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15" r:id="rId2"/>
    <p:sldId id="327" r:id="rId3"/>
    <p:sldId id="328" r:id="rId4"/>
    <p:sldId id="329" r:id="rId5"/>
    <p:sldId id="331" r:id="rId6"/>
    <p:sldId id="332" r:id="rId7"/>
    <p:sldId id="330" r:id="rId8"/>
    <p:sldId id="333" r:id="rId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orient="horz" pos="1620" userDrawn="1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C5"/>
    <a:srgbClr val="F83308"/>
    <a:srgbClr val="FD9208"/>
    <a:srgbClr val="009FDF"/>
    <a:srgbClr val="F3D54E"/>
    <a:srgbClr val="F0CE3E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21" autoAdjust="0"/>
    <p:restoredTop sz="94634" autoAdjust="0"/>
  </p:normalViewPr>
  <p:slideViewPr>
    <p:cSldViewPr snapToGrid="0">
      <p:cViewPr varScale="1">
        <p:scale>
          <a:sx n="85" d="100"/>
          <a:sy n="85" d="100"/>
        </p:scale>
        <p:origin x="840" y="48"/>
      </p:cViewPr>
      <p:guideLst>
        <p:guide orient="horz" pos="1620"/>
        <p:guide pos="5470"/>
        <p:guide pos="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285" y="5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Arial" panose="020B0604020202020204" pitchFamily="34" charset="0"/>
              </a:rPr>
              <a:pPr/>
              <a:t>7/15/2018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D7FC5FE-6F0D-D34A-8EE6-C95B4F5F4DC8}" type="datetimeFigureOut">
              <a:rPr lang="en-US" smtClean="0"/>
              <a:pPr/>
              <a:t>7/15/2018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505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19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3" y="1"/>
            <a:ext cx="4465637" cy="476884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4006850" cy="868680"/>
          </a:xfrm>
        </p:spPr>
        <p:txBody>
          <a:bodyPr>
            <a:noAutofit/>
          </a:bodyPr>
          <a:lstStyle>
            <a:lvl1pPr>
              <a:defRPr sz="2800"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325244"/>
            <a:ext cx="4006850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2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tx2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white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7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Section Break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blue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i="0" baseline="0">
                <a:solidFill>
                  <a:srgbClr val="F3D5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234882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Arial" panose="020B0604020202020204" pitchFamily="34" charset="0"/>
                <a:ea typeface="Intel Clear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Arial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101794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tx2"/>
                </a:solidFill>
                <a:latin typeface="Arial" panose="020B0604020202020204" pitchFamily="34" charset="0"/>
                <a:ea typeface="Intel Clear" panose="020B06040202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25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260088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348787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25741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187513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00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t_experience_hrz_wht_rgb_300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779" y="1874822"/>
            <a:ext cx="3646443" cy="151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3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5" name="Picture 4" descr="int_experience_hrz_wht_rgb_1500.png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389228"/>
            <a:ext cx="2121766" cy="88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0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30000">
              <a:schemeClr val="tx2"/>
            </a:gs>
            <a:gs pos="100000">
              <a:srgbClr val="009FDF"/>
            </a:gs>
            <a:gs pos="65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5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3" y="943430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3" y="2843897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891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203324"/>
            <a:ext cx="4005264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203325"/>
            <a:ext cx="8228013" cy="3425825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  <a:lvl2pPr marL="417513" indent="-225425">
              <a:buFont typeface="Intel Clear" pitchFamily="34" charset="0"/>
              <a:buChar char="–"/>
              <a:defRPr sz="1200" baseline="0">
                <a:latin typeface="+mn-lt"/>
                <a:cs typeface="Arial" panose="020B0604020202020204" pitchFamily="34" charset="0"/>
              </a:defRPr>
            </a:lvl2pPr>
            <a:lvl3pPr marL="685800" indent="-228600">
              <a:buFont typeface="Intel Clear" pitchFamily="34" charset="0"/>
              <a:buChar char="–"/>
              <a:defRPr sz="1200">
                <a:latin typeface="+mn-lt"/>
              </a:defRPr>
            </a:lvl3pPr>
            <a:lvl4pPr>
              <a:buFont typeface="Intel Clear" pitchFamily="34" charset="0"/>
              <a:buChar char="–"/>
              <a:defRPr sz="1100">
                <a:latin typeface="+mn-lt"/>
              </a:defRPr>
            </a:lvl4pPr>
            <a:lvl5pPr>
              <a:buFont typeface="Intel Clear" pitchFamily="34" charset="0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+mj-lt"/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20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574131"/>
            <a:ext cx="9144000" cy="219471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5"/>
            <a:ext cx="4006851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203325"/>
            <a:ext cx="4005264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497579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68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587" y="4759452"/>
            <a:ext cx="9144000" cy="384048"/>
          </a:xfrm>
          <a:prstGeom prst="rect">
            <a:avLst/>
          </a:prstGeom>
          <a:gradFill flip="none" rotWithShape="1">
            <a:gsLst>
              <a:gs pos="32000">
                <a:schemeClr val="tx2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2" descr="\\.psf\Home\Desktop\Intel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4830589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8718551" y="4824510"/>
            <a:ext cx="2381" cy="237744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310130"/>
            <a:ext cx="8229600" cy="868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203325"/>
            <a:ext cx="8228012" cy="3425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2352" y="4824387"/>
            <a:ext cx="21336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74" r:id="rId3"/>
    <p:sldLayoutId id="2147483650" r:id="rId4"/>
    <p:sldLayoutId id="2147483684" r:id="rId5"/>
    <p:sldLayoutId id="2147483652" r:id="rId6"/>
    <p:sldLayoutId id="2147483660" r:id="rId7"/>
    <p:sldLayoutId id="2147483668" r:id="rId8"/>
    <p:sldLayoutId id="2147483669" r:id="rId9"/>
    <p:sldLayoutId id="2147483670" r:id="rId10"/>
    <p:sldLayoutId id="2147483672" r:id="rId11"/>
    <p:sldLayoutId id="2147483651" r:id="rId12"/>
    <p:sldLayoutId id="2147483677" r:id="rId13"/>
    <p:sldLayoutId id="2147483665" r:id="rId14"/>
    <p:sldLayoutId id="2147483654" r:id="rId15"/>
    <p:sldLayoutId id="2147483655" r:id="rId16"/>
    <p:sldLayoutId id="2147483676" r:id="rId17"/>
    <p:sldLayoutId id="2147483681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chemeClr val="tx2"/>
          </a:solidFill>
          <a:latin typeface="+mj-lt"/>
          <a:ea typeface="Intel Clear"/>
          <a:cs typeface="Arial" panose="020B0604020202020204" pitchFamily="34" charset="0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+mn-lt"/>
          <a:ea typeface="+mn-ea"/>
          <a:cs typeface="Arial" panose="020B0604020202020204" pitchFamily="34" charset="0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9" y="2588930"/>
            <a:ext cx="8212886" cy="1102519"/>
          </a:xfrm>
        </p:spPr>
        <p:txBody>
          <a:bodyPr/>
          <a:lstStyle/>
          <a:p>
            <a:r>
              <a:rPr lang="en-US" sz="4800" dirty="0" smtClean="0"/>
              <a:t>JVET-K0312: </a:t>
            </a:r>
            <a:r>
              <a:rPr lang="en-CA" sz="4800" dirty="0" smtClean="0"/>
              <a:t>AHG13</a:t>
            </a:r>
            <a:r>
              <a:rPr lang="en-CA" sz="4800" dirty="0"/>
              <a:t>: Reporting of adjusted decoder runtimes in tool on/off tests </a:t>
            </a:r>
            <a:endParaRPr lang="en-US" sz="4800" dirty="0">
              <a:solidFill>
                <a:schemeClr val="bg1">
                  <a:alpha val="9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2735" y="3731268"/>
            <a:ext cx="7023894" cy="925360"/>
          </a:xfrm>
        </p:spPr>
        <p:txBody>
          <a:bodyPr/>
          <a:lstStyle/>
          <a:p>
            <a:pPr hangingPunct="0"/>
            <a:r>
              <a:rPr lang="en-US" b="0" dirty="0" smtClean="0"/>
              <a:t>Jill </a:t>
            </a:r>
            <a:r>
              <a:rPr lang="en-US" b="0" dirty="0" smtClean="0"/>
              <a:t>Boyce, </a:t>
            </a:r>
            <a:r>
              <a:rPr lang="en-CA" dirty="0" smtClean="0"/>
              <a:t>Dmitry </a:t>
            </a:r>
            <a:r>
              <a:rPr lang="en-CA" dirty="0"/>
              <a:t>Gurulev, </a:t>
            </a:r>
            <a:r>
              <a:rPr lang="en-CA" dirty="0" smtClean="0"/>
              <a:t>Vasily </a:t>
            </a:r>
            <a:r>
              <a:rPr lang="en-CA" dirty="0"/>
              <a:t>Aristarkhov </a:t>
            </a:r>
            <a:r>
              <a:rPr lang="en-US" b="0" dirty="0" smtClean="0"/>
              <a:t>(Intel) </a:t>
            </a:r>
          </a:p>
          <a:p>
            <a:pPr hangingPunct="0"/>
            <a:r>
              <a:rPr lang="en-US" b="0" dirty="0" smtClean="0"/>
              <a:t>Alexis Tourapis (Apple)</a:t>
            </a:r>
            <a:endParaRPr lang="en-US" b="0" dirty="0" smtClean="0"/>
          </a:p>
        </p:txBody>
      </p:sp>
    </p:spTree>
    <p:extLst>
      <p:ext uri="{BB962C8B-B14F-4D97-AF65-F5344CB8AC3E}">
        <p14:creationId xmlns:p14="http://schemas.microsoft.com/office/powerpoint/2010/main" val="29922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2" y="797917"/>
            <a:ext cx="8344759" cy="383123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Propose </a:t>
            </a:r>
            <a:r>
              <a:rPr lang="en-CA" dirty="0"/>
              <a:t>additional reporting </a:t>
            </a:r>
            <a:r>
              <a:rPr lang="en-CA" dirty="0" smtClean="0"/>
              <a:t>in future </a:t>
            </a:r>
            <a:r>
              <a:rPr lang="en-CA" dirty="0"/>
              <a:t>“tool on” </a:t>
            </a:r>
            <a:r>
              <a:rPr lang="en-CA" dirty="0" smtClean="0"/>
              <a:t>/ “</a:t>
            </a:r>
            <a:r>
              <a:rPr lang="en-CA" dirty="0"/>
              <a:t>tool off” </a:t>
            </a:r>
            <a:r>
              <a:rPr lang="en-CA" dirty="0" smtClean="0"/>
              <a:t>tests in AHG13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CA" dirty="0" smtClean="0"/>
              <a:t>Count how often a tool is used, per block size</a:t>
            </a:r>
          </a:p>
          <a:p>
            <a:pPr marL="857250" lvl="2" indent="-285750">
              <a:buFont typeface="Arial" panose="020B0604020202020204" pitchFamily="34" charset="0"/>
              <a:buChar char="•"/>
            </a:pPr>
            <a:r>
              <a:rPr lang="en-CA" dirty="0" smtClean="0"/>
              <a:t>Used to calculate % of directly impacted pixels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CA" dirty="0" smtClean="0"/>
              <a:t>Calculate and report adjusted decoder runtime ratio (in addition to </a:t>
            </a:r>
            <a:r>
              <a:rPr lang="en-CA" dirty="0" err="1" smtClean="0"/>
              <a:t>DecT</a:t>
            </a:r>
            <a:r>
              <a:rPr lang="en-CA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BMS-1 software decoder patch provided for two example tools: Affine and NSST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CA" dirty="0" smtClean="0"/>
              <a:t>Simple instrumentation in decoder to count how often tool is used, by block size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CA" dirty="0" smtClean="0"/>
              <a:t>Similar software changes would be needed for each tested tool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Reporting template provided, with example data for Affine tool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4036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and Motivation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3" y="875131"/>
            <a:ext cx="8228012" cy="3754019"/>
          </a:xfrm>
        </p:spPr>
        <p:txBody>
          <a:bodyPr/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dirty="0"/>
              <a:t>In </a:t>
            </a:r>
            <a:r>
              <a:rPr lang="en-CA" dirty="0" smtClean="0"/>
              <a:t>current </a:t>
            </a:r>
            <a:r>
              <a:rPr lang="en-CA" dirty="0"/>
              <a:t>tool reporting templates, encoder and decoder runtimes are </a:t>
            </a:r>
            <a:r>
              <a:rPr lang="en-CA" dirty="0" smtClean="0"/>
              <a:t>reported as</a:t>
            </a:r>
          </a:p>
          <a:p>
            <a:pPr marL="511175" lvl="1" indent="-28575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Absolute times</a:t>
            </a:r>
          </a:p>
          <a:p>
            <a:pPr marL="511175" lvl="1" indent="-28575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Ratios between “</a:t>
            </a:r>
            <a:r>
              <a:rPr lang="en-CA" dirty="0"/>
              <a:t>Reference” and “Tested” </a:t>
            </a:r>
            <a:r>
              <a:rPr lang="en-CA" dirty="0" smtClean="0"/>
              <a:t>times 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Decoder </a:t>
            </a:r>
            <a:r>
              <a:rPr lang="en-CA" dirty="0"/>
              <a:t>software runtimes are easy to measure and report, but are an incomplete representation of decoder </a:t>
            </a:r>
            <a:r>
              <a:rPr lang="en-CA" dirty="0" smtClean="0"/>
              <a:t>complexity 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If </a:t>
            </a:r>
            <a:r>
              <a:rPr lang="en-CA" dirty="0"/>
              <a:t>a tool is only very rarely used in a bitstream, “tool on” experiment runtimes are not representative of the worst case complexity that could be required if the tool was maximally </a:t>
            </a:r>
            <a:r>
              <a:rPr lang="en-CA" dirty="0" smtClean="0"/>
              <a:t>used</a:t>
            </a:r>
          </a:p>
          <a:p>
            <a:pPr marL="511175" lvl="1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For example, if </a:t>
            </a:r>
            <a:r>
              <a:rPr lang="en-CA" dirty="0" err="1" smtClean="0"/>
              <a:t>DecT</a:t>
            </a:r>
            <a:r>
              <a:rPr lang="en-CA" dirty="0" smtClean="0"/>
              <a:t> is 110% but a tool is only used 5% of the time, worst case decoder runtime would be considerably worse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1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Calculations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3" y="953669"/>
            <a:ext cx="8228012" cy="3675481"/>
          </a:xfrm>
        </p:spPr>
        <p:txBody>
          <a:bodyPr/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% of impacted </a:t>
            </a:r>
            <a:r>
              <a:rPr lang="en-CA" dirty="0"/>
              <a:t>pixels </a:t>
            </a:r>
            <a:r>
              <a:rPr lang="en-CA" dirty="0" smtClean="0"/>
              <a:t>(</a:t>
            </a:r>
            <a:r>
              <a:rPr lang="en-US" dirty="0" err="1" smtClean="0"/>
              <a:t>PercentageOfImpactedPixels</a:t>
            </a:r>
            <a:r>
              <a:rPr lang="en-US" dirty="0" smtClean="0"/>
              <a:t>) </a:t>
            </a:r>
            <a:r>
              <a:rPr lang="en-CA" dirty="0" smtClean="0"/>
              <a:t>calculated </a:t>
            </a:r>
            <a:r>
              <a:rPr lang="en-CA" dirty="0"/>
              <a:t>by counting the CUs or TUs for which a tool is enabled, and multiplying by the number of </a:t>
            </a:r>
            <a:r>
              <a:rPr lang="en-CA" dirty="0" err="1"/>
              <a:t>luma</a:t>
            </a:r>
            <a:r>
              <a:rPr lang="en-CA" dirty="0"/>
              <a:t> samples in the CU or TU, and accumulating for the entire sequence. </a:t>
            </a: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dirty="0"/>
              <a:t>The adjusted decoder runtime ratio, </a:t>
            </a:r>
            <a:r>
              <a:rPr lang="en-CA" dirty="0" err="1"/>
              <a:t>AdjDecT</a:t>
            </a:r>
            <a:r>
              <a:rPr lang="en-CA" dirty="0"/>
              <a:t>, </a:t>
            </a:r>
            <a:r>
              <a:rPr lang="en-CA" dirty="0" smtClean="0"/>
              <a:t>calculated </a:t>
            </a:r>
            <a:r>
              <a:rPr lang="en-CA" dirty="0"/>
              <a:t>using </a:t>
            </a:r>
            <a:r>
              <a:rPr lang="en-CA" dirty="0" smtClean="0"/>
              <a:t>original </a:t>
            </a:r>
            <a:r>
              <a:rPr lang="en-CA" dirty="0"/>
              <a:t>decoder runtime </a:t>
            </a:r>
            <a:r>
              <a:rPr lang="en-CA" dirty="0" smtClean="0"/>
              <a:t>ratio (</a:t>
            </a:r>
            <a:r>
              <a:rPr lang="en-CA" dirty="0" err="1" smtClean="0"/>
              <a:t>DecT</a:t>
            </a:r>
            <a:r>
              <a:rPr lang="en-CA" dirty="0"/>
              <a:t>)</a:t>
            </a:r>
            <a:r>
              <a:rPr lang="en-CA" dirty="0" smtClean="0"/>
              <a:t> and </a:t>
            </a:r>
            <a:r>
              <a:rPr lang="en-CA" dirty="0" err="1" smtClean="0"/>
              <a:t>PercentageOfImpactedPixels</a:t>
            </a:r>
            <a:r>
              <a:rPr lang="en-CA" dirty="0" smtClean="0"/>
              <a:t>:</a:t>
            </a: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dirty="0"/>
              <a:t>	</a:t>
            </a:r>
            <a:r>
              <a:rPr lang="en-US" dirty="0" err="1"/>
              <a:t>AdjDecT</a:t>
            </a:r>
            <a:r>
              <a:rPr lang="en-US" dirty="0"/>
              <a:t> = (</a:t>
            </a:r>
            <a:r>
              <a:rPr lang="en-US" dirty="0" err="1"/>
              <a:t>DecT</a:t>
            </a:r>
            <a:r>
              <a:rPr lang="en-US" dirty="0"/>
              <a:t> - 1) / </a:t>
            </a:r>
            <a:r>
              <a:rPr lang="en-US" dirty="0" err="1"/>
              <a:t>PercentageOfImpactedPixels</a:t>
            </a:r>
            <a:r>
              <a:rPr lang="en-US" dirty="0"/>
              <a:t> + 1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The adjusted decoder runtime ratio is not claimed to be an accurate representation of the increase in decoder complexity given the introduction of a particular tool, but may provide some useful additional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06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199" y="962102"/>
            <a:ext cx="4006851" cy="342582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100" dirty="0"/>
              <a:t>M_FRAME:     500 </a:t>
            </a:r>
            <a:r>
              <a:rPr lang="en-US" sz="1100" dirty="0" err="1"/>
              <a:t>pixels:49920000</a:t>
            </a:r>
            <a:r>
              <a:rPr lang="en-US" sz="1100" dirty="0"/>
              <a:t>             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                                         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M_AFFINE:   16454                            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M_AFFINE_128x128</a:t>
            </a:r>
            <a:r>
              <a:rPr lang="en-US" sz="1100" dirty="0"/>
              <a:t>:      34 pixels:  557056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M_AFFINE_128x16</a:t>
            </a:r>
            <a:r>
              <a:rPr lang="en-US" sz="1100" dirty="0"/>
              <a:t> :       6 pixels:   12288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M_AFFINE_128x32</a:t>
            </a:r>
            <a:r>
              <a:rPr lang="en-US" sz="1100" dirty="0"/>
              <a:t> :       8 pixels:   32768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M_AFFINE_128x4</a:t>
            </a:r>
            <a:r>
              <a:rPr lang="en-US" sz="1100" dirty="0"/>
              <a:t>  :       1 pixels:     512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M_AFFINE_128x64</a:t>
            </a:r>
            <a:r>
              <a:rPr lang="en-US" sz="1100" dirty="0"/>
              <a:t> :       8 pixels:   65536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M_AFFINE_128x8</a:t>
            </a:r>
            <a:r>
              <a:rPr lang="en-US" sz="1100" dirty="0"/>
              <a:t>  :       3 pixels:    3072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M_AFFINE_16x128</a:t>
            </a:r>
            <a:r>
              <a:rPr lang="en-US" sz="1100" dirty="0"/>
              <a:t> :      10 pixels:   20480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M_AFFINE_16x16</a:t>
            </a:r>
            <a:r>
              <a:rPr lang="en-US" sz="1100" dirty="0"/>
              <a:t>  :    4877 pixels: 1248512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M_AFFINE_16x32</a:t>
            </a:r>
            <a:r>
              <a:rPr lang="en-US" sz="1100" dirty="0"/>
              <a:t>  :    1606 pixels:  822272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M_AFFINE_16x4</a:t>
            </a:r>
            <a:r>
              <a:rPr lang="en-US" sz="1100" dirty="0"/>
              <a:t>   :     296 pixels:   18944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M_AFFINE_16x64</a:t>
            </a:r>
            <a:r>
              <a:rPr lang="en-US" sz="1100" dirty="0"/>
              <a:t>  :     335 pixels:  343040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M_AFFINE_16x8</a:t>
            </a:r>
            <a:r>
              <a:rPr lang="en-US" sz="1100" dirty="0"/>
              <a:t>   :     555 pixels:   71040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M_AFFINE_32x128</a:t>
            </a:r>
            <a:r>
              <a:rPr lang="en-US" sz="1100" dirty="0"/>
              <a:t> :      23 pixels:   94208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M_AFFINE_32x16</a:t>
            </a:r>
            <a:r>
              <a:rPr lang="en-US" sz="1100" dirty="0"/>
              <a:t>  :     823 pixels:  421376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M_AFFINE_32x32</a:t>
            </a:r>
            <a:r>
              <a:rPr lang="en-US" sz="1100" dirty="0"/>
              <a:t>  :    2726 pixels: 2791424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M_AFFINE_32x4</a:t>
            </a:r>
            <a:r>
              <a:rPr lang="en-US" sz="1100" dirty="0"/>
              <a:t>   :      84 pixels:   10752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M_AFFINE_32x64</a:t>
            </a:r>
            <a:r>
              <a:rPr lang="en-US" sz="1100" dirty="0"/>
              <a:t>  :     362 pixels:  741376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M_AFFINE_32x8</a:t>
            </a:r>
            <a:r>
              <a:rPr lang="en-US" sz="1100" dirty="0"/>
              <a:t>   :     249 pixels:   63744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3"/>
          </p:nvPr>
        </p:nvSpPr>
        <p:spPr>
          <a:xfrm>
            <a:off x="4679949" y="962102"/>
            <a:ext cx="4005264" cy="342582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100" dirty="0"/>
              <a:t> </a:t>
            </a:r>
            <a:r>
              <a:rPr lang="en-US" sz="1100" dirty="0" smtClean="0"/>
              <a:t>  </a:t>
            </a:r>
            <a:r>
              <a:rPr lang="en-US" sz="1100" dirty="0" err="1"/>
              <a:t>M_AFFINE_4x128</a:t>
            </a:r>
            <a:r>
              <a:rPr lang="en-US" sz="1100" dirty="0"/>
              <a:t>  :       2 pixels:    1024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M_AFFINE_4x16</a:t>
            </a:r>
            <a:r>
              <a:rPr lang="en-US" sz="1100" dirty="0"/>
              <a:t>   :     629 pixels:   40256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M_AFFINE_4x32</a:t>
            </a:r>
            <a:r>
              <a:rPr lang="en-US" sz="1100" dirty="0"/>
              <a:t>   :     337 pixels:   43136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M_AFFINE_4x64</a:t>
            </a:r>
            <a:r>
              <a:rPr lang="en-US" sz="1100" dirty="0"/>
              <a:t>   :      72 pixels:   18432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M_AFFINE_64x128</a:t>
            </a:r>
            <a:r>
              <a:rPr lang="en-US" sz="1100" dirty="0"/>
              <a:t> :      19 pixels:  155648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M_AFFINE_64x16</a:t>
            </a:r>
            <a:r>
              <a:rPr lang="en-US" sz="1100" dirty="0"/>
              <a:t>  :     109 pixels:  111616</a:t>
            </a:r>
          </a:p>
          <a:p>
            <a:pPr>
              <a:spcBef>
                <a:spcPts val="0"/>
              </a:spcBef>
            </a:pPr>
            <a:r>
              <a:rPr lang="en-US" sz="1100" dirty="0" smtClean="0"/>
              <a:t>    </a:t>
            </a:r>
            <a:r>
              <a:rPr lang="en-US" sz="1100" dirty="0" err="1" smtClean="0"/>
              <a:t>M_AFFINE_64x32</a:t>
            </a:r>
            <a:r>
              <a:rPr lang="en-US" sz="1100" dirty="0" smtClean="0"/>
              <a:t>  </a:t>
            </a:r>
            <a:r>
              <a:rPr lang="en-US" sz="1100" dirty="0"/>
              <a:t>:     182 pixels:  372736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M_AFFINE_64x4</a:t>
            </a:r>
            <a:r>
              <a:rPr lang="en-US" sz="1100" dirty="0"/>
              <a:t>   :      11 pixels:    2816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M_AFFINE_64x64</a:t>
            </a:r>
            <a:r>
              <a:rPr lang="en-US" sz="1100" dirty="0"/>
              <a:t>  :     455 pixels: 1863680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M_AFFINE_64x8</a:t>
            </a:r>
            <a:r>
              <a:rPr lang="en-US" sz="1100" dirty="0"/>
              <a:t>   :      27 pixels:   13824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M_AFFINE_8x128</a:t>
            </a:r>
            <a:r>
              <a:rPr lang="en-US" sz="1100" dirty="0"/>
              <a:t>  :       2 pixels:    2048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M_AFFINE_8x16</a:t>
            </a:r>
            <a:r>
              <a:rPr lang="en-US" sz="1100" dirty="0"/>
              <a:t>   :     981 pixels:  125568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M_AFFINE_8x32</a:t>
            </a:r>
            <a:r>
              <a:rPr lang="en-US" sz="1100" dirty="0"/>
              <a:t>   :     798 pixels:  204288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M_AFFINE_8x64</a:t>
            </a:r>
            <a:r>
              <a:rPr lang="en-US" sz="1100" dirty="0"/>
              <a:t>   :      98 pixels:   50176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</a:t>
            </a:r>
            <a:r>
              <a:rPr lang="en-US" sz="1100" dirty="0" err="1"/>
              <a:t>M_AFFINE_8x8</a:t>
            </a:r>
            <a:r>
              <a:rPr lang="en-US" sz="1100" dirty="0"/>
              <a:t>    :     726 pixels:   46464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Total impacted pixels % impacted pixels      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         10370112            20.77%      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                                         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M_NSST:       0                              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Total impacted pixels % impacted pixels      </a:t>
            </a:r>
          </a:p>
          <a:p>
            <a:pPr>
              <a:spcBef>
                <a:spcPts val="0"/>
              </a:spcBef>
            </a:pPr>
            <a:r>
              <a:rPr lang="en-US" sz="1100" dirty="0"/>
              <a:t>                    0             0.00% </a:t>
            </a:r>
            <a:r>
              <a:rPr lang="en-US" sz="1100" dirty="0" smtClean="0"/>
              <a:t> </a:t>
            </a:r>
            <a:endParaRPr lang="en-US" sz="1100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5613" y="308848"/>
            <a:ext cx="8229600" cy="560673"/>
          </a:xfrm>
        </p:spPr>
        <p:txBody>
          <a:bodyPr/>
          <a:lstStyle/>
          <a:p>
            <a:r>
              <a:rPr lang="en-US" sz="2400" dirty="0" smtClean="0"/>
              <a:t>Example reporting: Affine, NSST for Affine “tool on” test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9031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5612" y="129385"/>
            <a:ext cx="8688388" cy="868680"/>
          </a:xfrm>
        </p:spPr>
        <p:txBody>
          <a:bodyPr/>
          <a:lstStyle/>
          <a:p>
            <a:r>
              <a:rPr lang="en-US" dirty="0" smtClean="0"/>
              <a:t>Example: Affine tool for BMS-1 from AHG13 bitstreams</a:t>
            </a:r>
            <a:br>
              <a:rPr lang="en-US" dirty="0" smtClean="0"/>
            </a:br>
            <a:r>
              <a:rPr lang="en-US" dirty="0"/>
              <a:t>	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994489316"/>
              </p:ext>
            </p:extLst>
          </p:nvPr>
        </p:nvGraphicFramePr>
        <p:xfrm>
          <a:off x="914399" y="766048"/>
          <a:ext cx="7006660" cy="3951814"/>
        </p:xfrm>
        <a:graphic>
          <a:graphicData uri="http://schemas.openxmlformats.org/drawingml/2006/table">
            <a:tbl>
              <a:tblPr firstRow="1" firstCol="1" bandRow="1"/>
              <a:tblGrid>
                <a:gridCol w="1135467"/>
                <a:gridCol w="810058"/>
                <a:gridCol w="809366"/>
                <a:gridCol w="809366"/>
                <a:gridCol w="620352"/>
                <a:gridCol w="620352"/>
                <a:gridCol w="401568"/>
                <a:gridCol w="1130620"/>
                <a:gridCol w="669511"/>
              </a:tblGrid>
              <a:tr h="171818">
                <a:tc>
                  <a:txBody>
                    <a:bodyPr/>
                    <a:lstStyle/>
                    <a:p>
                      <a:endParaRPr lang="en-US" sz="105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1818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1818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Impacted Pixels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Adj 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18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-4.74%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8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8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18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18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18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1818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1818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Impacted Pixels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Adj 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18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8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8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8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18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084" marR="6308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084" marR="6308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44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1" y="967713"/>
            <a:ext cx="8228012" cy="342582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Add counting instrumentation to VTM, BMS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Ask proponents to include counting functionality in software when tools are adopted to VTM or BMS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In AHG13 Tests: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Report % of Impacted Pixels and Adjusted </a:t>
            </a:r>
            <a:r>
              <a:rPr lang="en-US" dirty="0" err="1" smtClean="0"/>
              <a:t>DecT</a:t>
            </a:r>
            <a:r>
              <a:rPr lang="en-US" dirty="0" smtClean="0"/>
              <a:t> in future AHG13 tests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Provide log files with breakdown of counts per block size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18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Improvements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3" y="970500"/>
            <a:ext cx="8228012" cy="3765238"/>
          </a:xfrm>
        </p:spPr>
        <p:txBody>
          <a:bodyPr/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Add support </a:t>
            </a:r>
            <a:r>
              <a:rPr lang="en-CA" dirty="0"/>
              <a:t>for counting the basic prediction types included in the VTM by CU size as well as reporting the collected information per </a:t>
            </a:r>
            <a:r>
              <a:rPr lang="en-CA" dirty="0" smtClean="0"/>
              <a:t>picture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Reformat the output log reporting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364449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nt_PPT Template_ClearPro_16x9">
  <a:themeElements>
    <a:clrScheme name="Intel Color Palette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1100" dirty="0" err="1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981</Words>
  <Application>Microsoft Office PowerPoint</Application>
  <PresentationFormat>On-screen Show (16:9)</PresentationFormat>
  <Paragraphs>234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Intel Clear</vt:lpstr>
      <vt:lpstr>Times New Roman</vt:lpstr>
      <vt:lpstr>Wingdings</vt:lpstr>
      <vt:lpstr>Int_PPT Template_ClearPro_16x9</vt:lpstr>
      <vt:lpstr>JVET-K0312: AHG13: Reporting of adjusted decoder runtimes in tool on/off tests </vt:lpstr>
      <vt:lpstr>Introduction</vt:lpstr>
      <vt:lpstr>Background and Motivation</vt:lpstr>
      <vt:lpstr>Calculations</vt:lpstr>
      <vt:lpstr>Example reporting: Affine, NSST for Affine “tool on” test</vt:lpstr>
      <vt:lpstr>Example: Affine tool for BMS-1 from AHG13 bitstreams  </vt:lpstr>
      <vt:lpstr>Recommendation</vt:lpstr>
      <vt:lpstr>Future Improvements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2015-05-06T16:36:39Z</dcterms:created>
  <dcterms:modified xsi:type="dcterms:W3CDTF">2018-07-15T17:15:34Z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3b4bf77c-f1c2-45e7-93a9-a34b3c457efb</vt:lpwstr>
  </property>
  <property fmtid="{D5CDD505-2E9C-101B-9397-08002B2CF9AE}" pid="3" name="CTP_TimeStamp">
    <vt:lpwstr>2018-07-15 17:15:34Z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