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15" r:id="rId2"/>
    <p:sldId id="334" r:id="rId3"/>
    <p:sldId id="335" r:id="rId4"/>
    <p:sldId id="336" r:id="rId5"/>
    <p:sldId id="337" r:id="rId6"/>
    <p:sldId id="329" r:id="rId7"/>
    <p:sldId id="330" r:id="rId8"/>
    <p:sldId id="331" r:id="rId9"/>
    <p:sldId id="332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F83308"/>
    <a:srgbClr val="FD92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4" autoAdjust="0"/>
    <p:restoredTop sz="94634" autoAdjust="0"/>
  </p:normalViewPr>
  <p:slideViewPr>
    <p:cSldViewPr snapToGrid="0">
      <p:cViewPr varScale="1">
        <p:scale>
          <a:sx n="142" d="100"/>
          <a:sy n="142" d="100"/>
        </p:scale>
        <p:origin x="870" y="120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8/22/2018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703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438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465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Arial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779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809" y="2588930"/>
            <a:ext cx="8212886" cy="1102519"/>
          </a:xfrm>
        </p:spPr>
        <p:txBody>
          <a:bodyPr/>
          <a:lstStyle/>
          <a:p>
            <a:r>
              <a:rPr lang="en-US" dirty="0" smtClean="0"/>
              <a:t>JVET-K0311/</a:t>
            </a:r>
            <a:r>
              <a:rPr lang="en-US" dirty="0" err="1" smtClean="0"/>
              <a:t>M43371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CA" b="1" dirty="0"/>
              <a:t>Interoperability point signaling for VVC</a:t>
            </a:r>
            <a:endParaRPr lang="en-US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735" y="3731268"/>
            <a:ext cx="7023894" cy="925360"/>
          </a:xfrm>
        </p:spPr>
        <p:txBody>
          <a:bodyPr/>
          <a:lstStyle/>
          <a:p>
            <a:r>
              <a:rPr lang="en-US" b="0" dirty="0" smtClean="0"/>
              <a:t>Jill Boyce (Intel), Xavier Ducloux (Harmonic), </a:t>
            </a:r>
            <a:r>
              <a:rPr lang="en-US" dirty="0" smtClean="0"/>
              <a:t>Arianne Hinds (</a:t>
            </a:r>
            <a:r>
              <a:rPr lang="en-US" dirty="0" err="1" smtClean="0"/>
              <a:t>CableLabs</a:t>
            </a:r>
            <a:r>
              <a:rPr lang="en-US" dirty="0" smtClean="0"/>
              <a:t>), </a:t>
            </a:r>
            <a:r>
              <a:rPr lang="en-US" b="0" dirty="0" smtClean="0"/>
              <a:t>Stephan Wenger (</a:t>
            </a:r>
            <a:r>
              <a:rPr lang="en-US" b="0" dirty="0" err="1" smtClean="0"/>
              <a:t>Tencent</a:t>
            </a:r>
            <a:r>
              <a:rPr lang="en-US" b="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2" y="797917"/>
            <a:ext cx="8344759" cy="383123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Proposed </a:t>
            </a:r>
            <a:r>
              <a:rPr lang="en-CA" dirty="0"/>
              <a:t>r</a:t>
            </a:r>
            <a:r>
              <a:rPr lang="en-CA" dirty="0" smtClean="0"/>
              <a:t>equirement </a:t>
            </a:r>
            <a:r>
              <a:rPr lang="en-CA" dirty="0"/>
              <a:t>for VVC to enable signaling of interoperability points defined by third parties, which are subsets of the profiles &amp; levels defined by JVET in the VVC </a:t>
            </a:r>
            <a:r>
              <a:rPr lang="en-CA" dirty="0" smtClean="0"/>
              <a:t>specification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Two components of proposal to address requirement, with provided syntax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Uses concepts similar to previously used mechanisms in AVC &amp; HEVC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Background: existing mechanisms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/>
              <a:t>Application specifications (i.e., by DVB, BDA, ...) have </a:t>
            </a:r>
            <a:r>
              <a:rPr lang="en-CA" dirty="0" smtClean="0"/>
              <a:t>imposed additional </a:t>
            </a:r>
            <a:r>
              <a:rPr lang="en-CA" dirty="0"/>
              <a:t>constraints to the profiles and levels defined in the AVC </a:t>
            </a:r>
            <a:r>
              <a:rPr lang="en-CA" dirty="0" smtClean="0"/>
              <a:t>&amp; HEVC </a:t>
            </a:r>
            <a:r>
              <a:rPr lang="en-CA" dirty="0"/>
              <a:t>standards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/>
              <a:t>User-specified SEI messages in AVC </a:t>
            </a:r>
            <a:r>
              <a:rPr lang="en-CA" dirty="0" smtClean="0"/>
              <a:t>&amp; HEVC</a:t>
            </a:r>
            <a:r>
              <a:rPr lang="en-CA" dirty="0"/>
              <a:t>, administered by ITU-T </a:t>
            </a:r>
            <a:r>
              <a:rPr lang="en-CA" dirty="0" err="1"/>
              <a:t>T.35</a:t>
            </a:r>
            <a:endParaRPr lang="en-CA" dirty="0"/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CA" dirty="0" smtClean="0"/>
              <a:t>Constraint </a:t>
            </a:r>
            <a:r>
              <a:rPr lang="en-CA" dirty="0"/>
              <a:t>flags in </a:t>
            </a:r>
            <a:r>
              <a:rPr lang="en-CA" dirty="0" err="1"/>
              <a:t>profile_tier_level</a:t>
            </a:r>
            <a:r>
              <a:rPr lang="en-CA" dirty="0"/>
              <a:t>( ) syntax structure to indicate tool non-use</a:t>
            </a:r>
          </a:p>
        </p:txBody>
      </p:sp>
    </p:spTree>
    <p:extLst>
      <p:ext uri="{BB962C8B-B14F-4D97-AF65-F5344CB8AC3E}">
        <p14:creationId xmlns:p14="http://schemas.microsoft.com/office/powerpoint/2010/main" val="416949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Requirement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5613" y="1028599"/>
            <a:ext cx="8228012" cy="3425825"/>
          </a:xfrm>
        </p:spPr>
        <p:txBody>
          <a:bodyPr/>
          <a:lstStyle/>
          <a:p>
            <a:pPr hangingPunct="0"/>
            <a:r>
              <a:rPr lang="en-CA" dirty="0"/>
              <a:t>VVC shall enable signaling of bitstream interoperability points defined by third parties, which are subsets of the profiles &amp; levels defined in the VVC specification.  The signaling mechanism should be placed in an easily </a:t>
            </a:r>
            <a:r>
              <a:rPr lang="en-CA" dirty="0" err="1"/>
              <a:t>parsable</a:t>
            </a:r>
            <a:r>
              <a:rPr lang="en-CA" dirty="0"/>
              <a:t> location in the high level syntax, before the first variable-length coded syntax element.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16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1223" y="169282"/>
            <a:ext cx="8229600" cy="868680"/>
          </a:xfrm>
        </p:spPr>
        <p:txBody>
          <a:bodyPr/>
          <a:lstStyle/>
          <a:p>
            <a:r>
              <a:rPr lang="en-US" dirty="0" smtClean="0"/>
              <a:t>Proposal (1 of 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62811" y="684899"/>
            <a:ext cx="8228012" cy="38720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User-registered sub-profile indicator syntax element in </a:t>
            </a:r>
            <a:r>
              <a:rPr lang="en-US" dirty="0" err="1" smtClean="0"/>
              <a:t>profile_level</a:t>
            </a:r>
            <a:r>
              <a:rPr lang="en-US" dirty="0" smtClean="0"/>
              <a:t>( )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Indicates a sub-set of a profile defined by JVET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Indicator value assignment administered by a registration authority</a:t>
            </a:r>
          </a:p>
          <a:p>
            <a:pPr marL="8572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Requirements to be assigned an indicator value TBD</a:t>
            </a:r>
          </a:p>
          <a:p>
            <a:pPr marL="8572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Assignment </a:t>
            </a:r>
            <a:r>
              <a:rPr lang="en-US" dirty="0"/>
              <a:t>of an indicator value does not imply indorsement by registration authority, but provides a reference to </a:t>
            </a: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party responsible organization</a:t>
            </a:r>
          </a:p>
          <a:p>
            <a:pPr marL="8572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Registration authority will be identified in VVC specification, but list of assigned values will not be included in VVC specification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Interpretation of indicator value defined by assigned 3</a:t>
            </a:r>
            <a:r>
              <a:rPr lang="en-US" baseline="30000" dirty="0" smtClean="0"/>
              <a:t>rd</a:t>
            </a:r>
            <a:r>
              <a:rPr lang="en-US" dirty="0" smtClean="0"/>
              <a:t> party organization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Indicator value won’t </a:t>
            </a:r>
            <a:r>
              <a:rPr lang="en-US" dirty="0"/>
              <a:t>have normative decoding </a:t>
            </a:r>
            <a:r>
              <a:rPr lang="en-US" dirty="0" smtClean="0"/>
              <a:t>impact</a:t>
            </a:r>
          </a:p>
          <a:p>
            <a:pPr lvl="1" indent="0">
              <a:spcBef>
                <a:spcPts val="600"/>
              </a:spcBef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0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(2 of </a:t>
            </a:r>
            <a:r>
              <a:rPr lang="en-US" dirty="0"/>
              <a:t>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1" y="1023811"/>
            <a:ext cx="8228012" cy="34258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Constraint flags in </a:t>
            </a:r>
            <a:r>
              <a:rPr lang="en-US" dirty="0" err="1"/>
              <a:t>profile_level</a:t>
            </a:r>
            <a:r>
              <a:rPr lang="en-US" dirty="0"/>
              <a:t>( ) 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Define a capability for the bitstream (extending beyond CVS)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Larger number of flags with finer granularity than used in HEVC &amp; AVC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Some </a:t>
            </a:r>
            <a:r>
              <a:rPr lang="en-US" dirty="0"/>
              <a:t>profile constraint flags may have corresponding SPS tool usage </a:t>
            </a:r>
            <a:r>
              <a:rPr lang="en-US" dirty="0" smtClean="0"/>
              <a:t>flags</a:t>
            </a:r>
          </a:p>
          <a:p>
            <a:pPr marL="8572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Differentiate between:</a:t>
            </a:r>
          </a:p>
          <a:p>
            <a:pPr marL="1255713" lvl="3" indent="-285750">
              <a:spcBef>
                <a:spcPts val="600"/>
              </a:spcBef>
              <a:buFont typeface="Arial" panose="020B0604020202020204" pitchFamily="34" charset="0"/>
              <a:buChar char="‒"/>
            </a:pPr>
            <a:r>
              <a:rPr lang="en-US" dirty="0" smtClean="0"/>
              <a:t>Constraint flag indicates capability required by a decoder of the bitstream</a:t>
            </a:r>
          </a:p>
          <a:p>
            <a:pPr marL="1255713" lvl="3" indent="-285750">
              <a:spcBef>
                <a:spcPts val="600"/>
              </a:spcBef>
              <a:buFont typeface="Arial" panose="020B0604020202020204" pitchFamily="34" charset="0"/>
              <a:buChar char="‒"/>
            </a:pPr>
            <a:r>
              <a:rPr lang="en-US" dirty="0" smtClean="0"/>
              <a:t>Tool usage flag indicates usage of a tool for a particular CVS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Constraint flags defined by JVET, included in VVC specification</a:t>
            </a:r>
          </a:p>
          <a:p>
            <a:pPr marL="511175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May possibly have normative decoder behavior, as determined by JVET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38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6382" y="46759"/>
            <a:ext cx="8229600" cy="868680"/>
          </a:xfrm>
        </p:spPr>
        <p:txBody>
          <a:bodyPr/>
          <a:lstStyle/>
          <a:p>
            <a:r>
              <a:rPr lang="en-US" dirty="0" smtClean="0"/>
              <a:t>Proposed syntax (1 of 2)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48143172"/>
              </p:ext>
            </p:extLst>
          </p:nvPr>
        </p:nvGraphicFramePr>
        <p:xfrm>
          <a:off x="1100775" y="816433"/>
          <a:ext cx="6372501" cy="40194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3295"/>
                <a:gridCol w="809206"/>
              </a:tblGrid>
              <a:tr h="2028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 err="1">
                          <a:effectLst/>
                        </a:rPr>
                        <a:t>seq_parameter_set_rbsp</a:t>
                      </a:r>
                      <a:r>
                        <a:rPr lang="en-GB" sz="1100" dirty="0">
                          <a:effectLst/>
                        </a:rPr>
                        <a:t>( 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Descriptor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profile_level_constraints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(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a-DK" sz="1100" dirty="0">
                          <a:effectLst/>
                        </a:rPr>
                        <a:t>	sps_seq_parameter_set_id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chroma_format_idc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if( </a:t>
                      </a:r>
                      <a:r>
                        <a:rPr lang="en-GB" sz="1100" dirty="0" err="1">
                          <a:effectLst/>
                        </a:rPr>
                        <a:t>chroma_format_idc</a:t>
                      </a:r>
                      <a:r>
                        <a:rPr lang="en-GB" sz="1100" dirty="0">
                          <a:effectLst/>
                        </a:rPr>
                        <a:t>  = =  3 )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	</a:t>
                      </a:r>
                      <a:r>
                        <a:rPr lang="en-GB" sz="1100" dirty="0" err="1">
                          <a:effectLst/>
                        </a:rPr>
                        <a:t>separate_colour_plane_flag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pic_width_in_luma_samples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pic_height_in_luma_samples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bit_depth_luma_minus8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bit_depth_chroma_minus8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log2_ctu_size_minus2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>
                          <a:effectLst/>
                        </a:rPr>
                        <a:t>	</a:t>
                      </a:r>
                      <a:r>
                        <a:rPr lang="en-US" sz="1100" dirty="0" err="1">
                          <a:effectLst/>
                        </a:rPr>
                        <a:t>log2_min_qt_size_intra_slices_minus2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100" dirty="0">
                          <a:effectLst/>
                        </a:rPr>
                        <a:t>	log2_min_qt_size_inter_slices_minus2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max_mtt_hierarchy_depth_inter</a:t>
                      </a:r>
                      <a:r>
                        <a:rPr lang="en-CA" sz="1100" dirty="0">
                          <a:effectLst/>
                        </a:rPr>
                        <a:t>_slices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max_mtt_hierarchy_depth_intra</a:t>
                      </a:r>
                      <a:r>
                        <a:rPr lang="en-CA" sz="1100" dirty="0">
                          <a:effectLst/>
                        </a:rPr>
                        <a:t>_slices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100" dirty="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if( !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constraint_flag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[ 0 ]</a:t>
                      </a:r>
                      <a:r>
                        <a:rPr lang="nb-NO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sps_tool0_usage_flag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100" dirty="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if( !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constraint_flag</a:t>
                      </a: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[ 2 ]</a:t>
                      </a:r>
                      <a:r>
                        <a:rPr lang="nb-NO" sz="11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GB" sz="1100" dirty="0" err="1">
                          <a:effectLst/>
                          <a:highlight>
                            <a:srgbClr val="FFFF00"/>
                          </a:highlight>
                        </a:rPr>
                        <a:t>sps_tool2_usage_flag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  <a:highlight>
                            <a:srgbClr val="FFFF00"/>
                          </a:highlight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	</a:t>
                      </a:r>
                      <a:r>
                        <a:rPr lang="en-GB" sz="1100" dirty="0" err="1">
                          <a:effectLst/>
                        </a:rPr>
                        <a:t>rbsp_trailing_bits</a:t>
                      </a:r>
                      <a:r>
                        <a:rPr lang="en-GB" sz="1100" dirty="0">
                          <a:effectLst/>
                        </a:rPr>
                        <a:t>(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1817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effectLst/>
                        </a:rPr>
                        <a:t>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0525" y="57411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Add 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profile_constraint_level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() 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synax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structure to SPS header (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seq_parameter_set_rbsp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):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7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6382" y="40935"/>
            <a:ext cx="8229600" cy="868680"/>
          </a:xfrm>
        </p:spPr>
        <p:txBody>
          <a:bodyPr/>
          <a:lstStyle/>
          <a:p>
            <a:r>
              <a:rPr lang="en-US" dirty="0" smtClean="0"/>
              <a:t>Proposed syntax (2 of 2)</a:t>
            </a:r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0525" y="56829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Add 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profile_constraint_level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() 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synax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structure to SPS header (</a:t>
            </a: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seq_parameter_set_rbsp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):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6525" algn="l"/>
                <a:tab pos="274638" algn="l"/>
                <a:tab pos="411163" algn="l"/>
                <a:tab pos="549275" algn="l"/>
                <a:tab pos="685800" algn="l"/>
                <a:tab pos="822325" algn="l"/>
                <a:tab pos="960438" algn="l"/>
                <a:tab pos="1096963" algn="l"/>
                <a:tab pos="1235075" algn="l"/>
                <a:tab pos="1371600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79606206"/>
              </p:ext>
            </p:extLst>
          </p:nvPr>
        </p:nvGraphicFramePr>
        <p:xfrm>
          <a:off x="1066068" y="1203436"/>
          <a:ext cx="6761661" cy="2773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3856"/>
                <a:gridCol w="1217805"/>
              </a:tblGrid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profile_level_constraints(  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Descriptor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profile_idc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u(7)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400">
                          <a:effectLst/>
                          <a:highlight>
                            <a:srgbClr val="FFFF00"/>
                          </a:highlight>
                        </a:rPr>
                        <a:t>    user_registered_sub_profile_present_flag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nb-NO" sz="14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40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if( </a:t>
                      </a:r>
                      <a:r>
                        <a:rPr lang="nb-NO" sz="1400">
                          <a:effectLst/>
                          <a:highlight>
                            <a:srgbClr val="FFFF00"/>
                          </a:highlight>
                        </a:rPr>
                        <a:t>user_registered_sub_profile_present_flag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400">
                          <a:effectLst/>
                          <a:highlight>
                            <a:srgbClr val="FFFF00"/>
                          </a:highlight>
                        </a:rPr>
                        <a:t>	    user_registered_sub_profile_idc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u(8)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level_idc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u(8)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t-BR" sz="1400">
                          <a:effectLst/>
                          <a:highlight>
                            <a:srgbClr val="FFFF00"/>
                          </a:highlight>
                        </a:rPr>
                        <a:t>	for( j = 0; j &lt; 64; j++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pt-BR" sz="140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it-IT" sz="1400">
                          <a:effectLst/>
                          <a:highlight>
                            <a:srgbClr val="FFFF00"/>
                          </a:highlight>
                        </a:rPr>
                        <a:t>constraint_flag[ j 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profile_extension_present_flag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if( profile_extension_present_flag ) {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	while( more_rbsp_data( ) 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			profile_extension_data_flag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  <a:tr h="21028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81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72970034"/>
              </p:ext>
            </p:extLst>
          </p:nvPr>
        </p:nvGraphicFramePr>
        <p:xfrm>
          <a:off x="369888" y="3544887"/>
          <a:ext cx="8228012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003"/>
                <a:gridCol w="2057003"/>
                <a:gridCol w="2057003"/>
                <a:gridCol w="2057003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constraint_flag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TBD1 profile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TBD2 profile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clause reference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constraint_flag[ 0 ]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0, 1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0, 1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7.X.X.1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constraint_flag[ 1 ]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0, 1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7.X.X.2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constraint_flag[ 2 ]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0, 1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7.X.X.3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1449" y="1215968"/>
            <a:ext cx="8086725" cy="210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profile_idc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specifies indicates a profile to which the CVS conforms as specified in Annex A and the allowable values of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constraint_flag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[ 0 .. 63 ] as specified in Table A.X. Bitstreams shall not contain values of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profile_idc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other than those specified in Annex A. Other values of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profile_idc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are reserved for future use by ITU-T | ISO/IEC. 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user_registered_sub_profile_idc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shall be a byte containing data registered as specified in Recommendation ITU-T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T.35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GB" alt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Table A.X – Constraint flag allowed values and clause references 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constraint_flag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[ 0 ] specifies XXX in clause 7.X.X.X. 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constraint_flag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[ 1 ] specifies XXX in clause 7.X.X.X. 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constraint_flag</a:t>
            </a:r>
            <a:r>
              <a:rPr kumimoji="0" lang="en-CA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[ 2 ] specifies XXX in clause 7.X.X.X. 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sps_tool0_usage_flag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equal to 1 specifies XXX in clause 7.X.X.X.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sps_tool0_usage_flag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equal to 0 specifies XXX. When not present,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sps_tool0_usage_flag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inferred to be equal to 0.</a:t>
            </a:r>
            <a:endParaRPr kumimoji="0" lang="en-US" alt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sps_tool2_usage_flag</a:t>
            </a: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equal to 1 specifies XXX.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sps_tool2_usage_flag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equal to 0 specifies XXX. in clause 7.X.X.X. When not present,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sps_tool2_usage_flag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is inferred to be equal to 0.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semantics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91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Enable 3</a:t>
            </a:r>
            <a:r>
              <a:rPr lang="en-US" baseline="30000" dirty="0" smtClean="0"/>
              <a:t>rd</a:t>
            </a:r>
            <a:r>
              <a:rPr lang="en-US" dirty="0" smtClean="0"/>
              <a:t> parties to indicate VVC interoperability points, with signaling in </a:t>
            </a:r>
            <a:r>
              <a:rPr lang="en-US" dirty="0" err="1" smtClean="0"/>
              <a:t>profile_level</a:t>
            </a:r>
            <a:r>
              <a:rPr lang="en-US" dirty="0" smtClean="0"/>
              <a:t>( ) syntax structure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User-registered sub-profile indicator</a:t>
            </a:r>
          </a:p>
          <a:p>
            <a:pPr marL="8572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Indicator values assigned by registration authority</a:t>
            </a:r>
          </a:p>
          <a:p>
            <a:pPr marL="8572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Interpretation of indicator values defined by 3</a:t>
            </a:r>
            <a:r>
              <a:rPr lang="en-US" baseline="30000" dirty="0" smtClean="0"/>
              <a:t>rd</a:t>
            </a:r>
            <a:r>
              <a:rPr lang="en-US" dirty="0" smtClean="0"/>
              <a:t> parties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Constraint flags to signal decoder capability requirement</a:t>
            </a:r>
          </a:p>
          <a:p>
            <a:pPr marL="8572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Normative behavior defined by JVET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Recommend to select this framework early in development of VVC, so coding tools and constraint flags relationships are defined during tool adoption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190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662</Words>
  <Application>Microsoft Office PowerPoint</Application>
  <PresentationFormat>On-screen Show (16:9)</PresentationFormat>
  <Paragraphs>152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Malgun Gothic</vt:lpstr>
      <vt:lpstr>Arial</vt:lpstr>
      <vt:lpstr>Intel Clear</vt:lpstr>
      <vt:lpstr>Times New Roman</vt:lpstr>
      <vt:lpstr>Wingdings</vt:lpstr>
      <vt:lpstr>Int_PPT Template_ClearPro_16x9</vt:lpstr>
      <vt:lpstr>JVET-K0311/M43371: Interoperability point signaling for VVC</vt:lpstr>
      <vt:lpstr>Introduction</vt:lpstr>
      <vt:lpstr>Proposed Requirement</vt:lpstr>
      <vt:lpstr>Proposal (1 of 2)</vt:lpstr>
      <vt:lpstr>Proposal (2 of 2)</vt:lpstr>
      <vt:lpstr>Proposed syntax (1 of 2)</vt:lpstr>
      <vt:lpstr>Proposed syntax (2 of 2)</vt:lpstr>
      <vt:lpstr>Proposed semantics</vt:lpstr>
      <vt:lpstr>Summary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2015-05-06T16:36:39Z</dcterms:created>
  <dcterms:modified xsi:type="dcterms:W3CDTF">2018-08-23T00:24:54Z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3b4bf77c-f1c2-45e7-93a9-a34b3c457efb</vt:lpwstr>
  </property>
  <property fmtid="{D5CDD505-2E9C-101B-9397-08002B2CF9AE}" pid="3" name="CTP_TimeStamp">
    <vt:lpwstr>2018-08-23 00:24:54Z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