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4" r:id="rId4"/>
    <p:sldId id="278" r:id="rId5"/>
    <p:sldId id="279" r:id="rId6"/>
    <p:sldId id="273" r:id="rId7"/>
    <p:sldId id="277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9" d="100"/>
          <a:sy n="149" d="100"/>
        </p:scale>
        <p:origin x="21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CE4-related: ranking based spatial merge candidate list for inter prediction (JVET-K0304)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</a:t>
            </a:r>
            <a:r>
              <a:rPr lang="en-US" u="sng" dirty="0"/>
              <a:t>X. Xu</a:t>
            </a:r>
            <a:r>
              <a:rPr lang="en-US" dirty="0"/>
              <a:t>, X. Li,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/07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CA" dirty="0"/>
              <a:t>A ranking based method is proposed to replace the spatial merge candidate </a:t>
            </a:r>
            <a:r>
              <a:rPr lang="en-US" altLang="zh-CN" dirty="0"/>
              <a:t>ordering in the candidate </a:t>
            </a:r>
            <a:r>
              <a:rPr lang="en-CA" dirty="0"/>
              <a:t>list</a:t>
            </a:r>
          </a:p>
          <a:p>
            <a:r>
              <a:rPr lang="en-CA" dirty="0"/>
              <a:t>The positions of merge candidates are extended</a:t>
            </a:r>
          </a:p>
          <a:p>
            <a:r>
              <a:rPr lang="en-CA" dirty="0"/>
              <a:t>Keeping maximum number of merge candidates unchanged</a:t>
            </a:r>
          </a:p>
          <a:p>
            <a:r>
              <a:rPr lang="en-CA" altLang="en-US" dirty="0"/>
              <a:t>BD-rate improvement observed against VTM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80AC9-9690-4BA6-8400-58E378AE7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Candidates in VTM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221C0-C227-44DE-97F9-DFFBB7E7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419055" cy="3052936"/>
          </a:xfrm>
        </p:spPr>
        <p:txBody>
          <a:bodyPr/>
          <a:lstStyle/>
          <a:p>
            <a:r>
              <a:rPr lang="en-US" sz="2400" dirty="0"/>
              <a:t>Currently 5 Positions of spatial merge candidates </a:t>
            </a:r>
          </a:p>
          <a:p>
            <a:pPr lvl="1"/>
            <a:r>
              <a:rPr lang="en-US" sz="2000" dirty="0"/>
              <a:t>A0: Left-bottom candidate</a:t>
            </a:r>
          </a:p>
          <a:p>
            <a:pPr lvl="1"/>
            <a:r>
              <a:rPr lang="en-US" sz="2000" dirty="0"/>
              <a:t>A1: Left candidate</a:t>
            </a:r>
          </a:p>
          <a:p>
            <a:pPr lvl="1"/>
            <a:r>
              <a:rPr lang="en-US" sz="2000" dirty="0"/>
              <a:t>B0: Above-right candidate</a:t>
            </a:r>
          </a:p>
          <a:p>
            <a:pPr lvl="1"/>
            <a:r>
              <a:rPr lang="en-US" sz="2000" dirty="0"/>
              <a:t>B1: Above candidate</a:t>
            </a:r>
          </a:p>
          <a:p>
            <a:pPr lvl="1"/>
            <a:r>
              <a:rPr lang="en-US" sz="2000" dirty="0"/>
              <a:t>B2: Above-left candidate</a:t>
            </a:r>
          </a:p>
          <a:p>
            <a:r>
              <a:rPr lang="en-US" sz="2400" dirty="0"/>
              <a:t>The order of spatial positions in the list </a:t>
            </a:r>
          </a:p>
          <a:p>
            <a:pPr lvl="1"/>
            <a:r>
              <a:rPr lang="en-US" sz="1600" dirty="0"/>
              <a:t>{A1, B1, B0, A0, B2}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000" dirty="0"/>
          </a:p>
        </p:txBody>
      </p:sp>
      <p:pic>
        <p:nvPicPr>
          <p:cNvPr id="27650" name="Picture 2" descr="HEVC_merge">
            <a:extLst>
              <a:ext uri="{FF2B5EF4-FFF2-40B4-BE49-F238E27FC236}">
                <a16:creationId xmlns:a16="http://schemas.microsoft.com/office/drawing/2014/main" id="{9E8E748E-E7A3-404B-AA74-D355497C0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100" y="2276872"/>
            <a:ext cx="3070380" cy="307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46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B7907-A19F-4EF3-BFFE-3BF74AF7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Range of Spatial Neighbors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027D3-F736-43C7-BC2A-53F6E656F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/>
          <a:lstStyle/>
          <a:p>
            <a:r>
              <a:rPr lang="en-US" sz="2800" dirty="0"/>
              <a:t>All spatial neighbors are checked in a defined range</a:t>
            </a:r>
          </a:p>
          <a:p>
            <a:pPr lvl="1"/>
            <a:r>
              <a:rPr lang="en-US" sz="2400" dirty="0"/>
              <a:t>M sub-blocks on the left side, M = 2 * </a:t>
            </a:r>
            <a:r>
              <a:rPr lang="en-US" sz="2400" dirty="0" err="1"/>
              <a:t>Block_Height</a:t>
            </a:r>
            <a:r>
              <a:rPr lang="en-US" sz="2400" dirty="0"/>
              <a:t> / 4;</a:t>
            </a:r>
          </a:p>
          <a:p>
            <a:pPr lvl="1"/>
            <a:r>
              <a:rPr lang="en-US" sz="2400" dirty="0"/>
              <a:t>N sub-blocks on the above side, N = 2 * </a:t>
            </a:r>
            <a:r>
              <a:rPr lang="en-US" sz="2400" dirty="0" err="1"/>
              <a:t>Block_Width</a:t>
            </a:r>
            <a:r>
              <a:rPr lang="en-US" sz="2400" dirty="0"/>
              <a:t> / 4;</a:t>
            </a:r>
          </a:p>
          <a:p>
            <a:pPr lvl="1"/>
            <a:r>
              <a:rPr lang="en-US" sz="2400" dirty="0"/>
              <a:t>Top-Left neighbor included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B23F3DE-10D7-4908-A3AF-DE83630E6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9000"/>
            <a:ext cx="4392488" cy="337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826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1DDE7-F4E3-4C6D-9CAC-71460044C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en-US" dirty="0"/>
              <a:t>Merge List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91602-B5DE-47DD-B0D8-51FBED8F0B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3768" y="1567794"/>
            <a:ext cx="6491064" cy="4525963"/>
          </a:xfrm>
        </p:spPr>
        <p:txBody>
          <a:bodyPr/>
          <a:lstStyle/>
          <a:p>
            <a:r>
              <a:rPr lang="en-US" sz="2800" dirty="0"/>
              <a:t>Scan all spatial neighbors in range</a:t>
            </a:r>
          </a:p>
          <a:p>
            <a:r>
              <a:rPr lang="en-US" sz="2800" dirty="0"/>
              <a:t>Collect counts of each available motion information</a:t>
            </a:r>
          </a:p>
          <a:p>
            <a:r>
              <a:rPr lang="en-US" sz="2800" dirty="0"/>
              <a:t>Build a sorted list of motion info. based on counts</a:t>
            </a:r>
          </a:p>
          <a:p>
            <a:r>
              <a:rPr lang="en-US" sz="2800" dirty="0"/>
              <a:t>Fill candidate list from top of sorted list</a:t>
            </a:r>
          </a:p>
          <a:p>
            <a:pPr lvl="1"/>
            <a:r>
              <a:rPr lang="en-US" sz="2400" dirty="0"/>
              <a:t>Highest occurrence first</a:t>
            </a:r>
          </a:p>
          <a:p>
            <a:r>
              <a:rPr lang="en-US" sz="2800" dirty="0"/>
              <a:t>If candidate list is not full, use non-spatial candidates to fill in original order</a:t>
            </a:r>
          </a:p>
          <a:p>
            <a:pPr lvl="1"/>
            <a:r>
              <a:rPr lang="en-US" sz="2400" dirty="0"/>
              <a:t>TMVP, Combined Bi-Dir, Zero MVs</a:t>
            </a:r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A9CB0E-1CC1-45AC-A80F-5AC33B7AF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06965"/>
            <a:ext cx="2057143" cy="5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684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2556F26-077E-41BE-B647-BE96E446ED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525680"/>
              </p:ext>
            </p:extLst>
          </p:nvPr>
        </p:nvGraphicFramePr>
        <p:xfrm>
          <a:off x="2231739" y="1669666"/>
          <a:ext cx="4680521" cy="2048766"/>
        </p:xfrm>
        <a:graphic>
          <a:graphicData uri="http://schemas.openxmlformats.org/drawingml/2006/table">
            <a:tbl>
              <a:tblPr firstRow="1" firstCol="1" bandRow="1"/>
              <a:tblGrid>
                <a:gridCol w="1113440">
                  <a:extLst>
                    <a:ext uri="{9D8B030D-6E8A-4147-A177-3AD203B41FA5}">
                      <a16:colId xmlns:a16="http://schemas.microsoft.com/office/drawing/2014/main" val="2220423666"/>
                    </a:ext>
                  </a:extLst>
                </a:gridCol>
                <a:gridCol w="769903">
                  <a:extLst>
                    <a:ext uri="{9D8B030D-6E8A-4147-A177-3AD203B41FA5}">
                      <a16:colId xmlns:a16="http://schemas.microsoft.com/office/drawing/2014/main" val="2195272832"/>
                    </a:ext>
                  </a:extLst>
                </a:gridCol>
                <a:gridCol w="769903">
                  <a:extLst>
                    <a:ext uri="{9D8B030D-6E8A-4147-A177-3AD203B41FA5}">
                      <a16:colId xmlns:a16="http://schemas.microsoft.com/office/drawing/2014/main" val="2451652648"/>
                    </a:ext>
                  </a:extLst>
                </a:gridCol>
                <a:gridCol w="769903">
                  <a:extLst>
                    <a:ext uri="{9D8B030D-6E8A-4147-A177-3AD203B41FA5}">
                      <a16:colId xmlns:a16="http://schemas.microsoft.com/office/drawing/2014/main" val="819269708"/>
                    </a:ext>
                  </a:extLst>
                </a:gridCol>
                <a:gridCol w="628686">
                  <a:extLst>
                    <a:ext uri="{9D8B030D-6E8A-4147-A177-3AD203B41FA5}">
                      <a16:colId xmlns:a16="http://schemas.microsoft.com/office/drawing/2014/main" val="419272647"/>
                    </a:ext>
                  </a:extLst>
                </a:gridCol>
                <a:gridCol w="628686">
                  <a:extLst>
                    <a:ext uri="{9D8B030D-6E8A-4147-A177-3AD203B41FA5}">
                      <a16:colId xmlns:a16="http://schemas.microsoft.com/office/drawing/2014/main" val="830878165"/>
                    </a:ext>
                  </a:extLst>
                </a:gridCol>
              </a:tblGrid>
              <a:tr h="29346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68" marR="586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Random Access Main 10</a:t>
                      </a:r>
                    </a:p>
                  </a:txBody>
                  <a:tcPr marL="79778" marR="79778" marT="39889" marB="398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929247"/>
                  </a:ext>
                </a:extLst>
              </a:tr>
              <a:tr h="29346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68" marR="586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Over VTM-1.0</a:t>
                      </a:r>
                    </a:p>
                  </a:txBody>
                  <a:tcPr marL="79778" marR="79778" marT="39889" marB="398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6617203"/>
                  </a:ext>
                </a:extLst>
              </a:tr>
              <a:tr h="169528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68" marR="586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Y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U</a:t>
                      </a:r>
                    </a:p>
                  </a:txBody>
                  <a:tcPr marL="58668" marR="586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</a:t>
                      </a:r>
                    </a:p>
                  </a:txBody>
                  <a:tcPr marL="58668" marR="586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EncT</a:t>
                      </a:r>
                      <a:endParaRPr 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DecT</a:t>
                      </a:r>
                      <a:endParaRPr 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8668" marR="586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148926"/>
                  </a:ext>
                </a:extLst>
              </a:tr>
              <a:tr h="140451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Class A1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319788"/>
                  </a:ext>
                </a:extLst>
              </a:tr>
              <a:tr h="140451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Class A2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96579"/>
                  </a:ext>
                </a:extLst>
              </a:tr>
              <a:tr h="140451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Class B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539562"/>
                  </a:ext>
                </a:extLst>
              </a:tr>
              <a:tr h="140451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Class C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493828"/>
                  </a:ext>
                </a:extLst>
              </a:tr>
              <a:tr h="169528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Class E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585602"/>
                  </a:ext>
                </a:extLst>
              </a:tr>
              <a:tr h="140451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Overall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169424"/>
                  </a:ext>
                </a:extLst>
              </a:tr>
              <a:tr h="140451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Class D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493276"/>
                  </a:ext>
                </a:extLst>
              </a:tr>
              <a:tr h="24267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Class F (optional)</a:t>
                      </a:r>
                    </a:p>
                  </a:txBody>
                  <a:tcPr marL="58668" marR="58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07585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90CBD28-04E2-4AEB-AD1A-5C0029101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414988"/>
              </p:ext>
            </p:extLst>
          </p:nvPr>
        </p:nvGraphicFramePr>
        <p:xfrm>
          <a:off x="698366" y="3933056"/>
          <a:ext cx="437769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317705459"/>
                    </a:ext>
                  </a:extLst>
                </a:gridCol>
                <a:gridCol w="720090">
                  <a:extLst>
                    <a:ext uri="{9D8B030D-6E8A-4147-A177-3AD203B41FA5}">
                      <a16:colId xmlns:a16="http://schemas.microsoft.com/office/drawing/2014/main" val="3154883762"/>
                    </a:ext>
                  </a:extLst>
                </a:gridCol>
                <a:gridCol w="720090">
                  <a:extLst>
                    <a:ext uri="{9D8B030D-6E8A-4147-A177-3AD203B41FA5}">
                      <a16:colId xmlns:a16="http://schemas.microsoft.com/office/drawing/2014/main" val="3940618583"/>
                    </a:ext>
                  </a:extLst>
                </a:gridCol>
                <a:gridCol w="720090">
                  <a:extLst>
                    <a:ext uri="{9D8B030D-6E8A-4147-A177-3AD203B41FA5}">
                      <a16:colId xmlns:a16="http://schemas.microsoft.com/office/drawing/2014/main" val="1141151446"/>
                    </a:ext>
                  </a:extLst>
                </a:gridCol>
                <a:gridCol w="588010">
                  <a:extLst>
                    <a:ext uri="{9D8B030D-6E8A-4147-A177-3AD203B41FA5}">
                      <a16:colId xmlns:a16="http://schemas.microsoft.com/office/drawing/2014/main" val="4040727703"/>
                    </a:ext>
                  </a:extLst>
                </a:gridCol>
                <a:gridCol w="588010">
                  <a:extLst>
                    <a:ext uri="{9D8B030D-6E8A-4147-A177-3AD203B41FA5}">
                      <a16:colId xmlns:a16="http://schemas.microsoft.com/office/drawing/2014/main" val="36012923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025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770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071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2834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48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835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002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828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8202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152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10961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0660203-5747-460A-A267-DDB674EF1D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475463"/>
              </p:ext>
            </p:extLst>
          </p:nvPr>
        </p:nvGraphicFramePr>
        <p:xfrm>
          <a:off x="5076056" y="3933056"/>
          <a:ext cx="333629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720090">
                  <a:extLst>
                    <a:ext uri="{9D8B030D-6E8A-4147-A177-3AD203B41FA5}">
                      <a16:colId xmlns:a16="http://schemas.microsoft.com/office/drawing/2014/main" val="2692791266"/>
                    </a:ext>
                  </a:extLst>
                </a:gridCol>
                <a:gridCol w="720090">
                  <a:extLst>
                    <a:ext uri="{9D8B030D-6E8A-4147-A177-3AD203B41FA5}">
                      <a16:colId xmlns:a16="http://schemas.microsoft.com/office/drawing/2014/main" val="2271296806"/>
                    </a:ext>
                  </a:extLst>
                </a:gridCol>
                <a:gridCol w="720090">
                  <a:extLst>
                    <a:ext uri="{9D8B030D-6E8A-4147-A177-3AD203B41FA5}">
                      <a16:colId xmlns:a16="http://schemas.microsoft.com/office/drawing/2014/main" val="1591987680"/>
                    </a:ext>
                  </a:extLst>
                </a:gridCol>
                <a:gridCol w="588010">
                  <a:extLst>
                    <a:ext uri="{9D8B030D-6E8A-4147-A177-3AD203B41FA5}">
                      <a16:colId xmlns:a16="http://schemas.microsoft.com/office/drawing/2014/main" val="2004181697"/>
                    </a:ext>
                  </a:extLst>
                </a:gridCol>
                <a:gridCol w="588010">
                  <a:extLst>
                    <a:ext uri="{9D8B030D-6E8A-4147-A177-3AD203B41FA5}">
                      <a16:colId xmlns:a16="http://schemas.microsoft.com/office/drawing/2014/main" val="254647823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110835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831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900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770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414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84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93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91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008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954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704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ranking based merge candidate list ordering is proposed</a:t>
            </a:r>
          </a:p>
          <a:p>
            <a:r>
              <a:rPr lang="en-CA" dirty="0"/>
              <a:t>With proposed method in VTM, there are 0.23%, 0.38%, and 0.51% BD-rate improvement for Random Access, Low Delay B, and Low Delay P, respectively.</a:t>
            </a:r>
            <a:endParaRPr lang="en-US" dirty="0"/>
          </a:p>
          <a:p>
            <a:r>
              <a:rPr lang="en-CA" dirty="0"/>
              <a:t>It is proposed to include it into a core experiment for further evaluation.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9299</TotalTime>
  <Words>598</Words>
  <Application>Microsoft Office PowerPoint</Application>
  <PresentationFormat>On-screen Show (4:3)</PresentationFormat>
  <Paragraphs>187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Office 主题</vt:lpstr>
      <vt:lpstr>CE4-related: ranking based spatial merge candidate list for inter prediction (JVET-K0304)</vt:lpstr>
      <vt:lpstr>Introduction</vt:lpstr>
      <vt:lpstr>Spatial Candidates in VTM</vt:lpstr>
      <vt:lpstr>Range of Spatial Neighbors</vt:lpstr>
      <vt:lpstr>Merge List Construction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 Li</cp:lastModifiedBy>
  <cp:revision>173</cp:revision>
  <dcterms:created xsi:type="dcterms:W3CDTF">2010-10-25T03:40:34Z</dcterms:created>
  <dcterms:modified xsi:type="dcterms:W3CDTF">2018-07-13T09:04:15Z</dcterms:modified>
</cp:coreProperties>
</file>