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2"/>
  </p:notesMasterIdLst>
  <p:handoutMasterIdLst>
    <p:handoutMasterId r:id="rId13"/>
  </p:handoutMasterIdLst>
  <p:sldIdLst>
    <p:sldId id="256" r:id="rId2"/>
    <p:sldId id="541" r:id="rId3"/>
    <p:sldId id="542" r:id="rId4"/>
    <p:sldId id="543" r:id="rId5"/>
    <p:sldId id="544" r:id="rId6"/>
    <p:sldId id="545" r:id="rId7"/>
    <p:sldId id="546" r:id="rId8"/>
    <p:sldId id="547" r:id="rId9"/>
    <p:sldId id="548" r:id="rId10"/>
    <p:sldId id="283" r:id="rId11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3" autoAdjust="0"/>
    <p:restoredTop sz="82012" autoAdjust="0"/>
  </p:normalViewPr>
  <p:slideViewPr>
    <p:cSldViewPr>
      <p:cViewPr varScale="1">
        <p:scale>
          <a:sx n="124" d="100"/>
          <a:sy n="124" d="100"/>
        </p:scale>
        <p:origin x="1266" y="90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46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84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212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136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F1D5-7FBB-416E-8546-6F7489555323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41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5607782" y="4929344"/>
            <a:ext cx="3536219" cy="215504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700" kern="0" dirty="0"/>
              <a:t>|   July-2018   |   </a:t>
            </a:r>
            <a:fld id="{95F343B4-3827-46CB-BBEB-8360B6C13ADE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  <p:sldLayoutId id="2147483700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CE9.2.7: </a:t>
            </a:r>
            <a:r>
              <a:rPr lang="en-CA" dirty="0"/>
              <a:t>Asymmetric Bilateral Matching for FRUC merge mode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Byeongdoo Choi</a:t>
            </a:r>
          </a:p>
          <a:p>
            <a:r>
              <a:rPr lang="en-US" dirty="0"/>
              <a:t>Frank Bossen</a:t>
            </a:r>
          </a:p>
          <a:p>
            <a:r>
              <a:rPr lang="en-US" dirty="0"/>
              <a:t>Kiran Misra</a:t>
            </a:r>
          </a:p>
          <a:p>
            <a:r>
              <a:rPr lang="en-US" dirty="0"/>
              <a:t>Andrew Segall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AB2D7-AD17-438E-A03D-3F6F34CCA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Symmetric Bilateral matching for FRUC Merge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27CF3E-B8A6-4E38-8106-48121FDE34D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885950"/>
            <a:ext cx="3581400" cy="2397760"/>
          </a:xfrm>
          <a:prstGeom prst="rect">
            <a:avLst/>
          </a:prstGeom>
          <a:noFill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160BBC4-1095-4F4D-B4D9-1223DE6D79EF}"/>
              </a:ext>
            </a:extLst>
          </p:cNvPr>
          <p:cNvSpPr/>
          <p:nvPr/>
        </p:nvSpPr>
        <p:spPr>
          <a:xfrm>
            <a:off x="-30369" y="827554"/>
            <a:ext cx="9067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In the bilateral matching in BMS, the forward MV an the backward one shall have symmetric MVs. 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Hence, when the forward MV is equal to (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+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+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), 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its paired backward MV shall be equal to (-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-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-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-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).</a:t>
            </a:r>
            <a:endParaRPr lang="en-US" sz="1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1851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AB2D7-AD17-438E-A03D-3F6F34CCA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Asymmetric Bilateral matching for FRUC Merge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60BBC4-1095-4F4D-B4D9-1223DE6D79EF}"/>
              </a:ext>
            </a:extLst>
          </p:cNvPr>
          <p:cNvSpPr/>
          <p:nvPr/>
        </p:nvSpPr>
        <p:spPr>
          <a:xfrm>
            <a:off x="-152400" y="827554"/>
            <a:ext cx="918983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In the proposed method, asymmetric bilateral matching, 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while the forward MV is equal to 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(V0x +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V0y +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</a:t>
            </a:r>
          </a:p>
          <a:p>
            <a:pPr marL="45720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its paired backward MV shall be equal to (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V1x -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V1y -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),</a:t>
            </a:r>
          </a:p>
          <a:p>
            <a:pPr marL="45720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Where (V0x, V0y) and (V1x, V1y) indicate the forward and the backward origin MVs derived from Merge candidates.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ED4115-D5AF-4693-8286-6CDF93AF854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14413"/>
            <a:ext cx="3343275" cy="22637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46979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045D8-803F-4B64-8FEE-6DDA10C59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Adaptive Bilateral matching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C284E2-CB2E-4970-B321-A589F5502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CE9.2.7 test,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Symmetric bilateral matching is applied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RefPOC0 &amp;&amp;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RefPOC1.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Otherwise, asymmetric bilateral matching is applied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DED841-70E2-4D60-89C5-F2D9D2BDF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CE42D7-B4EE-4C27-B2BB-3EAEB433D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5F1A5D-E940-436C-8C92-CD73E3D15EC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00150"/>
            <a:ext cx="2438400" cy="1178560"/>
          </a:xfrm>
          <a:prstGeom prst="rect">
            <a:avLst/>
          </a:prstGeom>
          <a:noFill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828A3D-610F-4774-B1CA-53C9760B3D5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956" y="2952750"/>
            <a:ext cx="2445444" cy="1524000"/>
          </a:xfrm>
          <a:prstGeom prst="rect">
            <a:avLst/>
          </a:prstGeom>
          <a:noFill/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9E7086-A03A-4A9C-899C-AD311A1617D3}"/>
              </a:ext>
            </a:extLst>
          </p:cNvPr>
          <p:cNvSpPr/>
          <p:nvPr/>
        </p:nvSpPr>
        <p:spPr bwMode="auto">
          <a:xfrm>
            <a:off x="1371600" y="2038350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DC5903-AFDC-421F-B34C-6F933A21BBE2}"/>
              </a:ext>
            </a:extLst>
          </p:cNvPr>
          <p:cNvSpPr/>
          <p:nvPr/>
        </p:nvSpPr>
        <p:spPr bwMode="auto">
          <a:xfrm>
            <a:off x="2178591" y="2035810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7D2075-9E41-4520-84D0-641ADFE11DA4}"/>
              </a:ext>
            </a:extLst>
          </p:cNvPr>
          <p:cNvSpPr/>
          <p:nvPr/>
        </p:nvSpPr>
        <p:spPr bwMode="auto">
          <a:xfrm>
            <a:off x="3320798" y="2035810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Cur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2408E42-477A-470A-9C91-EE167B7257FB}"/>
              </a:ext>
            </a:extLst>
          </p:cNvPr>
          <p:cNvCxnSpPr>
            <a:cxnSpLocks/>
          </p:cNvCxnSpPr>
          <p:nvPr/>
        </p:nvCxnSpPr>
        <p:spPr bwMode="auto">
          <a:xfrm>
            <a:off x="1714500" y="2571750"/>
            <a:ext cx="194919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81E51D0-124E-4634-BFDC-229996E2DA02}"/>
              </a:ext>
            </a:extLst>
          </p:cNvPr>
          <p:cNvCxnSpPr>
            <a:cxnSpLocks/>
          </p:cNvCxnSpPr>
          <p:nvPr/>
        </p:nvCxnSpPr>
        <p:spPr bwMode="auto">
          <a:xfrm>
            <a:off x="2360599" y="2495550"/>
            <a:ext cx="1303099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EDC459B7-E5BB-49AB-B639-26097004AADB}"/>
              </a:ext>
            </a:extLst>
          </p:cNvPr>
          <p:cNvSpPr/>
          <p:nvPr/>
        </p:nvSpPr>
        <p:spPr>
          <a:xfrm>
            <a:off x="1295016" y="2721610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C3AED61-CEA3-46F6-8D54-F49CA2767BBD}"/>
              </a:ext>
            </a:extLst>
          </p:cNvPr>
          <p:cNvSpPr/>
          <p:nvPr/>
        </p:nvSpPr>
        <p:spPr>
          <a:xfrm>
            <a:off x="2133984" y="2721610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224BC82-8497-4DEA-A87D-AF2D288DDCFE}"/>
              </a:ext>
            </a:extLst>
          </p:cNvPr>
          <p:cNvSpPr/>
          <p:nvPr/>
        </p:nvSpPr>
        <p:spPr>
          <a:xfrm>
            <a:off x="3279873" y="2721610"/>
            <a:ext cx="803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7971EF1-6EB9-422F-8EFD-A68A359E216D}"/>
              </a:ext>
            </a:extLst>
          </p:cNvPr>
          <p:cNvSpPr/>
          <p:nvPr/>
        </p:nvSpPr>
        <p:spPr bwMode="auto">
          <a:xfrm>
            <a:off x="1281375" y="3496869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38C0D85-04A0-496C-90EC-733B2D3E2E13}"/>
              </a:ext>
            </a:extLst>
          </p:cNvPr>
          <p:cNvSpPr/>
          <p:nvPr/>
        </p:nvSpPr>
        <p:spPr bwMode="auto">
          <a:xfrm>
            <a:off x="3502801" y="3496869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958A392-550A-402D-91E3-791C969D3C24}"/>
              </a:ext>
            </a:extLst>
          </p:cNvPr>
          <p:cNvSpPr/>
          <p:nvPr/>
        </p:nvSpPr>
        <p:spPr bwMode="auto">
          <a:xfrm>
            <a:off x="2363490" y="3496869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Cur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AA0CD9C-E4C3-4112-9C40-1B99F81A324A}"/>
              </a:ext>
            </a:extLst>
          </p:cNvPr>
          <p:cNvCxnSpPr>
            <a:cxnSpLocks/>
          </p:cNvCxnSpPr>
          <p:nvPr/>
        </p:nvCxnSpPr>
        <p:spPr bwMode="auto">
          <a:xfrm flipH="1">
            <a:off x="2763916" y="3956609"/>
            <a:ext cx="96988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A2D44A2-07AD-467E-8718-5A60CD56219E}"/>
              </a:ext>
            </a:extLst>
          </p:cNvPr>
          <p:cNvCxnSpPr>
            <a:cxnSpLocks/>
          </p:cNvCxnSpPr>
          <p:nvPr/>
        </p:nvCxnSpPr>
        <p:spPr bwMode="auto">
          <a:xfrm>
            <a:off x="1625499" y="3956609"/>
            <a:ext cx="104150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85E5628C-5932-460D-B3EF-D69CA9C8C055}"/>
              </a:ext>
            </a:extLst>
          </p:cNvPr>
          <p:cNvSpPr/>
          <p:nvPr/>
        </p:nvSpPr>
        <p:spPr>
          <a:xfrm>
            <a:off x="1182487" y="4217492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3195BA2-BA11-471E-98CD-590E9FC2AE12}"/>
              </a:ext>
            </a:extLst>
          </p:cNvPr>
          <p:cNvSpPr/>
          <p:nvPr/>
        </p:nvSpPr>
        <p:spPr>
          <a:xfrm>
            <a:off x="3465565" y="4189346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RefPOC1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C62E6A6-BA27-46A4-9B84-4EA80C9F7661}"/>
              </a:ext>
            </a:extLst>
          </p:cNvPr>
          <p:cNvSpPr/>
          <p:nvPr/>
        </p:nvSpPr>
        <p:spPr>
          <a:xfrm>
            <a:off x="2322565" y="4182669"/>
            <a:ext cx="803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463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B6ABB-7E00-4D66-A3BD-E75CCBB1B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Sub-block refinement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61148-DBAF-4CBD-A993-F28933F3AF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CE9.2.7 test,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Sub-block refinement is applied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RefPOC0 &amp;&amp;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RefPOC1.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Otherwise, Sub-block refinement is disabled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12F8F9-134F-4B7A-B7BC-DB52473DF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5C4548-A909-4948-A374-87BBB1D90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393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74743-B982-491D-8ADC-38B3EBC9B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(vs VTM 1.0, BMS 1.0)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3E047-266B-4707-8AE7-810AE694E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A60060-741B-45B6-9B95-C6F067520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9876866-62D3-424E-8F5C-467230341BCE}"/>
              </a:ext>
            </a:extLst>
          </p:cNvPr>
          <p:cNvGraphicFramePr>
            <a:graphicFrameLocks noGrp="1"/>
          </p:cNvGraphicFramePr>
          <p:nvPr/>
        </p:nvGraphicFramePr>
        <p:xfrm>
          <a:off x="761998" y="1797844"/>
          <a:ext cx="7772403" cy="17811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50020331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6481672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477422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9195291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7831795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88248447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4457252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6088646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49240917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7900247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2160697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306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3765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7454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250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146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5565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34737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442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472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361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207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3052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7876E-6B17-4F88-B40A-CC8499864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(vs VTM 1.0, BMS 1.0 with FRUC)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C49F71-CE6C-4664-B923-6E87F1B98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E51C6D-ECF3-4898-A2B5-4F9A7AD3B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8ED2507-649F-4DFA-9B04-04CF5805B39D}"/>
              </a:ext>
            </a:extLst>
          </p:cNvPr>
          <p:cNvGraphicFramePr>
            <a:graphicFrameLocks noGrp="1"/>
          </p:cNvGraphicFramePr>
          <p:nvPr/>
        </p:nvGraphicFramePr>
        <p:xfrm>
          <a:off x="761998" y="1797844"/>
          <a:ext cx="7772403" cy="17811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45826009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87791022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2332507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29199616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119309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6460519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43598329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1525889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67342324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7690959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32656784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2339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88371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8405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0306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62235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21060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9135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9334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4520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87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333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0273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EE46-0AF0-4E22-8C5E-DFFA8AD24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DE1CCA-9C2E-412A-9159-C7D01B61B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Search range (8 </a:t>
            </a:r>
            <a:r>
              <a:rPr lang="en-US" dirty="0" err="1"/>
              <a:t>pels</a:t>
            </a:r>
            <a:r>
              <a:rPr lang="en-US" dirty="0"/>
              <a:t>) and Interpolation filter (7 taps) are not changed, compared to BMS1.0 SW.</a:t>
            </a:r>
          </a:p>
          <a:p>
            <a:r>
              <a:rPr lang="en-US" dirty="0"/>
              <a:t>Memory bandwidth = </a:t>
            </a:r>
            <a:br>
              <a:rPr lang="en-US" dirty="0"/>
            </a:br>
            <a:r>
              <a:rPr lang="en-US" dirty="0"/>
              <a:t>2x(</a:t>
            </a:r>
            <a:r>
              <a:rPr lang="en-US" dirty="0" err="1"/>
              <a:t>blockwidth</a:t>
            </a:r>
            <a:r>
              <a:rPr lang="en-US" dirty="0"/>
              <a:t> + 8x2 + 7) x(</a:t>
            </a:r>
            <a:r>
              <a:rPr lang="en-US" dirty="0" err="1"/>
              <a:t>blockheight</a:t>
            </a:r>
            <a:r>
              <a:rPr lang="en-US" dirty="0"/>
              <a:t> + 8x2 + 7)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4D183F-CE7E-49C0-8C91-4B1CF379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327A7C-E22F-4BEB-9E86-5CF00C910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117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EE46-0AF0-4E22-8C5E-DFFA8AD24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DE1CCA-9C2E-412A-9159-C7D01B61B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 proposed method shows 0.30% additional coding gain with 13% decoding time reduction, and with increasing gains for higher resolution sequences (0.52% for Class A1, 1.02% for Class A2).</a:t>
            </a:r>
          </a:p>
          <a:p>
            <a:endParaRPr lang="en-CA" dirty="0"/>
          </a:p>
          <a:p>
            <a:r>
              <a:rPr lang="en-CA" dirty="0"/>
              <a:t>We propose adoption of the method into the VVC test model.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4D183F-CE7E-49C0-8C91-4B1CF379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327A7C-E22F-4BEB-9E86-5CF00C910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75116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28835</TotalTime>
  <Words>749</Words>
  <Application>Microsoft Office PowerPoint</Application>
  <PresentationFormat>On-screen Show (16:9)</PresentationFormat>
  <Paragraphs>255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MS Mincho</vt:lpstr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CE9.2.7: Asymmetric Bilateral Matching for FRUC merge mode</vt:lpstr>
      <vt:lpstr>Symmetric Bilateral matching for FRUC Merge</vt:lpstr>
      <vt:lpstr>Asymmetric Bilateral matching for FRUC Merge</vt:lpstr>
      <vt:lpstr>Adaptive Bilateral matching</vt:lpstr>
      <vt:lpstr>Sub-block refinement</vt:lpstr>
      <vt:lpstr>Test results (vs VTM 1.0, BMS 1.0)</vt:lpstr>
      <vt:lpstr>Test results (vs VTM 1.0, BMS 1.0 with FRUC)</vt:lpstr>
      <vt:lpstr>Memory bandwidth</vt:lpstr>
      <vt:lpstr>Conclusion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Choi, Byeongdoo</cp:lastModifiedBy>
  <cp:revision>827</cp:revision>
  <cp:lastPrinted>2012-05-17T23:57:45Z</cp:lastPrinted>
  <dcterms:created xsi:type="dcterms:W3CDTF">2008-07-29T15:54:01Z</dcterms:created>
  <dcterms:modified xsi:type="dcterms:W3CDTF">2018-07-10T21:36:55Z</dcterms:modified>
</cp:coreProperties>
</file>