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2"/>
  </p:notesMasterIdLst>
  <p:handoutMasterIdLst>
    <p:handoutMasterId r:id="rId13"/>
  </p:handoutMasterIdLst>
  <p:sldIdLst>
    <p:sldId id="256" r:id="rId2"/>
    <p:sldId id="541" r:id="rId3"/>
    <p:sldId id="542" r:id="rId4"/>
    <p:sldId id="543" r:id="rId5"/>
    <p:sldId id="544" r:id="rId6"/>
    <p:sldId id="545" r:id="rId7"/>
    <p:sldId id="546" r:id="rId8"/>
    <p:sldId id="547" r:id="rId9"/>
    <p:sldId id="548" r:id="rId10"/>
    <p:sldId id="283" r:id="rId11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 autoAdjust="0"/>
    <p:restoredTop sz="82012" autoAdjust="0"/>
  </p:normalViewPr>
  <p:slideViewPr>
    <p:cSldViewPr>
      <p:cViewPr varScale="1">
        <p:scale>
          <a:sx n="124" d="100"/>
          <a:sy n="124" d="100"/>
        </p:scale>
        <p:origin x="1266" y="9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84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12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SLA Video coding updates </a:t>
            </a: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CE9.2.7: </a:t>
            </a:r>
            <a:r>
              <a:rPr lang="en-CA" dirty="0"/>
              <a:t>Asymmetric Bilateral Matching for FRUC merge mode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Byeongdoo Choi</a:t>
            </a:r>
          </a:p>
          <a:p>
            <a:r>
              <a:rPr lang="en-US" dirty="0"/>
              <a:t>Frank Bossen</a:t>
            </a:r>
          </a:p>
          <a:p>
            <a:r>
              <a:rPr lang="en-US" dirty="0"/>
              <a:t>Kiran Misra</a:t>
            </a:r>
          </a:p>
          <a:p>
            <a:r>
              <a:rPr lang="en-US" dirty="0"/>
              <a:t>Andrew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Symmetric Bilateral matching for FRUC Merge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7CF3E-B8A6-4E38-8106-48121FDE34D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85950"/>
            <a:ext cx="3581400" cy="2397760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30369" y="827554"/>
            <a:ext cx="9067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bilateral matching in BMS, the forward MV an the backward one shall have symmetric MVs.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Hence, when the forward MV is equal to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shall be equal to (-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).</a:t>
            </a: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851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Asymmetric Bilateral matching for FRUC Merge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152400" y="827554"/>
            <a:ext cx="918983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proposed method, asymmetric bilateral matching,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while the forward MV is equal to 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(V0x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V0y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shall be equal to (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V1x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V1y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Where (V0x, V0y) and (V1x, V1y) indicate the forward and the backward origin MVs derived from Merge candidates.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ED4115-D5AF-4693-8286-6CDF93AF854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14413"/>
            <a:ext cx="3343275" cy="2263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6979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045D8-803F-4B64-8FEE-6DDA10C59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Bilateral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284E2-CB2E-4970-B321-A589F5502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CE9.2.7 test,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Symmetric bilateral matching is applied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RefPOC0 &amp;&amp;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RefPOC1.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asymmetric bilateral matching is applied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ED841-70E2-4D60-89C5-F2D9D2BDF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CE42D7-B4EE-4C27-B2BB-3EAEB433D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5F1A5D-E940-436C-8C92-CD73E3D15E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00150"/>
            <a:ext cx="2438400" cy="1178560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828A3D-610F-4774-B1CA-53C9760B3D5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56" y="2952750"/>
            <a:ext cx="2445444" cy="1524000"/>
          </a:xfrm>
          <a:prstGeom prst="rect">
            <a:avLst/>
          </a:prstGeom>
          <a:noFill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9E7086-A03A-4A9C-899C-AD311A1617D3}"/>
              </a:ext>
            </a:extLst>
          </p:cNvPr>
          <p:cNvSpPr/>
          <p:nvPr/>
        </p:nvSpPr>
        <p:spPr bwMode="auto">
          <a:xfrm>
            <a:off x="1371600" y="203835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DC5903-AFDC-421F-B34C-6F933A21BBE2}"/>
              </a:ext>
            </a:extLst>
          </p:cNvPr>
          <p:cNvSpPr/>
          <p:nvPr/>
        </p:nvSpPr>
        <p:spPr bwMode="auto">
          <a:xfrm>
            <a:off x="2178591" y="203581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7D2075-9E41-4520-84D0-641ADFE11DA4}"/>
              </a:ext>
            </a:extLst>
          </p:cNvPr>
          <p:cNvSpPr/>
          <p:nvPr/>
        </p:nvSpPr>
        <p:spPr bwMode="auto">
          <a:xfrm>
            <a:off x="3320798" y="203581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2408E42-477A-470A-9C91-EE167B7257FB}"/>
              </a:ext>
            </a:extLst>
          </p:cNvPr>
          <p:cNvCxnSpPr>
            <a:cxnSpLocks/>
          </p:cNvCxnSpPr>
          <p:nvPr/>
        </p:nvCxnSpPr>
        <p:spPr bwMode="auto">
          <a:xfrm>
            <a:off x="1714500" y="2571750"/>
            <a:ext cx="194919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81E51D0-124E-4634-BFDC-229996E2DA02}"/>
              </a:ext>
            </a:extLst>
          </p:cNvPr>
          <p:cNvCxnSpPr>
            <a:cxnSpLocks/>
          </p:cNvCxnSpPr>
          <p:nvPr/>
        </p:nvCxnSpPr>
        <p:spPr bwMode="auto">
          <a:xfrm>
            <a:off x="2360599" y="2495550"/>
            <a:ext cx="130309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DC459B7-E5BB-49AB-B639-26097004AADB}"/>
              </a:ext>
            </a:extLst>
          </p:cNvPr>
          <p:cNvSpPr/>
          <p:nvPr/>
        </p:nvSpPr>
        <p:spPr>
          <a:xfrm>
            <a:off x="1295016" y="272161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3AED61-CEA3-46F6-8D54-F49CA2767BBD}"/>
              </a:ext>
            </a:extLst>
          </p:cNvPr>
          <p:cNvSpPr/>
          <p:nvPr/>
        </p:nvSpPr>
        <p:spPr>
          <a:xfrm>
            <a:off x="2133984" y="272161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24BC82-8497-4DEA-A87D-AF2D288DDCFE}"/>
              </a:ext>
            </a:extLst>
          </p:cNvPr>
          <p:cNvSpPr/>
          <p:nvPr/>
        </p:nvSpPr>
        <p:spPr>
          <a:xfrm>
            <a:off x="3279873" y="2721610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971EF1-6EB9-422F-8EFD-A68A359E216D}"/>
              </a:ext>
            </a:extLst>
          </p:cNvPr>
          <p:cNvSpPr/>
          <p:nvPr/>
        </p:nvSpPr>
        <p:spPr bwMode="auto">
          <a:xfrm>
            <a:off x="1281375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8C0D85-04A0-496C-90EC-733B2D3E2E13}"/>
              </a:ext>
            </a:extLst>
          </p:cNvPr>
          <p:cNvSpPr/>
          <p:nvPr/>
        </p:nvSpPr>
        <p:spPr bwMode="auto">
          <a:xfrm>
            <a:off x="3502801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58A392-550A-402D-91E3-791C969D3C24}"/>
              </a:ext>
            </a:extLst>
          </p:cNvPr>
          <p:cNvSpPr/>
          <p:nvPr/>
        </p:nvSpPr>
        <p:spPr bwMode="auto">
          <a:xfrm>
            <a:off x="2363490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0CD9C-E4C3-4112-9C40-1B99F81A324A}"/>
              </a:ext>
            </a:extLst>
          </p:cNvPr>
          <p:cNvCxnSpPr>
            <a:cxnSpLocks/>
          </p:cNvCxnSpPr>
          <p:nvPr/>
        </p:nvCxnSpPr>
        <p:spPr bwMode="auto">
          <a:xfrm flipH="1">
            <a:off x="2763916" y="3956609"/>
            <a:ext cx="9698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2D44A2-07AD-467E-8718-5A60CD56219E}"/>
              </a:ext>
            </a:extLst>
          </p:cNvPr>
          <p:cNvCxnSpPr>
            <a:cxnSpLocks/>
          </p:cNvCxnSpPr>
          <p:nvPr/>
        </p:nvCxnSpPr>
        <p:spPr bwMode="auto">
          <a:xfrm>
            <a:off x="1625499" y="3956609"/>
            <a:ext cx="104150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5E5628C-5932-460D-B3EF-D69CA9C8C055}"/>
              </a:ext>
            </a:extLst>
          </p:cNvPr>
          <p:cNvSpPr/>
          <p:nvPr/>
        </p:nvSpPr>
        <p:spPr>
          <a:xfrm>
            <a:off x="1182487" y="4217492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195BA2-BA11-471E-98CD-590E9FC2AE12}"/>
              </a:ext>
            </a:extLst>
          </p:cNvPr>
          <p:cNvSpPr/>
          <p:nvPr/>
        </p:nvSpPr>
        <p:spPr>
          <a:xfrm>
            <a:off x="3465565" y="4189346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62E6A6-BA27-46A4-9B84-4EA80C9F7661}"/>
              </a:ext>
            </a:extLst>
          </p:cNvPr>
          <p:cNvSpPr/>
          <p:nvPr/>
        </p:nvSpPr>
        <p:spPr>
          <a:xfrm>
            <a:off x="2322565" y="4182669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63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B6ABB-7E00-4D66-A3BD-E75CCBB1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Sub-block refinement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61148-DBAF-4CBD-A993-F28933F3A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CE9.2.7 test,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Sub-block refinement is applied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RefPOC0 &amp;&amp;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RefPOC1.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Sub-block refinement is disabled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2F8F9-134F-4B7A-B7BC-DB52473DF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5C4548-A909-4948-A374-87BBB1D90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393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4743-B982-491D-8ADC-38B3EBC9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3E047-266B-4707-8AE7-810AE694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60060-741B-45B6-9B95-C6F06752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876866-62D3-424E-8F5C-467230341BCE}"/>
              </a:ext>
            </a:extLst>
          </p:cNvPr>
          <p:cNvGraphicFramePr>
            <a:graphicFrameLocks noGrp="1"/>
          </p:cNvGraphicFramePr>
          <p:nvPr/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50020331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6481672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477422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9195291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783179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824844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457252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088646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924091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900247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2160697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306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376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745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25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146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5565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473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442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472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36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207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052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7876E-6B17-4F88-B40A-CC8499864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 with FRUC)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C49F71-CE6C-4664-B923-6E87F1B98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E51C6D-ECF3-4898-A2B5-4F9A7AD3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ED2507-649F-4DFA-9B04-04CF5805B39D}"/>
              </a:ext>
            </a:extLst>
          </p:cNvPr>
          <p:cNvGraphicFramePr>
            <a:graphicFrameLocks noGrp="1"/>
          </p:cNvGraphicFramePr>
          <p:nvPr/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45826009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779102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2332507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919961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119309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460519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359832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152588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7342324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7690959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2656784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339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837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8405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030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2235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106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913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334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520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87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333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273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Search range (8 </a:t>
            </a:r>
            <a:r>
              <a:rPr lang="en-US" dirty="0" err="1"/>
              <a:t>pels</a:t>
            </a:r>
            <a:r>
              <a:rPr lang="en-US" dirty="0"/>
              <a:t>) and Interpolation filter (7 taps) are not changed, compared to BMS1.0 SW.</a:t>
            </a:r>
          </a:p>
          <a:p>
            <a:r>
              <a:rPr lang="en-US" dirty="0"/>
              <a:t>Memory bandwidth = </a:t>
            </a:r>
            <a:br>
              <a:rPr lang="en-US" dirty="0"/>
            </a:br>
            <a:r>
              <a:rPr lang="en-US" dirty="0"/>
              <a:t>2x(</a:t>
            </a:r>
            <a:r>
              <a:rPr lang="en-US" dirty="0" err="1"/>
              <a:t>blockwidth</a:t>
            </a:r>
            <a:r>
              <a:rPr lang="en-US" dirty="0"/>
              <a:t> + 8x2 + 7) x(</a:t>
            </a:r>
            <a:r>
              <a:rPr lang="en-US" dirty="0" err="1"/>
              <a:t>blockheight</a:t>
            </a:r>
            <a:r>
              <a:rPr lang="en-US" dirty="0"/>
              <a:t> + 8x2 + 7)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17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shows 0.30% additional coding gain with 13% decoding time reduction, and with increasing gains for higher resolution sequences (0.52% for Class A1, 1.02% for Class A2).</a:t>
            </a:r>
          </a:p>
          <a:p>
            <a:endParaRPr lang="en-CA" dirty="0"/>
          </a:p>
          <a:p>
            <a:r>
              <a:rPr lang="en-CA" dirty="0"/>
              <a:t>We propose adoption of the method into the VVC test model.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511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28835</TotalTime>
  <Words>749</Words>
  <Application>Microsoft Office PowerPoint</Application>
  <PresentationFormat>On-screen Show (16:9)</PresentationFormat>
  <Paragraphs>255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CE9.2.7: Asymmetric Bilateral Matching for FRUC merge mode</vt:lpstr>
      <vt:lpstr>Symmetric Bilateral matching for FRUC Merge</vt:lpstr>
      <vt:lpstr>Asymmetric Bilateral matching for FRUC Merge</vt:lpstr>
      <vt:lpstr>Adaptive Bilateral matching</vt:lpstr>
      <vt:lpstr>Sub-block refinement</vt:lpstr>
      <vt:lpstr>Test results (vs VTM 1.0, BMS 1.0)</vt:lpstr>
      <vt:lpstr>Test results (vs VTM 1.0, BMS 1.0 with FRUC)</vt:lpstr>
      <vt:lpstr>Memory bandwidth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Choi, Byeongdoo</cp:lastModifiedBy>
  <cp:revision>826</cp:revision>
  <cp:lastPrinted>2012-05-17T23:57:45Z</cp:lastPrinted>
  <dcterms:created xsi:type="dcterms:W3CDTF">2008-07-29T15:54:01Z</dcterms:created>
  <dcterms:modified xsi:type="dcterms:W3CDTF">2018-07-06T17:52:48Z</dcterms:modified>
</cp:coreProperties>
</file>