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6"/>
  </p:notesMasterIdLst>
  <p:handoutMasterIdLst>
    <p:handoutMasterId r:id="rId17"/>
  </p:handoutMasterIdLst>
  <p:sldIdLst>
    <p:sldId id="256" r:id="rId2"/>
    <p:sldId id="551" r:id="rId3"/>
    <p:sldId id="550" r:id="rId4"/>
    <p:sldId id="541" r:id="rId5"/>
    <p:sldId id="542" r:id="rId6"/>
    <p:sldId id="543" r:id="rId7"/>
    <p:sldId id="544" r:id="rId8"/>
    <p:sldId id="554" r:id="rId9"/>
    <p:sldId id="552" r:id="rId10"/>
    <p:sldId id="545" r:id="rId11"/>
    <p:sldId id="546" r:id="rId12"/>
    <p:sldId id="547" r:id="rId13"/>
    <p:sldId id="548" r:id="rId14"/>
    <p:sldId id="283" r:id="rId15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0000FF"/>
    <a:srgbClr val="FFFFCC"/>
    <a:srgbClr val="CCFFFF"/>
    <a:srgbClr val="CCFFCC"/>
    <a:srgbClr val="FFCCFF"/>
    <a:srgbClr val="006600"/>
    <a:srgbClr val="663300"/>
    <a:srgbClr val="FF5050"/>
    <a:srgbClr val="728E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3" autoAdjust="0"/>
    <p:restoredTop sz="82012" autoAdjust="0"/>
  </p:normalViewPr>
  <p:slideViewPr>
    <p:cSldViewPr>
      <p:cViewPr varScale="1">
        <p:scale>
          <a:sx n="124" d="100"/>
          <a:sy n="124" d="100"/>
        </p:scale>
        <p:origin x="1266" y="90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846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84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121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121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3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F1D5-7FBB-416E-8546-6F7489555323}" type="datetimeFigureOut">
              <a:rPr lang="en-US" smtClean="0"/>
              <a:t>7/10/2018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41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5607782" y="4929344"/>
            <a:ext cx="3536219" cy="215504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700" kern="0" dirty="0"/>
              <a:t>|   July-2018   |   </a:t>
            </a:r>
            <a:fld id="{95F343B4-3827-46CB-BBEB-8360B6C13ADE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  <p:sldLayoutId id="2147483700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CE4-related: Bilateral Motion Vector Prediction (</a:t>
            </a:r>
            <a:r>
              <a:rPr lang="en-US" sz="4000" dirty="0" err="1"/>
              <a:t>BiMVP</a:t>
            </a:r>
            <a:r>
              <a:rPr lang="en-US" sz="4000" dirty="0"/>
              <a:t>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/>
          <a:lstStyle/>
          <a:p>
            <a:r>
              <a:rPr lang="en-US" dirty="0"/>
              <a:t>Byeongdoo Choi</a:t>
            </a:r>
            <a:br>
              <a:rPr lang="en-US" dirty="0"/>
            </a:br>
            <a:r>
              <a:rPr lang="en-US" dirty="0"/>
              <a:t>Frank Bossen</a:t>
            </a:r>
          </a:p>
          <a:p>
            <a:r>
              <a:rPr lang="en-US" dirty="0"/>
              <a:t>Andrew Segall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74743-B982-491D-8ADC-38B3EBC9B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1.0, BMS 1.0) - RA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03E047-266B-4707-8AE7-810AE694E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A60060-741B-45B6-9B95-C6F067520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BD17CFC-AF0F-4232-BC78-53FB168DA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380941"/>
              </p:ext>
            </p:extLst>
          </p:nvPr>
        </p:nvGraphicFramePr>
        <p:xfrm>
          <a:off x="761998" y="1797844"/>
          <a:ext cx="7772403" cy="17811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198826744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6756831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05452710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5650292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34442501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7286354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1432531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3679298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2980581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4171979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744029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62395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56636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7441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1603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320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7304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13472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2622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6258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8295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37217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3052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7876E-6B17-4F88-B40A-CC8499864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results (vs VTM 1.0, BMS 1.0) - LDB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C49F71-CE6C-4664-B923-6E87F1B98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E51C6D-ECF3-4898-A2B5-4F9A7AD3B0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CA0657B-CF0A-4869-8455-9FC62066D1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797339"/>
              </p:ext>
            </p:extLst>
          </p:nvPr>
        </p:nvGraphicFramePr>
        <p:xfrm>
          <a:off x="761998" y="1797844"/>
          <a:ext cx="7772403" cy="1781175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52069890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9892584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07827338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3651747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52743556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11755019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24590496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22306947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3233904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5356257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8328616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33763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05333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1294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0851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71467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179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7388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791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05267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0629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4938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0273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bandwidth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Memory bandwidth at decoder side is identical to the case of AMVP.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Memory bandwidth = 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2x(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blockwidth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+ 7) x(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blockheight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+ 7)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174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FBEE46-0AF0-4E22-8C5E-DFFA8AD24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DE1CCA-9C2E-412A-9159-C7D01B61B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 proposed method shows </a:t>
            </a:r>
            <a:r>
              <a:rPr lang="en-CA" b="1" dirty="0"/>
              <a:t>1.19%</a:t>
            </a:r>
            <a:r>
              <a:rPr lang="en-CA" dirty="0"/>
              <a:t> gain with 111% encoding complexity on average, and with increasing gains for higher resolution sequences. </a:t>
            </a:r>
          </a:p>
          <a:p>
            <a:pPr marL="0" indent="0">
              <a:buNone/>
            </a:pPr>
            <a:r>
              <a:rPr lang="en-CA" dirty="0"/>
              <a:t>   (</a:t>
            </a:r>
            <a:r>
              <a:rPr lang="en-CA" b="1" dirty="0"/>
              <a:t>1.60% </a:t>
            </a:r>
            <a:r>
              <a:rPr lang="en-CA" dirty="0"/>
              <a:t>for Class A1, </a:t>
            </a:r>
            <a:r>
              <a:rPr lang="en-CA" b="1" dirty="0"/>
              <a:t>1.69%</a:t>
            </a:r>
            <a:r>
              <a:rPr lang="en-CA" dirty="0"/>
              <a:t> for Class A2) </a:t>
            </a:r>
          </a:p>
          <a:p>
            <a:r>
              <a:rPr lang="en-CA" dirty="0"/>
              <a:t>The cross-check report (JVET-K0415) was uploaded by Samsung.</a:t>
            </a:r>
          </a:p>
          <a:p>
            <a:r>
              <a:rPr lang="en-CA" dirty="0"/>
              <a:t>We propose that JVET conduct a formal study of the method in a core experiment.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4D183F-CE7E-49C0-8C91-4B1CF3793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27A7C-E22F-4BEB-9E86-5CF00C910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75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E99B86F-DE64-4336-8801-FB48CB316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81" y="742950"/>
            <a:ext cx="8152608" cy="3650794"/>
          </a:xfrm>
        </p:spPr>
        <p:txBody>
          <a:bodyPr/>
          <a:lstStyle/>
          <a:p>
            <a:r>
              <a:rPr lang="en-US" dirty="0"/>
              <a:t>Bilateral MV Prediction</a:t>
            </a:r>
          </a:p>
          <a:p>
            <a:pPr lvl="1"/>
            <a:r>
              <a:rPr lang="en-US" dirty="0"/>
              <a:t>Modification of AMVP in HEVC</a:t>
            </a:r>
          </a:p>
          <a:p>
            <a:pPr lvl="1"/>
            <a:r>
              <a:rPr lang="en-US" dirty="0"/>
              <a:t>Only bi-prediction is allowed (no </a:t>
            </a:r>
            <a:r>
              <a:rPr lang="en-US" dirty="0" err="1"/>
              <a:t>uni</a:t>
            </a:r>
            <a:r>
              <a:rPr lang="en-US" dirty="0"/>
              <a:t>-prediction)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inter_pred_idc</a:t>
            </a:r>
            <a:r>
              <a:rPr lang="en-US" dirty="0"/>
              <a:t> bits are saved</a:t>
            </a:r>
          </a:p>
          <a:p>
            <a:pPr lvl="1"/>
            <a:r>
              <a:rPr lang="en-US" dirty="0"/>
              <a:t>Only the first reference frame (</a:t>
            </a:r>
            <a:r>
              <a:rPr lang="en-US" dirty="0" err="1"/>
              <a:t>ref_idx</a:t>
            </a:r>
            <a:r>
              <a:rPr lang="en-US" dirty="0"/>
              <a:t> = 0) is used for both list0 and list1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ref_idx</a:t>
            </a:r>
            <a:r>
              <a:rPr lang="en-US" dirty="0"/>
              <a:t> bit is saved.</a:t>
            </a:r>
          </a:p>
          <a:p>
            <a:pPr lvl="1"/>
            <a:r>
              <a:rPr lang="en-US" dirty="0"/>
              <a:t>The backward MVD (MV difference) or MVP (MV predictor) is derived from the forward ones.</a:t>
            </a:r>
          </a:p>
          <a:p>
            <a:pPr lvl="2"/>
            <a:r>
              <a:rPr lang="en-US" dirty="0"/>
              <a:t>MVD bits for list1 are saved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685AAA-F312-4243-9791-67BD25343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MV Prediction mode</a:t>
            </a:r>
          </a:p>
        </p:txBody>
      </p:sp>
    </p:spTree>
    <p:extLst>
      <p:ext uri="{BB962C8B-B14F-4D97-AF65-F5344CB8AC3E}">
        <p14:creationId xmlns:p14="http://schemas.microsoft.com/office/powerpoint/2010/main" val="29482862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8576B4-1759-451E-AEF7-ED1E3A8FD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level design with Syntax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6622197-E472-460A-B47E-F6BA29764410}"/>
              </a:ext>
            </a:extLst>
          </p:cNvPr>
          <p:cNvGrpSpPr/>
          <p:nvPr/>
        </p:nvGrpSpPr>
        <p:grpSpPr>
          <a:xfrm>
            <a:off x="1560118" y="620491"/>
            <a:ext cx="4933949" cy="4116384"/>
            <a:chOff x="1560118" y="620491"/>
            <a:chExt cx="4933949" cy="4116384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70362C7-0F22-49F4-AF82-B607BC7CBC0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303067" y="1497349"/>
              <a:ext cx="0" cy="50290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9" name="Connector: Elbow 8">
              <a:extLst>
                <a:ext uri="{FF2B5EF4-FFF2-40B4-BE49-F238E27FC236}">
                  <a16:creationId xmlns:a16="http://schemas.microsoft.com/office/drawing/2014/main" id="{3CD231CF-32F8-48BB-ABAD-938726123AFA}"/>
                </a:ext>
              </a:extLst>
            </p:cNvPr>
            <p:cNvCxnSpPr>
              <a:cxnSpLocks/>
              <a:endCxn id="25" idx="0"/>
            </p:cNvCxnSpPr>
            <p:nvPr/>
          </p:nvCxnSpPr>
          <p:spPr bwMode="auto">
            <a:xfrm>
              <a:off x="3046017" y="1313893"/>
              <a:ext cx="1087835" cy="610157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17" name="Diamond 16">
              <a:extLst>
                <a:ext uri="{FF2B5EF4-FFF2-40B4-BE49-F238E27FC236}">
                  <a16:creationId xmlns:a16="http://schemas.microsoft.com/office/drawing/2014/main" id="{DBDC7130-08C9-4075-9A5E-4993D708AB5F}"/>
                </a:ext>
              </a:extLst>
            </p:cNvPr>
            <p:cNvSpPr/>
            <p:nvPr/>
          </p:nvSpPr>
          <p:spPr bwMode="auto">
            <a:xfrm>
              <a:off x="1560118" y="1123393"/>
              <a:ext cx="1485899" cy="381000"/>
            </a:xfrm>
            <a:prstGeom prst="diamond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Merge flag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A31BC31-5E29-4A31-822C-BACE3E80A617}"/>
                </a:ext>
              </a:extLst>
            </p:cNvPr>
            <p:cNvSpPr/>
            <p:nvPr/>
          </p:nvSpPr>
          <p:spPr bwMode="auto">
            <a:xfrm>
              <a:off x="1731567" y="2000251"/>
              <a:ext cx="1143000" cy="3048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900" b="1" dirty="0">
                  <a:solidFill>
                    <a:schemeClr val="tx1"/>
                  </a:solidFill>
                </a:rPr>
                <a:t>Merge mode</a:t>
              </a:r>
            </a:p>
          </p:txBody>
        </p:sp>
        <p:sp>
          <p:nvSpPr>
            <p:cNvPr id="25" name="Diamond 24">
              <a:extLst>
                <a:ext uri="{FF2B5EF4-FFF2-40B4-BE49-F238E27FC236}">
                  <a16:creationId xmlns:a16="http://schemas.microsoft.com/office/drawing/2014/main" id="{8457163B-9A0A-44C4-A6F7-06071545F0BA}"/>
                </a:ext>
              </a:extLst>
            </p:cNvPr>
            <p:cNvSpPr/>
            <p:nvPr/>
          </p:nvSpPr>
          <p:spPr bwMode="auto">
            <a:xfrm>
              <a:off x="3390902" y="1924050"/>
              <a:ext cx="1485899" cy="533400"/>
            </a:xfrm>
            <a:prstGeom prst="diamond">
              <a:avLst/>
            </a:prstGeom>
            <a:solidFill>
              <a:srgbClr val="CCECFF"/>
            </a:solidFill>
            <a:ln w="19050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Bilateral mode</a:t>
              </a:r>
            </a:p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 flag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B09D75F4-38D6-4719-A1D8-99CE79C98135}"/>
                </a:ext>
              </a:extLst>
            </p:cNvPr>
            <p:cNvSpPr/>
            <p:nvPr/>
          </p:nvSpPr>
          <p:spPr bwMode="auto">
            <a:xfrm>
              <a:off x="5351067" y="2876550"/>
              <a:ext cx="1143000" cy="3048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900" b="1" dirty="0">
                  <a:solidFill>
                    <a:schemeClr val="tx1"/>
                  </a:solidFill>
                </a:rPr>
                <a:t>AMVP mode</a:t>
              </a: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E49E5CE-57EB-4EDB-932D-1803C368387F}"/>
                </a:ext>
              </a:extLst>
            </p:cNvPr>
            <p:cNvCxnSpPr>
              <a:cxnSpLocks/>
              <a:stCxn id="25" idx="2"/>
              <a:endCxn id="41" idx="0"/>
            </p:cNvCxnSpPr>
            <p:nvPr/>
          </p:nvCxnSpPr>
          <p:spPr bwMode="auto">
            <a:xfrm>
              <a:off x="4133852" y="2457450"/>
              <a:ext cx="0" cy="101924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066BB51D-80E6-494C-9C8C-9119DFD8CC8A}"/>
                </a:ext>
              </a:extLst>
            </p:cNvPr>
            <p:cNvCxnSpPr>
              <a:cxnSpLocks/>
              <a:stCxn id="25" idx="3"/>
              <a:endCxn id="28" idx="0"/>
            </p:cNvCxnSpPr>
            <p:nvPr/>
          </p:nvCxnSpPr>
          <p:spPr bwMode="auto">
            <a:xfrm>
              <a:off x="4876801" y="2190750"/>
              <a:ext cx="1045766" cy="685800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060DEB2C-64B4-4887-BC52-A0842DB43B2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295383" y="620491"/>
              <a:ext cx="0" cy="50290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sp>
          <p:nvSpPr>
            <p:cNvPr id="41" name="Diamond 40">
              <a:extLst>
                <a:ext uri="{FF2B5EF4-FFF2-40B4-BE49-F238E27FC236}">
                  <a16:creationId xmlns:a16="http://schemas.microsoft.com/office/drawing/2014/main" id="{CC4A2F3B-BB1C-4793-ADB5-6805D66E5823}"/>
                </a:ext>
              </a:extLst>
            </p:cNvPr>
            <p:cNvSpPr/>
            <p:nvPr/>
          </p:nvSpPr>
          <p:spPr bwMode="auto">
            <a:xfrm>
              <a:off x="3390902" y="3476699"/>
              <a:ext cx="1485899" cy="533400"/>
            </a:xfrm>
            <a:prstGeom prst="diamond">
              <a:avLst/>
            </a:prstGeom>
            <a:solidFill>
              <a:srgbClr val="CCECFF"/>
            </a:solidFill>
            <a:ln w="19050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dirty="0"/>
                <a:t>Symmetric</a:t>
              </a:r>
              <a:r>
                <a: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</a:rPr>
                <a:t> flag</a:t>
              </a:r>
            </a:p>
          </p:txBody>
        </p: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71EB007C-86CE-4B46-94E8-10CCAB68B30A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4118324" y="4003055"/>
              <a:ext cx="1" cy="4191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80BB24B-9DB8-4FA7-AB12-5662D4583051}"/>
                </a:ext>
              </a:extLst>
            </p:cNvPr>
            <p:cNvSpPr/>
            <p:nvPr/>
          </p:nvSpPr>
          <p:spPr bwMode="auto">
            <a:xfrm>
              <a:off x="5351067" y="4418954"/>
              <a:ext cx="1143000" cy="304800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900" b="1" dirty="0">
                  <a:solidFill>
                    <a:schemeClr val="tx1"/>
                  </a:solidFill>
                </a:rPr>
                <a:t>Asymmetric</a:t>
              </a:r>
            </a:p>
            <a:p>
              <a:pPr algn="ctr">
                <a:defRPr/>
              </a:pPr>
              <a:r>
                <a:rPr lang="en-US" sz="900" b="1" dirty="0" err="1">
                  <a:solidFill>
                    <a:schemeClr val="tx1"/>
                  </a:solidFill>
                </a:rPr>
                <a:t>BiMVP</a:t>
              </a:r>
              <a:r>
                <a:rPr lang="en-US" sz="900" b="1" dirty="0">
                  <a:solidFill>
                    <a:schemeClr val="tx1"/>
                  </a:solidFill>
                </a:rPr>
                <a:t> mode</a:t>
              </a:r>
            </a:p>
          </p:txBody>
        </p: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9A4DB280-C6D7-46C3-9187-225FB0D4B572}"/>
                </a:ext>
              </a:extLst>
            </p:cNvPr>
            <p:cNvCxnSpPr>
              <a:cxnSpLocks/>
              <a:endCxn id="45" idx="0"/>
            </p:cNvCxnSpPr>
            <p:nvPr/>
          </p:nvCxnSpPr>
          <p:spPr bwMode="auto">
            <a:xfrm>
              <a:off x="4876801" y="3733154"/>
              <a:ext cx="1045766" cy="685800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rgbClr val="0000FF"/>
              </a:solidFill>
              <a:prstDash val="solid"/>
              <a:miter lim="800000"/>
              <a:headEnd type="none" w="med" len="med"/>
              <a:tailEnd type="triangle"/>
            </a:ln>
            <a:effectLst/>
          </p:spPr>
        </p:cxn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A1F2FEBB-C284-45C9-A726-C72DE31BD5B2}"/>
                </a:ext>
              </a:extLst>
            </p:cNvPr>
            <p:cNvSpPr/>
            <p:nvPr/>
          </p:nvSpPr>
          <p:spPr bwMode="auto">
            <a:xfrm>
              <a:off x="3554667" y="4432075"/>
              <a:ext cx="1143000" cy="304800"/>
            </a:xfrm>
            <a:prstGeom prst="rect">
              <a:avLst/>
            </a:prstGeom>
            <a:solidFill>
              <a:srgbClr val="CCEC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en-US" sz="900" b="1" dirty="0">
                  <a:solidFill>
                    <a:schemeClr val="tx1"/>
                  </a:solidFill>
                </a:rPr>
                <a:t>Symmetric</a:t>
              </a:r>
              <a:br>
                <a:rPr lang="en-US" sz="900" b="1" dirty="0">
                  <a:solidFill>
                    <a:schemeClr val="tx1"/>
                  </a:solidFill>
                </a:rPr>
              </a:br>
              <a:r>
                <a:rPr lang="en-US" sz="900" b="1" dirty="0" err="1">
                  <a:solidFill>
                    <a:schemeClr val="tx1"/>
                  </a:solidFill>
                </a:rPr>
                <a:t>BiMVP</a:t>
              </a:r>
              <a:r>
                <a:rPr lang="en-US" sz="900" b="1" dirty="0">
                  <a:solidFill>
                    <a:schemeClr val="tx1"/>
                  </a:solidFill>
                </a:rPr>
                <a:t> mode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CA7969C-BCD0-4A38-892F-4E4674CDBEAA}"/>
                </a:ext>
              </a:extLst>
            </p:cNvPr>
            <p:cNvSpPr txBox="1"/>
            <p:nvPr/>
          </p:nvSpPr>
          <p:spPr>
            <a:xfrm>
              <a:off x="2057400" y="1529555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1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F7CD19B-2015-499C-B7CC-B08D6B334440}"/>
                </a:ext>
              </a:extLst>
            </p:cNvPr>
            <p:cNvSpPr txBox="1"/>
            <p:nvPr/>
          </p:nvSpPr>
          <p:spPr>
            <a:xfrm>
              <a:off x="3390902" y="1006116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0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71B2B2F-B740-449C-A7D2-64D4403A6ECD}"/>
                </a:ext>
              </a:extLst>
            </p:cNvPr>
            <p:cNvSpPr txBox="1"/>
            <p:nvPr/>
          </p:nvSpPr>
          <p:spPr>
            <a:xfrm>
              <a:off x="5184756" y="1903512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0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655168CE-9B79-4430-8D8F-E3692835E707}"/>
                </a:ext>
              </a:extLst>
            </p:cNvPr>
            <p:cNvSpPr txBox="1"/>
            <p:nvPr/>
          </p:nvSpPr>
          <p:spPr>
            <a:xfrm>
              <a:off x="5184756" y="347669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0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A0AB62D-AF56-4A80-A6AA-EDAC3C1609B5}"/>
                </a:ext>
              </a:extLst>
            </p:cNvPr>
            <p:cNvSpPr txBox="1"/>
            <p:nvPr/>
          </p:nvSpPr>
          <p:spPr>
            <a:xfrm>
              <a:off x="3878722" y="2759830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1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74F3029E-FE84-49EE-9224-30C700B840BC}"/>
                </a:ext>
              </a:extLst>
            </p:cNvPr>
            <p:cNvSpPr txBox="1"/>
            <p:nvPr/>
          </p:nvSpPr>
          <p:spPr>
            <a:xfrm>
              <a:off x="3878722" y="401009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>
                  <a:latin typeface="Calibri" pitchFamily="34" charset="0"/>
                  <a:cs typeface="Calibri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3373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B2D7-AD17-438E-A03D-3F6F34CC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Symmetric Bilateral MV prediction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27CF3E-B8A6-4E38-8106-48121FDE34D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93518"/>
            <a:ext cx="3581400" cy="2397760"/>
          </a:xfrm>
          <a:prstGeom prst="rect">
            <a:avLst/>
          </a:prstGeom>
          <a:noFill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160BBC4-1095-4F4D-B4D9-1223DE6D79EF}"/>
              </a:ext>
            </a:extLst>
          </p:cNvPr>
          <p:cNvSpPr/>
          <p:nvPr/>
        </p:nvSpPr>
        <p:spPr>
          <a:xfrm>
            <a:off x="-30369" y="827554"/>
            <a:ext cx="90678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the symmetric bilateral MV prediction mode, both MV predictor (V1x, V1y) and MV difference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 for list1 are derived from MVP (V0x, V1y) and MVD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 for list0 by mirroring values.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endParaRPr lang="en-US" sz="14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For example, when the forward MV is equal to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+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+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), 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its paired backward MV is derived as (-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-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-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Vy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 -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).</a:t>
            </a:r>
            <a:endParaRPr lang="en-US" sz="1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71851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AB2D7-AD17-438E-A03D-3F6F34CCA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Asymmetric Bilateral MV prediction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60BBC4-1095-4F4D-B4D9-1223DE6D79EF}"/>
              </a:ext>
            </a:extLst>
          </p:cNvPr>
          <p:cNvSpPr/>
          <p:nvPr/>
        </p:nvSpPr>
        <p:spPr>
          <a:xfrm>
            <a:off x="-152400" y="827554"/>
            <a:ext cx="918983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the asymmetric bilateral MV prediction mode, only and MV difference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 for list1 is derived from MVD (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</a:t>
            </a:r>
            <a:r>
              <a:rPr lang="en-U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 for list0 by mirroring values. The indices of MVPs for both list0 and list1 are signaled.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endParaRPr lang="en-US" sz="1400" dirty="0"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For example, while the forward MV is equal to 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(V0x +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V0y +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</a:t>
            </a:r>
          </a:p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its paired backward MV shall be equal to (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V1x -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offset_x</a:t>
            </a:r>
            <a:r>
              <a:rPr lang="es-E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, V1y - </a:t>
            </a:r>
            <a:r>
              <a:rPr lang="es-ES" sz="1400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offset_y</a:t>
            </a: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),</a:t>
            </a:r>
          </a:p>
          <a:p>
            <a:pPr marL="457200" algn="just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Times New Roman" panose="02020603050405020304" pitchFamily="18" charset="0"/>
                <a:ea typeface="MS Mincho" panose="02020609040205080304" pitchFamily="49" charset="-128"/>
              </a:rPr>
              <a:t>where (V0x, V0y) and (V1x, V1y) are determined by AMVP index.</a:t>
            </a:r>
          </a:p>
          <a:p>
            <a:pPr marL="457200" marR="0" algn="just">
              <a:spcBef>
                <a:spcPts val="0"/>
              </a:spcBef>
              <a:spcAft>
                <a:spcPts val="0"/>
              </a:spcAft>
            </a:pPr>
            <a:endParaRPr lang="en-US" sz="14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ED4115-D5AF-4693-8286-6CDF93AF854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495550"/>
            <a:ext cx="3343275" cy="22637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46979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045D8-803F-4B64-8FEE-6DDA10C59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Restriction on Symmetric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C284E2-CB2E-4970-B321-A589F5502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Only asymmetric bilateral matching is applied  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RefPOC0 &amp;&amp;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RefPOC1.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(symmetric flag is not signaled in this case) 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Otherwise, both modes are allowed.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DED841-70E2-4D60-89C5-F2D9D2BDF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CE42D7-B4EE-4C27-B2BB-3EAEB433D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5F1A5D-E940-436C-8C92-CD73E3D15EC7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360" y="3311886"/>
            <a:ext cx="2438400" cy="1178560"/>
          </a:xfrm>
          <a:prstGeom prst="rect">
            <a:avLst/>
          </a:prstGeom>
          <a:noFill/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828A3D-610F-4774-B1CA-53C9760B3D5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01918"/>
            <a:ext cx="2445444" cy="1524000"/>
          </a:xfrm>
          <a:prstGeom prst="rect">
            <a:avLst/>
          </a:prstGeom>
          <a:noFill/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9E7086-A03A-4A9C-899C-AD311A1617D3}"/>
              </a:ext>
            </a:extLst>
          </p:cNvPr>
          <p:cNvSpPr/>
          <p:nvPr/>
        </p:nvSpPr>
        <p:spPr bwMode="auto">
          <a:xfrm>
            <a:off x="1371600" y="188849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DC5903-AFDC-421F-B34C-6F933A21BBE2}"/>
              </a:ext>
            </a:extLst>
          </p:cNvPr>
          <p:cNvSpPr/>
          <p:nvPr/>
        </p:nvSpPr>
        <p:spPr bwMode="auto">
          <a:xfrm>
            <a:off x="2178591" y="188595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7D2075-9E41-4520-84D0-641ADFE11DA4}"/>
              </a:ext>
            </a:extLst>
          </p:cNvPr>
          <p:cNvSpPr/>
          <p:nvPr/>
        </p:nvSpPr>
        <p:spPr bwMode="auto">
          <a:xfrm>
            <a:off x="3320798" y="1885950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Cur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2408E42-477A-470A-9C91-EE167B7257FB}"/>
              </a:ext>
            </a:extLst>
          </p:cNvPr>
          <p:cNvCxnSpPr>
            <a:cxnSpLocks/>
          </p:cNvCxnSpPr>
          <p:nvPr/>
        </p:nvCxnSpPr>
        <p:spPr bwMode="auto">
          <a:xfrm>
            <a:off x="1714500" y="2421890"/>
            <a:ext cx="1949198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81E51D0-124E-4634-BFDC-229996E2DA02}"/>
              </a:ext>
            </a:extLst>
          </p:cNvPr>
          <p:cNvCxnSpPr>
            <a:cxnSpLocks/>
          </p:cNvCxnSpPr>
          <p:nvPr/>
        </p:nvCxnSpPr>
        <p:spPr bwMode="auto">
          <a:xfrm>
            <a:off x="2360599" y="2345690"/>
            <a:ext cx="1303099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EDC459B7-E5BB-49AB-B639-26097004AADB}"/>
              </a:ext>
            </a:extLst>
          </p:cNvPr>
          <p:cNvSpPr/>
          <p:nvPr/>
        </p:nvSpPr>
        <p:spPr>
          <a:xfrm>
            <a:off x="1295016" y="2571750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C3AED61-CEA3-46F6-8D54-F49CA2767BBD}"/>
              </a:ext>
            </a:extLst>
          </p:cNvPr>
          <p:cNvSpPr/>
          <p:nvPr/>
        </p:nvSpPr>
        <p:spPr>
          <a:xfrm>
            <a:off x="2133984" y="2571750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224BC82-8497-4DEA-A87D-AF2D288DDCFE}"/>
              </a:ext>
            </a:extLst>
          </p:cNvPr>
          <p:cNvSpPr/>
          <p:nvPr/>
        </p:nvSpPr>
        <p:spPr>
          <a:xfrm>
            <a:off x="3279873" y="2571750"/>
            <a:ext cx="803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7971EF1-6EB9-422F-8EFD-A68A359E216D}"/>
              </a:ext>
            </a:extLst>
          </p:cNvPr>
          <p:cNvSpPr/>
          <p:nvPr/>
        </p:nvSpPr>
        <p:spPr bwMode="auto">
          <a:xfrm>
            <a:off x="1281375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38C0D85-04A0-496C-90EC-733B2D3E2E13}"/>
              </a:ext>
            </a:extLst>
          </p:cNvPr>
          <p:cNvSpPr/>
          <p:nvPr/>
        </p:nvSpPr>
        <p:spPr bwMode="auto">
          <a:xfrm>
            <a:off x="3502801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Ref1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958A392-550A-402D-91E3-791C969D3C24}"/>
              </a:ext>
            </a:extLst>
          </p:cNvPr>
          <p:cNvSpPr/>
          <p:nvPr/>
        </p:nvSpPr>
        <p:spPr bwMode="auto">
          <a:xfrm>
            <a:off x="2363490" y="3496869"/>
            <a:ext cx="685800" cy="6858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Cur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5AA0CD9C-E4C3-4112-9C40-1B99F81A324A}"/>
              </a:ext>
            </a:extLst>
          </p:cNvPr>
          <p:cNvCxnSpPr>
            <a:cxnSpLocks/>
          </p:cNvCxnSpPr>
          <p:nvPr/>
        </p:nvCxnSpPr>
        <p:spPr bwMode="auto">
          <a:xfrm flipH="1">
            <a:off x="2763916" y="3956609"/>
            <a:ext cx="96988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2A2D44A2-07AD-467E-8718-5A60CD56219E}"/>
              </a:ext>
            </a:extLst>
          </p:cNvPr>
          <p:cNvCxnSpPr>
            <a:cxnSpLocks/>
          </p:cNvCxnSpPr>
          <p:nvPr/>
        </p:nvCxnSpPr>
        <p:spPr bwMode="auto">
          <a:xfrm>
            <a:off x="1625499" y="3956609"/>
            <a:ext cx="104150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triangle"/>
          </a:ln>
          <a:effectLst/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85E5628C-5932-460D-B3EF-D69CA9C8C055}"/>
              </a:ext>
            </a:extLst>
          </p:cNvPr>
          <p:cNvSpPr/>
          <p:nvPr/>
        </p:nvSpPr>
        <p:spPr>
          <a:xfrm>
            <a:off x="1182487" y="4217492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3195BA2-BA11-471E-98CD-590E9FC2AE12}"/>
              </a:ext>
            </a:extLst>
          </p:cNvPr>
          <p:cNvSpPr/>
          <p:nvPr/>
        </p:nvSpPr>
        <p:spPr>
          <a:xfrm>
            <a:off x="3465565" y="4189346"/>
            <a:ext cx="8835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RefPOC1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C62E6A6-BA27-46A4-9B84-4EA80C9F7661}"/>
              </a:ext>
            </a:extLst>
          </p:cNvPr>
          <p:cNvSpPr/>
          <p:nvPr/>
        </p:nvSpPr>
        <p:spPr>
          <a:xfrm>
            <a:off x="2322565" y="4182669"/>
            <a:ext cx="80342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CurPOC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463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B6ABB-7E00-4D66-A3BD-E75CCBB1B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MVD compression and reconstruction - 1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061148-DBAF-4CBD-A993-F28933F3A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3" y="770812"/>
            <a:ext cx="8152608" cy="3835024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Through the proposed MVD compression and reconstruction process, </a:t>
            </a:r>
            <a:br>
              <a:rPr lang="en-US" sz="2000" dirty="0"/>
            </a:br>
            <a:r>
              <a:rPr lang="en-US" sz="2000" dirty="0"/>
              <a:t>only a few representative MVD values are allowed for </a:t>
            </a:r>
            <a:r>
              <a:rPr lang="en-US" sz="2000" dirty="0" err="1"/>
              <a:t>BiMVP</a:t>
            </a:r>
            <a:r>
              <a:rPr lang="en-US" sz="2000" dirty="0"/>
              <a:t>.</a:t>
            </a:r>
          </a:p>
          <a:p>
            <a:pPr marL="0" indent="0">
              <a:buNone/>
            </a:pPr>
            <a:r>
              <a:rPr lang="en-US" sz="1200" b="1" u="sng" dirty="0"/>
              <a:t>Reconstruction process of MVD</a:t>
            </a:r>
          </a:p>
          <a:p>
            <a:pPr marL="0" indent="0">
              <a:buNone/>
            </a:pPr>
            <a:r>
              <a:rPr lang="en-US" sz="1200" dirty="0" err="1"/>
              <a:t>uiUncompressedMVAbs</a:t>
            </a:r>
            <a:r>
              <a:rPr lang="en-US" sz="1200" dirty="0"/>
              <a:t> = </a:t>
            </a:r>
            <a:r>
              <a:rPr lang="en-US" sz="1200" b="1" dirty="0" err="1"/>
              <a:t>ReconstructMV</a:t>
            </a:r>
            <a:r>
              <a:rPr lang="en-US" sz="1200" b="1" dirty="0"/>
              <a:t>(</a:t>
            </a:r>
            <a:r>
              <a:rPr lang="en-US" sz="1200" dirty="0" err="1"/>
              <a:t>uiCompressedMVAbs</a:t>
            </a:r>
            <a:r>
              <a:rPr lang="en-US" sz="1200" b="1" dirty="0"/>
              <a:t>);</a:t>
            </a:r>
          </a:p>
          <a:p>
            <a:pPr marL="0" indent="0">
              <a:buNone/>
            </a:pPr>
            <a:r>
              <a:rPr lang="en-US" sz="1200" b="1" dirty="0"/>
              <a:t>Input : </a:t>
            </a:r>
            <a:r>
              <a:rPr lang="en-US" sz="1200" dirty="0" err="1"/>
              <a:t>uiCompressedMVAbs</a:t>
            </a:r>
            <a:r>
              <a:rPr lang="en-US" sz="1200" dirty="0"/>
              <a:t> (Compressed Absolute MVD value of X or Y)</a:t>
            </a:r>
          </a:p>
          <a:p>
            <a:pPr marL="0" indent="0">
              <a:buNone/>
            </a:pPr>
            <a:r>
              <a:rPr lang="en-US" sz="1200" b="1" dirty="0"/>
              <a:t>Output : </a:t>
            </a:r>
            <a:r>
              <a:rPr lang="en-US" sz="1200" dirty="0" err="1"/>
              <a:t>uiUncompressedMVAbs</a:t>
            </a:r>
            <a:r>
              <a:rPr lang="en-US" sz="1200" dirty="0"/>
              <a:t> (Reconstructed Absolute MVD value of X or Y)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/>
              <a:t>if (</a:t>
            </a:r>
            <a:r>
              <a:rPr lang="en-US" sz="1200" dirty="0" err="1"/>
              <a:t>uiCompressedMVAbs</a:t>
            </a:r>
            <a:r>
              <a:rPr lang="en-US" sz="1200" dirty="0"/>
              <a:t> &lt; 3)</a:t>
            </a:r>
          </a:p>
          <a:p>
            <a:pPr marL="0" indent="0">
              <a:buNone/>
            </a:pPr>
            <a:r>
              <a:rPr lang="en-US" sz="1200" dirty="0"/>
              <a:t>     </a:t>
            </a:r>
            <a:r>
              <a:rPr lang="en-US" sz="1200" dirty="0" err="1"/>
              <a:t>uiUncompressedMVAbs</a:t>
            </a:r>
            <a:r>
              <a:rPr lang="en-US" sz="1200" dirty="0"/>
              <a:t> = </a:t>
            </a:r>
            <a:r>
              <a:rPr lang="en-US" sz="1200" dirty="0" err="1"/>
              <a:t>uiCompressedMVAbs</a:t>
            </a:r>
            <a:r>
              <a:rPr lang="en-US" sz="1200" dirty="0"/>
              <a:t>;</a:t>
            </a:r>
          </a:p>
          <a:p>
            <a:pPr marL="0" indent="0">
              <a:buNone/>
            </a:pPr>
            <a:r>
              <a:rPr lang="en-US" sz="1200" dirty="0"/>
              <a:t>else if (</a:t>
            </a:r>
            <a:r>
              <a:rPr lang="en-US" sz="1200" dirty="0" err="1"/>
              <a:t>uiCompressedMVAbs</a:t>
            </a:r>
            <a:r>
              <a:rPr lang="en-US" sz="1200" dirty="0"/>
              <a:t> % 2)</a:t>
            </a:r>
          </a:p>
          <a:p>
            <a:pPr marL="0" indent="0">
              <a:buNone/>
            </a:pPr>
            <a:r>
              <a:rPr lang="en-US" sz="1200" dirty="0"/>
              <a:t>     </a:t>
            </a:r>
            <a:r>
              <a:rPr lang="en-US" sz="1200" dirty="0" err="1"/>
              <a:t>uiUncompressedMVAbs</a:t>
            </a:r>
            <a:r>
              <a:rPr lang="en-US" sz="1200" dirty="0"/>
              <a:t> = 4 &lt;&lt; ((</a:t>
            </a:r>
            <a:r>
              <a:rPr lang="en-US" sz="1200" dirty="0" err="1"/>
              <a:t>uiCompressedMVAbs</a:t>
            </a:r>
            <a:r>
              <a:rPr lang="en-US" sz="1200" dirty="0"/>
              <a:t> - 3) &gt;&gt; 1);</a:t>
            </a:r>
          </a:p>
          <a:p>
            <a:pPr marL="0" indent="0">
              <a:buNone/>
            </a:pPr>
            <a:r>
              <a:rPr lang="en-US" sz="1200" dirty="0"/>
              <a:t>else</a:t>
            </a:r>
          </a:p>
          <a:p>
            <a:pPr marL="0" indent="0">
              <a:buNone/>
            </a:pPr>
            <a:r>
              <a:rPr lang="en-US" sz="1200" dirty="0"/>
              <a:t> {</a:t>
            </a:r>
          </a:p>
          <a:p>
            <a:pPr marL="0" indent="0">
              <a:buNone/>
            </a:pPr>
            <a:r>
              <a:rPr lang="en-US" sz="1200" dirty="0"/>
              <a:t>     </a:t>
            </a:r>
            <a:r>
              <a:rPr lang="en-US" sz="1200" dirty="0" err="1"/>
              <a:t>uiUncompressedMVAbs</a:t>
            </a:r>
            <a:r>
              <a:rPr lang="en-US" sz="1200" dirty="0"/>
              <a:t> = 4 &lt;&lt; ((</a:t>
            </a:r>
            <a:r>
              <a:rPr lang="en-US" sz="1200" dirty="0" err="1"/>
              <a:t>uiCompressedMVAbs</a:t>
            </a:r>
            <a:r>
              <a:rPr lang="en-US" sz="1200" dirty="0"/>
              <a:t> - 3) &gt;&gt; 1);</a:t>
            </a:r>
          </a:p>
          <a:p>
            <a:pPr marL="0" indent="0">
              <a:buNone/>
            </a:pPr>
            <a:r>
              <a:rPr lang="en-US" sz="1200" dirty="0"/>
              <a:t>     </a:t>
            </a:r>
            <a:r>
              <a:rPr lang="en-US" sz="1200" dirty="0" err="1"/>
              <a:t>uiUncompressedMVAbs</a:t>
            </a:r>
            <a:r>
              <a:rPr lang="en-US" sz="1200" dirty="0"/>
              <a:t> += </a:t>
            </a:r>
            <a:r>
              <a:rPr lang="en-US" sz="1200" dirty="0" err="1"/>
              <a:t>uiUncompressedMVAbs</a:t>
            </a:r>
            <a:r>
              <a:rPr lang="en-US" sz="1200" dirty="0"/>
              <a:t> &gt;&gt; 1;</a:t>
            </a:r>
          </a:p>
          <a:p>
            <a:pPr marL="0" indent="0">
              <a:buNone/>
            </a:pPr>
            <a:r>
              <a:rPr lang="en-US" sz="1200" dirty="0"/>
              <a:t> }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12F8F9-134F-4B7A-B7BC-DB52473DF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5C4548-A909-4948-A374-87BBB1D90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7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30B6644-C774-42C2-A0E0-B74161C4CD69}"/>
              </a:ext>
            </a:extLst>
          </p:cNvPr>
          <p:cNvGrpSpPr/>
          <p:nvPr/>
        </p:nvGrpSpPr>
        <p:grpSpPr>
          <a:xfrm>
            <a:off x="5707956" y="1512634"/>
            <a:ext cx="3283644" cy="2956432"/>
            <a:chOff x="5250756" y="1512634"/>
            <a:chExt cx="3283644" cy="295643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79585BE-F0A8-4223-AC7D-F39A7267913C}"/>
                </a:ext>
              </a:extLst>
            </p:cNvPr>
            <p:cNvSpPr/>
            <p:nvPr/>
          </p:nvSpPr>
          <p:spPr bwMode="auto">
            <a:xfrm>
              <a:off x="5334000" y="1581150"/>
              <a:ext cx="3124200" cy="28194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4C09A097-A44F-427F-9BD6-662E4CB9CD01}"/>
                </a:ext>
              </a:extLst>
            </p:cNvPr>
            <p:cNvCxnSpPr>
              <a:stCxn id="15" idx="0"/>
              <a:endCxn id="15" idx="2"/>
            </p:cNvCxnSpPr>
            <p:nvPr/>
          </p:nvCxnSpPr>
          <p:spPr bwMode="auto">
            <a:xfrm>
              <a:off x="68961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D594072E-63B8-41BC-9009-CBA0E75DA19C}"/>
                </a:ext>
              </a:extLst>
            </p:cNvPr>
            <p:cNvCxnSpPr>
              <a:endCxn id="15" idx="3"/>
            </p:cNvCxnSpPr>
            <p:nvPr/>
          </p:nvCxnSpPr>
          <p:spPr bwMode="auto">
            <a:xfrm>
              <a:off x="5334000" y="29908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BE462CC8-E873-4E53-B155-D107E4145126}"/>
                </a:ext>
              </a:extLst>
            </p:cNvPr>
            <p:cNvCxnSpPr/>
            <p:nvPr/>
          </p:nvCxnSpPr>
          <p:spPr bwMode="auto">
            <a:xfrm>
              <a:off x="5334000" y="22669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04BE04CA-1E00-4A06-A3F8-ABA7CB016EE6}"/>
                </a:ext>
              </a:extLst>
            </p:cNvPr>
            <p:cNvCxnSpPr/>
            <p:nvPr/>
          </p:nvCxnSpPr>
          <p:spPr bwMode="auto">
            <a:xfrm>
              <a:off x="5334000" y="37147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6B91B8D-192F-4A02-8CC4-FFBA91D09AE5}"/>
                </a:ext>
              </a:extLst>
            </p:cNvPr>
            <p:cNvCxnSpPr/>
            <p:nvPr/>
          </p:nvCxnSpPr>
          <p:spPr bwMode="auto">
            <a:xfrm>
              <a:off x="613442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B05FA57F-1BB7-4313-825B-F9AC1127FBEE}"/>
                </a:ext>
              </a:extLst>
            </p:cNvPr>
            <p:cNvCxnSpPr/>
            <p:nvPr/>
          </p:nvCxnSpPr>
          <p:spPr bwMode="auto">
            <a:xfrm>
              <a:off x="76962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83DB7127-F1B1-4BA2-9145-53BD65B31571}"/>
                </a:ext>
              </a:extLst>
            </p:cNvPr>
            <p:cNvCxnSpPr/>
            <p:nvPr/>
          </p:nvCxnSpPr>
          <p:spPr bwMode="auto">
            <a:xfrm>
              <a:off x="65151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9538F8E-D724-4ED9-99A4-458E35000BC4}"/>
                </a:ext>
              </a:extLst>
            </p:cNvPr>
            <p:cNvCxnSpPr/>
            <p:nvPr/>
          </p:nvCxnSpPr>
          <p:spPr bwMode="auto">
            <a:xfrm>
              <a:off x="57150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B7B1BB2D-3ADA-4946-8744-9B346A2D3314}"/>
                </a:ext>
              </a:extLst>
            </p:cNvPr>
            <p:cNvCxnSpPr/>
            <p:nvPr/>
          </p:nvCxnSpPr>
          <p:spPr bwMode="auto">
            <a:xfrm>
              <a:off x="73152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A6106A3-D3E1-4A0B-ADD3-48C9D72646AC}"/>
                </a:ext>
              </a:extLst>
            </p:cNvPr>
            <p:cNvCxnSpPr/>
            <p:nvPr/>
          </p:nvCxnSpPr>
          <p:spPr bwMode="auto">
            <a:xfrm>
              <a:off x="807720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46C050E-14B3-4A58-9CD7-1F6F2E8B74B6}"/>
                </a:ext>
              </a:extLst>
            </p:cNvPr>
            <p:cNvCxnSpPr/>
            <p:nvPr/>
          </p:nvCxnSpPr>
          <p:spPr bwMode="auto">
            <a:xfrm>
              <a:off x="5334000" y="26479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3824C170-AC94-49ED-91B4-44FEF94AA36A}"/>
                </a:ext>
              </a:extLst>
            </p:cNvPr>
            <p:cNvCxnSpPr/>
            <p:nvPr/>
          </p:nvCxnSpPr>
          <p:spPr bwMode="auto">
            <a:xfrm>
              <a:off x="5334000" y="19240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C768504-8A7C-4EC5-B319-2F2D966FEB0E}"/>
                </a:ext>
              </a:extLst>
            </p:cNvPr>
            <p:cNvCxnSpPr/>
            <p:nvPr/>
          </p:nvCxnSpPr>
          <p:spPr bwMode="auto">
            <a:xfrm>
              <a:off x="5334000" y="3371850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5476703-105C-4CE3-A7D3-1CA36054B9C7}"/>
                </a:ext>
              </a:extLst>
            </p:cNvPr>
            <p:cNvCxnSpPr/>
            <p:nvPr/>
          </p:nvCxnSpPr>
          <p:spPr bwMode="auto">
            <a:xfrm>
              <a:off x="5334000" y="407269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865338FF-F24C-44D9-9AFF-0731EE7A6795}"/>
                </a:ext>
              </a:extLst>
            </p:cNvPr>
            <p:cNvCxnSpPr/>
            <p:nvPr/>
          </p:nvCxnSpPr>
          <p:spPr bwMode="auto">
            <a:xfrm>
              <a:off x="67283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EA245F9-919C-435E-8039-7CD973FFAAD1}"/>
                </a:ext>
              </a:extLst>
            </p:cNvPr>
            <p:cNvCxnSpPr/>
            <p:nvPr/>
          </p:nvCxnSpPr>
          <p:spPr bwMode="auto">
            <a:xfrm>
              <a:off x="59282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861E0D03-EB3F-41D5-9069-1C24DF058A0A}"/>
                </a:ext>
              </a:extLst>
            </p:cNvPr>
            <p:cNvCxnSpPr/>
            <p:nvPr/>
          </p:nvCxnSpPr>
          <p:spPr bwMode="auto">
            <a:xfrm>
              <a:off x="75284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B4D4C7D9-6DF6-438F-84E7-05BF40E5BECA}"/>
                </a:ext>
              </a:extLst>
            </p:cNvPr>
            <p:cNvCxnSpPr/>
            <p:nvPr/>
          </p:nvCxnSpPr>
          <p:spPr bwMode="auto">
            <a:xfrm>
              <a:off x="63473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F685D597-12F4-4B77-AEA0-316AB5C84CC4}"/>
                </a:ext>
              </a:extLst>
            </p:cNvPr>
            <p:cNvCxnSpPr/>
            <p:nvPr/>
          </p:nvCxnSpPr>
          <p:spPr bwMode="auto">
            <a:xfrm>
              <a:off x="55472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D976779-713F-4E77-86CE-2C96051CAED7}"/>
                </a:ext>
              </a:extLst>
            </p:cNvPr>
            <p:cNvCxnSpPr/>
            <p:nvPr/>
          </p:nvCxnSpPr>
          <p:spPr bwMode="auto">
            <a:xfrm>
              <a:off x="710965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52154834-6FE6-4BA8-98AA-A7A4972974CB}"/>
                </a:ext>
              </a:extLst>
            </p:cNvPr>
            <p:cNvCxnSpPr/>
            <p:nvPr/>
          </p:nvCxnSpPr>
          <p:spPr bwMode="auto">
            <a:xfrm>
              <a:off x="7909432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1FF2041A-A9A2-4C04-9491-CC4CE32719E0}"/>
                </a:ext>
              </a:extLst>
            </p:cNvPr>
            <p:cNvCxnSpPr/>
            <p:nvPr/>
          </p:nvCxnSpPr>
          <p:spPr bwMode="auto">
            <a:xfrm>
              <a:off x="5334000" y="28157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2A38BB28-AE0B-4D9A-925B-94A1DEB37991}"/>
                </a:ext>
              </a:extLst>
            </p:cNvPr>
            <p:cNvCxnSpPr/>
            <p:nvPr/>
          </p:nvCxnSpPr>
          <p:spPr bwMode="auto">
            <a:xfrm>
              <a:off x="5334000" y="20918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B32C1433-52F0-4C3C-9C74-10A94CD69E9B}"/>
                </a:ext>
              </a:extLst>
            </p:cNvPr>
            <p:cNvCxnSpPr/>
            <p:nvPr/>
          </p:nvCxnSpPr>
          <p:spPr bwMode="auto">
            <a:xfrm>
              <a:off x="5334000" y="35396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D1D78D5A-EF75-4DD7-B40B-34D2DACE2BE8}"/>
                </a:ext>
              </a:extLst>
            </p:cNvPr>
            <p:cNvCxnSpPr/>
            <p:nvPr/>
          </p:nvCxnSpPr>
          <p:spPr bwMode="auto">
            <a:xfrm>
              <a:off x="5334000" y="24728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9E41CF7D-32FD-416E-BD50-82B7B71D4BCD}"/>
                </a:ext>
              </a:extLst>
            </p:cNvPr>
            <p:cNvCxnSpPr/>
            <p:nvPr/>
          </p:nvCxnSpPr>
          <p:spPr bwMode="auto">
            <a:xfrm>
              <a:off x="5334000" y="17489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8E103A3B-93F3-40BC-8D3E-DDB790A7E5C5}"/>
                </a:ext>
              </a:extLst>
            </p:cNvPr>
            <p:cNvCxnSpPr/>
            <p:nvPr/>
          </p:nvCxnSpPr>
          <p:spPr bwMode="auto">
            <a:xfrm>
              <a:off x="5334000" y="3196718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9A47EF33-5A0A-4C18-918A-90F72037FE39}"/>
                </a:ext>
              </a:extLst>
            </p:cNvPr>
            <p:cNvCxnSpPr/>
            <p:nvPr/>
          </p:nvCxnSpPr>
          <p:spPr bwMode="auto">
            <a:xfrm>
              <a:off x="5334000" y="3897566"/>
              <a:ext cx="31242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B7A8E61C-2E31-46E5-A670-55082C9EBD29}"/>
                </a:ext>
              </a:extLst>
            </p:cNvPr>
            <p:cNvSpPr/>
            <p:nvPr/>
          </p:nvSpPr>
          <p:spPr bwMode="auto">
            <a:xfrm>
              <a:off x="6850958" y="2939774"/>
              <a:ext cx="98612" cy="112229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81F5951B-0BD6-4C7D-A406-C6BC75558025}"/>
                </a:ext>
              </a:extLst>
            </p:cNvPr>
            <p:cNvSpPr/>
            <p:nvPr/>
          </p:nvSpPr>
          <p:spPr bwMode="auto">
            <a:xfrm>
              <a:off x="6842952" y="275518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57703382-B018-49F7-8372-A73C5C67E09A}"/>
                </a:ext>
              </a:extLst>
            </p:cNvPr>
            <p:cNvSpPr/>
            <p:nvPr/>
          </p:nvSpPr>
          <p:spPr bwMode="auto">
            <a:xfrm>
              <a:off x="6842952" y="258612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1AF72377-C393-40E2-BF40-C5CC012C66AC}"/>
                </a:ext>
              </a:extLst>
            </p:cNvPr>
            <p:cNvSpPr/>
            <p:nvPr/>
          </p:nvSpPr>
          <p:spPr bwMode="auto">
            <a:xfrm>
              <a:off x="6835268" y="220154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4ECBC54-D7F4-47A6-AA26-B2AE09FA051C}"/>
                </a:ext>
              </a:extLst>
            </p:cNvPr>
            <p:cNvSpPr/>
            <p:nvPr/>
          </p:nvSpPr>
          <p:spPr bwMode="auto">
            <a:xfrm>
              <a:off x="6842952" y="314796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BFAE984C-2E18-4405-B50C-31226474DC15}"/>
                </a:ext>
              </a:extLst>
            </p:cNvPr>
            <p:cNvSpPr/>
            <p:nvPr/>
          </p:nvSpPr>
          <p:spPr bwMode="auto">
            <a:xfrm>
              <a:off x="6842952" y="330805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E0605E21-3C50-456E-9C31-C0A4A7D868CD}"/>
                </a:ext>
              </a:extLst>
            </p:cNvPr>
            <p:cNvSpPr/>
            <p:nvPr/>
          </p:nvSpPr>
          <p:spPr bwMode="auto">
            <a:xfrm>
              <a:off x="7064188" y="294481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3D4B12E2-A51E-4B2A-A772-D34D92536B10}"/>
                </a:ext>
              </a:extLst>
            </p:cNvPr>
            <p:cNvSpPr/>
            <p:nvPr/>
          </p:nvSpPr>
          <p:spPr bwMode="auto">
            <a:xfrm>
              <a:off x="7056182" y="276022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616B374B-4C60-45B6-BC25-8963F4162EDC}"/>
                </a:ext>
              </a:extLst>
            </p:cNvPr>
            <p:cNvSpPr/>
            <p:nvPr/>
          </p:nvSpPr>
          <p:spPr bwMode="auto">
            <a:xfrm>
              <a:off x="7056182" y="259116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E0D7BF4E-2462-4FA6-BA26-9C4CB27255A5}"/>
                </a:ext>
              </a:extLst>
            </p:cNvPr>
            <p:cNvSpPr/>
            <p:nvPr/>
          </p:nvSpPr>
          <p:spPr bwMode="auto">
            <a:xfrm>
              <a:off x="7056182" y="315300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642EB5DC-2474-4FA6-9BB4-2F5C4B8D0E9D}"/>
                </a:ext>
              </a:extLst>
            </p:cNvPr>
            <p:cNvSpPr/>
            <p:nvPr/>
          </p:nvSpPr>
          <p:spPr bwMode="auto">
            <a:xfrm>
              <a:off x="7056182" y="331308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CBC1D053-C9E6-4E5C-9EE8-A31DB520AD69}"/>
                </a:ext>
              </a:extLst>
            </p:cNvPr>
            <p:cNvSpPr/>
            <p:nvPr/>
          </p:nvSpPr>
          <p:spPr bwMode="auto">
            <a:xfrm>
              <a:off x="7285104" y="29524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FCAD1F11-EF77-4256-BEE1-1D554701BA44}"/>
                </a:ext>
              </a:extLst>
            </p:cNvPr>
            <p:cNvSpPr/>
            <p:nvPr/>
          </p:nvSpPr>
          <p:spPr bwMode="auto">
            <a:xfrm>
              <a:off x="7277098" y="276790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A45226AD-5111-4FAC-97A4-B48BC0436F38}"/>
                </a:ext>
              </a:extLst>
            </p:cNvPr>
            <p:cNvSpPr/>
            <p:nvPr/>
          </p:nvSpPr>
          <p:spPr bwMode="auto">
            <a:xfrm>
              <a:off x="7277098" y="259884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64AEA54E-BB1F-4010-9B2B-1C85F53BE464}"/>
                </a:ext>
              </a:extLst>
            </p:cNvPr>
            <p:cNvSpPr/>
            <p:nvPr/>
          </p:nvSpPr>
          <p:spPr bwMode="auto">
            <a:xfrm>
              <a:off x="7277098" y="316068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E7F95B2A-CB24-4675-926A-E8FF50478235}"/>
                </a:ext>
              </a:extLst>
            </p:cNvPr>
            <p:cNvSpPr/>
            <p:nvPr/>
          </p:nvSpPr>
          <p:spPr bwMode="auto">
            <a:xfrm>
              <a:off x="7277098" y="332077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DE897D84-440D-493C-BC6B-834D87F3A202}"/>
                </a:ext>
              </a:extLst>
            </p:cNvPr>
            <p:cNvSpPr/>
            <p:nvPr/>
          </p:nvSpPr>
          <p:spPr bwMode="auto">
            <a:xfrm>
              <a:off x="6652774" y="296017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16ABD687-0255-49F4-8BBD-CA7D062968FA}"/>
                </a:ext>
              </a:extLst>
            </p:cNvPr>
            <p:cNvSpPr/>
            <p:nvPr/>
          </p:nvSpPr>
          <p:spPr bwMode="auto">
            <a:xfrm>
              <a:off x="6644768" y="277559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04E67DD8-1673-45C3-98DF-B7E8A72B0555}"/>
                </a:ext>
              </a:extLst>
            </p:cNvPr>
            <p:cNvSpPr/>
            <p:nvPr/>
          </p:nvSpPr>
          <p:spPr bwMode="auto">
            <a:xfrm>
              <a:off x="6644768" y="260653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F122F687-AB53-4ECE-B135-DC26ED4CF922}"/>
                </a:ext>
              </a:extLst>
            </p:cNvPr>
            <p:cNvSpPr/>
            <p:nvPr/>
          </p:nvSpPr>
          <p:spPr bwMode="auto">
            <a:xfrm>
              <a:off x="6644768" y="316837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BF46A552-3088-4C24-BBD0-190D88C552BD}"/>
                </a:ext>
              </a:extLst>
            </p:cNvPr>
            <p:cNvSpPr/>
            <p:nvPr/>
          </p:nvSpPr>
          <p:spPr bwMode="auto">
            <a:xfrm>
              <a:off x="6644768" y="332845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0D08E16B-9D42-445E-918B-02636FD338FF}"/>
                </a:ext>
              </a:extLst>
            </p:cNvPr>
            <p:cNvSpPr/>
            <p:nvPr/>
          </p:nvSpPr>
          <p:spPr bwMode="auto">
            <a:xfrm>
              <a:off x="6477322" y="294076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81E935BF-B671-447E-83E2-B7847825EF10}"/>
                </a:ext>
              </a:extLst>
            </p:cNvPr>
            <p:cNvSpPr/>
            <p:nvPr/>
          </p:nvSpPr>
          <p:spPr bwMode="auto">
            <a:xfrm>
              <a:off x="6469316" y="275618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1A768C3D-9BA4-4127-915F-3B0C71359921}"/>
                </a:ext>
              </a:extLst>
            </p:cNvPr>
            <p:cNvSpPr/>
            <p:nvPr/>
          </p:nvSpPr>
          <p:spPr bwMode="auto">
            <a:xfrm>
              <a:off x="6469316" y="2587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4E05D03C-53EE-44C6-9A04-4874C2FF0149}"/>
                </a:ext>
              </a:extLst>
            </p:cNvPr>
            <p:cNvSpPr/>
            <p:nvPr/>
          </p:nvSpPr>
          <p:spPr bwMode="auto">
            <a:xfrm>
              <a:off x="6469316" y="314896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7C8AD420-FBA7-47E1-8742-7BCB9C696B08}"/>
                </a:ext>
              </a:extLst>
            </p:cNvPr>
            <p:cNvSpPr/>
            <p:nvPr/>
          </p:nvSpPr>
          <p:spPr bwMode="auto">
            <a:xfrm>
              <a:off x="6469316" y="330904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9A896436-A5A1-4EA4-AB7A-B34841EE9422}"/>
                </a:ext>
              </a:extLst>
            </p:cNvPr>
            <p:cNvSpPr/>
            <p:nvPr/>
          </p:nvSpPr>
          <p:spPr bwMode="auto">
            <a:xfrm>
              <a:off x="6473479" y="220154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9A996533-437C-4E3A-B455-27808BE1AE39}"/>
                </a:ext>
              </a:extLst>
            </p:cNvPr>
            <p:cNvSpPr/>
            <p:nvPr/>
          </p:nvSpPr>
          <p:spPr bwMode="auto">
            <a:xfrm>
              <a:off x="7658420" y="332606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8F23B411-B270-439A-B9C1-1DD0BFFD2CAF}"/>
                </a:ext>
              </a:extLst>
            </p:cNvPr>
            <p:cNvSpPr/>
            <p:nvPr/>
          </p:nvSpPr>
          <p:spPr bwMode="auto">
            <a:xfrm>
              <a:off x="7650736" y="293802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A8A10DAE-E1A2-4BA6-9164-FD54361CB982}"/>
                </a:ext>
              </a:extLst>
            </p:cNvPr>
            <p:cNvSpPr/>
            <p:nvPr/>
          </p:nvSpPr>
          <p:spPr bwMode="auto">
            <a:xfrm>
              <a:off x="7666104" y="25948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413C3DCC-6E38-40D2-9088-9C755D69C550}"/>
                </a:ext>
              </a:extLst>
            </p:cNvPr>
            <p:cNvSpPr/>
            <p:nvPr/>
          </p:nvSpPr>
          <p:spPr bwMode="auto">
            <a:xfrm>
              <a:off x="7650736" y="2206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25E459B2-1EEF-4A20-8D6C-FC025DD67261}"/>
                </a:ext>
              </a:extLst>
            </p:cNvPr>
            <p:cNvSpPr/>
            <p:nvPr/>
          </p:nvSpPr>
          <p:spPr bwMode="auto">
            <a:xfrm>
              <a:off x="7269736" y="2206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4AFE6690-D0F9-4717-BB14-1686440370C3}"/>
                </a:ext>
              </a:extLst>
            </p:cNvPr>
            <p:cNvSpPr/>
            <p:nvPr/>
          </p:nvSpPr>
          <p:spPr bwMode="auto">
            <a:xfrm>
              <a:off x="7650736" y="276741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50E491C8-5609-407C-95AB-FF7858ED6C66}"/>
                </a:ext>
              </a:extLst>
            </p:cNvPr>
            <p:cNvSpPr/>
            <p:nvPr/>
          </p:nvSpPr>
          <p:spPr bwMode="auto">
            <a:xfrm>
              <a:off x="7056182" y="221426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4" name="Oval 113">
              <a:extLst>
                <a:ext uri="{FF2B5EF4-FFF2-40B4-BE49-F238E27FC236}">
                  <a16:creationId xmlns:a16="http://schemas.microsoft.com/office/drawing/2014/main" id="{5AAEA53D-6FD3-4738-B6C8-8860EE71FFD8}"/>
                </a:ext>
              </a:extLst>
            </p:cNvPr>
            <p:cNvSpPr/>
            <p:nvPr/>
          </p:nvSpPr>
          <p:spPr bwMode="auto">
            <a:xfrm>
              <a:off x="7650736" y="312995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7894D74B-17FA-4F04-8887-8ED56EFE6C82}"/>
                </a:ext>
              </a:extLst>
            </p:cNvPr>
            <p:cNvSpPr/>
            <p:nvPr/>
          </p:nvSpPr>
          <p:spPr bwMode="auto">
            <a:xfrm>
              <a:off x="6659817" y="220725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81A44D0A-76D7-40BE-AE8D-30E54FA03E61}"/>
                </a:ext>
              </a:extLst>
            </p:cNvPr>
            <p:cNvSpPr/>
            <p:nvPr/>
          </p:nvSpPr>
          <p:spPr bwMode="auto">
            <a:xfrm>
              <a:off x="6084154" y="332606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FFA77681-9641-4FD6-AF17-B1F8F485238D}"/>
                </a:ext>
              </a:extLst>
            </p:cNvPr>
            <p:cNvSpPr/>
            <p:nvPr/>
          </p:nvSpPr>
          <p:spPr bwMode="auto">
            <a:xfrm>
              <a:off x="6076470" y="293802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3B37F94D-FB55-4E0D-822C-4ED64E573CEB}"/>
                </a:ext>
              </a:extLst>
            </p:cNvPr>
            <p:cNvSpPr/>
            <p:nvPr/>
          </p:nvSpPr>
          <p:spPr bwMode="auto">
            <a:xfrm>
              <a:off x="6091838" y="25948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1" name="Oval 120">
              <a:extLst>
                <a:ext uri="{FF2B5EF4-FFF2-40B4-BE49-F238E27FC236}">
                  <a16:creationId xmlns:a16="http://schemas.microsoft.com/office/drawing/2014/main" id="{4977859D-127A-464E-AF98-16EC5F3D3E38}"/>
                </a:ext>
              </a:extLst>
            </p:cNvPr>
            <p:cNvSpPr/>
            <p:nvPr/>
          </p:nvSpPr>
          <p:spPr bwMode="auto">
            <a:xfrm>
              <a:off x="6076470" y="2206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4" name="Oval 123">
              <a:extLst>
                <a:ext uri="{FF2B5EF4-FFF2-40B4-BE49-F238E27FC236}">
                  <a16:creationId xmlns:a16="http://schemas.microsoft.com/office/drawing/2014/main" id="{012F9356-439C-4D0F-891A-AE5BE13577EB}"/>
                </a:ext>
              </a:extLst>
            </p:cNvPr>
            <p:cNvSpPr/>
            <p:nvPr/>
          </p:nvSpPr>
          <p:spPr bwMode="auto">
            <a:xfrm>
              <a:off x="6076470" y="276741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5" name="Oval 124">
              <a:extLst>
                <a:ext uri="{FF2B5EF4-FFF2-40B4-BE49-F238E27FC236}">
                  <a16:creationId xmlns:a16="http://schemas.microsoft.com/office/drawing/2014/main" id="{1576C624-5326-4DAF-A342-CD4E5955E613}"/>
                </a:ext>
              </a:extLst>
            </p:cNvPr>
            <p:cNvSpPr/>
            <p:nvPr/>
          </p:nvSpPr>
          <p:spPr bwMode="auto">
            <a:xfrm>
              <a:off x="6076470" y="312995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9D890FC4-7DC0-4CA7-8471-4A73BA93F23B}"/>
                </a:ext>
              </a:extLst>
            </p:cNvPr>
            <p:cNvSpPr/>
            <p:nvPr/>
          </p:nvSpPr>
          <p:spPr bwMode="auto">
            <a:xfrm>
              <a:off x="6835268" y="366827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7" name="Oval 126">
              <a:extLst>
                <a:ext uri="{FF2B5EF4-FFF2-40B4-BE49-F238E27FC236}">
                  <a16:creationId xmlns:a16="http://schemas.microsoft.com/office/drawing/2014/main" id="{36C8B5A6-F1A5-4F9D-B812-92464F990A10}"/>
                </a:ext>
              </a:extLst>
            </p:cNvPr>
            <p:cNvSpPr/>
            <p:nvPr/>
          </p:nvSpPr>
          <p:spPr bwMode="auto">
            <a:xfrm>
              <a:off x="6473479" y="366827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BE1D66EE-3DB2-4F9F-A076-0594212E9A96}"/>
                </a:ext>
              </a:extLst>
            </p:cNvPr>
            <p:cNvSpPr/>
            <p:nvPr/>
          </p:nvSpPr>
          <p:spPr bwMode="auto">
            <a:xfrm>
              <a:off x="7650736" y="367285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1B0A8908-D505-4C90-A7BC-9F32456E9B2F}"/>
                </a:ext>
              </a:extLst>
            </p:cNvPr>
            <p:cNvSpPr/>
            <p:nvPr/>
          </p:nvSpPr>
          <p:spPr bwMode="auto">
            <a:xfrm>
              <a:off x="7269736" y="367285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0" name="Oval 129">
              <a:extLst>
                <a:ext uri="{FF2B5EF4-FFF2-40B4-BE49-F238E27FC236}">
                  <a16:creationId xmlns:a16="http://schemas.microsoft.com/office/drawing/2014/main" id="{1DE125A8-87FB-4BDC-9C82-9CADD119406E}"/>
                </a:ext>
              </a:extLst>
            </p:cNvPr>
            <p:cNvSpPr/>
            <p:nvPr/>
          </p:nvSpPr>
          <p:spPr bwMode="auto">
            <a:xfrm>
              <a:off x="7056182" y="368099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1" name="Oval 130">
              <a:extLst>
                <a:ext uri="{FF2B5EF4-FFF2-40B4-BE49-F238E27FC236}">
                  <a16:creationId xmlns:a16="http://schemas.microsoft.com/office/drawing/2014/main" id="{001D5934-3A3F-44D1-A22C-7405B54593A7}"/>
                </a:ext>
              </a:extLst>
            </p:cNvPr>
            <p:cNvSpPr/>
            <p:nvPr/>
          </p:nvSpPr>
          <p:spPr bwMode="auto">
            <a:xfrm>
              <a:off x="6659817" y="367398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4B00D938-1B7F-44B8-8A93-FED2E6D224D8}"/>
                </a:ext>
              </a:extLst>
            </p:cNvPr>
            <p:cNvSpPr/>
            <p:nvPr/>
          </p:nvSpPr>
          <p:spPr bwMode="auto">
            <a:xfrm>
              <a:off x="6076470" y="367285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86E4245-8C73-4C3B-81E3-B6C3F34109A5}"/>
                </a:ext>
              </a:extLst>
            </p:cNvPr>
            <p:cNvSpPr/>
            <p:nvPr/>
          </p:nvSpPr>
          <p:spPr bwMode="auto">
            <a:xfrm>
              <a:off x="8035578" y="332606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380FA47D-97CC-4106-B6FE-539D0EDAB2D6}"/>
                </a:ext>
              </a:extLst>
            </p:cNvPr>
            <p:cNvSpPr/>
            <p:nvPr/>
          </p:nvSpPr>
          <p:spPr bwMode="auto">
            <a:xfrm>
              <a:off x="8027894" y="293802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62AE4F57-9BF2-4FF7-AB16-8E37AF33FEA4}"/>
                </a:ext>
              </a:extLst>
            </p:cNvPr>
            <p:cNvSpPr/>
            <p:nvPr/>
          </p:nvSpPr>
          <p:spPr bwMode="auto">
            <a:xfrm>
              <a:off x="8043262" y="25948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93C0D089-5B47-4013-864C-84225B8D374C}"/>
                </a:ext>
              </a:extLst>
            </p:cNvPr>
            <p:cNvSpPr/>
            <p:nvPr/>
          </p:nvSpPr>
          <p:spPr bwMode="auto">
            <a:xfrm>
              <a:off x="8027894" y="2206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D7DEE917-FBFC-4D59-878D-A2F1F973B581}"/>
                </a:ext>
              </a:extLst>
            </p:cNvPr>
            <p:cNvSpPr/>
            <p:nvPr/>
          </p:nvSpPr>
          <p:spPr bwMode="auto">
            <a:xfrm>
              <a:off x="8027894" y="276741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D86538BF-6DB3-4DEF-A8F5-03D015957BA6}"/>
                </a:ext>
              </a:extLst>
            </p:cNvPr>
            <p:cNvSpPr/>
            <p:nvPr/>
          </p:nvSpPr>
          <p:spPr bwMode="auto">
            <a:xfrm>
              <a:off x="8027894" y="312995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791326F7-E26D-40A9-834D-BF5EF412D5D5}"/>
                </a:ext>
              </a:extLst>
            </p:cNvPr>
            <p:cNvSpPr/>
            <p:nvPr/>
          </p:nvSpPr>
          <p:spPr bwMode="auto">
            <a:xfrm>
              <a:off x="8027894" y="367285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1E33EF17-5A01-4B05-A5E2-47C1C722396E}"/>
                </a:ext>
              </a:extLst>
            </p:cNvPr>
            <p:cNvCxnSpPr/>
            <p:nvPr/>
          </p:nvCxnSpPr>
          <p:spPr bwMode="auto">
            <a:xfrm>
              <a:off x="8267380" y="1581150"/>
              <a:ext cx="0" cy="2819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C5B231E0-363D-4F5B-A15E-16829F0F001D}"/>
                </a:ext>
              </a:extLst>
            </p:cNvPr>
            <p:cNvSpPr/>
            <p:nvPr/>
          </p:nvSpPr>
          <p:spPr bwMode="auto">
            <a:xfrm>
              <a:off x="8428104" y="333193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2" name="Oval 141">
              <a:extLst>
                <a:ext uri="{FF2B5EF4-FFF2-40B4-BE49-F238E27FC236}">
                  <a16:creationId xmlns:a16="http://schemas.microsoft.com/office/drawing/2014/main" id="{02520AA9-EED1-4923-B200-9A1B11628ED1}"/>
                </a:ext>
              </a:extLst>
            </p:cNvPr>
            <p:cNvSpPr/>
            <p:nvPr/>
          </p:nvSpPr>
          <p:spPr bwMode="auto">
            <a:xfrm>
              <a:off x="8420420" y="294388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31FBA3EA-920E-45FD-8966-A409A08BBF69}"/>
                </a:ext>
              </a:extLst>
            </p:cNvPr>
            <p:cNvSpPr/>
            <p:nvPr/>
          </p:nvSpPr>
          <p:spPr bwMode="auto">
            <a:xfrm>
              <a:off x="8435788" y="260066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FDBDAEE3-053D-474D-9039-E7D4EF3293C7}"/>
                </a:ext>
              </a:extLst>
            </p:cNvPr>
            <p:cNvSpPr/>
            <p:nvPr/>
          </p:nvSpPr>
          <p:spPr bwMode="auto">
            <a:xfrm>
              <a:off x="8420420" y="221198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72320269-91E8-4120-B3F3-79BE2DA53F5D}"/>
                </a:ext>
              </a:extLst>
            </p:cNvPr>
            <p:cNvSpPr/>
            <p:nvPr/>
          </p:nvSpPr>
          <p:spPr bwMode="auto">
            <a:xfrm>
              <a:off x="8420420" y="277328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6" name="Oval 145">
              <a:extLst>
                <a:ext uri="{FF2B5EF4-FFF2-40B4-BE49-F238E27FC236}">
                  <a16:creationId xmlns:a16="http://schemas.microsoft.com/office/drawing/2014/main" id="{91CCB2AF-5659-4A09-A815-0D4DEEB4C4C8}"/>
                </a:ext>
              </a:extLst>
            </p:cNvPr>
            <p:cNvSpPr/>
            <p:nvPr/>
          </p:nvSpPr>
          <p:spPr bwMode="auto">
            <a:xfrm>
              <a:off x="8420420" y="313581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7" name="Oval 146">
              <a:extLst>
                <a:ext uri="{FF2B5EF4-FFF2-40B4-BE49-F238E27FC236}">
                  <a16:creationId xmlns:a16="http://schemas.microsoft.com/office/drawing/2014/main" id="{CBA87649-326C-4732-8357-C69123CD3154}"/>
                </a:ext>
              </a:extLst>
            </p:cNvPr>
            <p:cNvSpPr/>
            <p:nvPr/>
          </p:nvSpPr>
          <p:spPr bwMode="auto">
            <a:xfrm>
              <a:off x="8420420" y="367872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F99DE611-8301-42E1-8107-CFEF0F987D20}"/>
                </a:ext>
              </a:extLst>
            </p:cNvPr>
            <p:cNvSpPr/>
            <p:nvPr/>
          </p:nvSpPr>
          <p:spPr bwMode="auto">
            <a:xfrm>
              <a:off x="5265484" y="33106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49" name="Oval 148">
              <a:extLst>
                <a:ext uri="{FF2B5EF4-FFF2-40B4-BE49-F238E27FC236}">
                  <a16:creationId xmlns:a16="http://schemas.microsoft.com/office/drawing/2014/main" id="{B0D51282-5536-4218-B407-1EEFA4C0B622}"/>
                </a:ext>
              </a:extLst>
            </p:cNvPr>
            <p:cNvSpPr/>
            <p:nvPr/>
          </p:nvSpPr>
          <p:spPr bwMode="auto">
            <a:xfrm>
              <a:off x="5257800" y="292265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0" name="Oval 149">
              <a:extLst>
                <a:ext uri="{FF2B5EF4-FFF2-40B4-BE49-F238E27FC236}">
                  <a16:creationId xmlns:a16="http://schemas.microsoft.com/office/drawing/2014/main" id="{D3102D25-4F67-445E-A8D5-418EBBCCF6DA}"/>
                </a:ext>
              </a:extLst>
            </p:cNvPr>
            <p:cNvSpPr/>
            <p:nvPr/>
          </p:nvSpPr>
          <p:spPr bwMode="auto">
            <a:xfrm>
              <a:off x="5273168" y="257943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0D97D94B-FE13-4D1E-94E2-AB71C522DA6E}"/>
                </a:ext>
              </a:extLst>
            </p:cNvPr>
            <p:cNvSpPr/>
            <p:nvPr/>
          </p:nvSpPr>
          <p:spPr bwMode="auto">
            <a:xfrm>
              <a:off x="5257800" y="219075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0B3B07AE-8A4B-4C67-8EBE-C2A61752FC57}"/>
                </a:ext>
              </a:extLst>
            </p:cNvPr>
            <p:cNvSpPr/>
            <p:nvPr/>
          </p:nvSpPr>
          <p:spPr bwMode="auto">
            <a:xfrm>
              <a:off x="5257800" y="275205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DCED3A93-0DAB-4148-8936-F9727DED9997}"/>
                </a:ext>
              </a:extLst>
            </p:cNvPr>
            <p:cNvSpPr/>
            <p:nvPr/>
          </p:nvSpPr>
          <p:spPr bwMode="auto">
            <a:xfrm>
              <a:off x="5257800" y="311458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9B869953-3F33-4592-BD56-F4360667B3D4}"/>
                </a:ext>
              </a:extLst>
            </p:cNvPr>
            <p:cNvSpPr/>
            <p:nvPr/>
          </p:nvSpPr>
          <p:spPr bwMode="auto">
            <a:xfrm>
              <a:off x="5257800" y="365748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FB7718F5-53D8-469B-B204-B3212102C916}"/>
                </a:ext>
              </a:extLst>
            </p:cNvPr>
            <p:cNvSpPr/>
            <p:nvPr/>
          </p:nvSpPr>
          <p:spPr bwMode="auto">
            <a:xfrm>
              <a:off x="5684904" y="333311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12817D66-E6F5-4129-B44C-B621E00CE73A}"/>
                </a:ext>
              </a:extLst>
            </p:cNvPr>
            <p:cNvSpPr/>
            <p:nvPr/>
          </p:nvSpPr>
          <p:spPr bwMode="auto">
            <a:xfrm>
              <a:off x="5677220" y="294506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7" name="Oval 156">
              <a:extLst>
                <a:ext uri="{FF2B5EF4-FFF2-40B4-BE49-F238E27FC236}">
                  <a16:creationId xmlns:a16="http://schemas.microsoft.com/office/drawing/2014/main" id="{1869BA3E-3442-472D-A15A-606343B25367}"/>
                </a:ext>
              </a:extLst>
            </p:cNvPr>
            <p:cNvSpPr/>
            <p:nvPr/>
          </p:nvSpPr>
          <p:spPr bwMode="auto">
            <a:xfrm>
              <a:off x="5692588" y="260184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8" name="Oval 157">
              <a:extLst>
                <a:ext uri="{FF2B5EF4-FFF2-40B4-BE49-F238E27FC236}">
                  <a16:creationId xmlns:a16="http://schemas.microsoft.com/office/drawing/2014/main" id="{AF76D581-4921-424C-8869-856E9784A038}"/>
                </a:ext>
              </a:extLst>
            </p:cNvPr>
            <p:cNvSpPr/>
            <p:nvPr/>
          </p:nvSpPr>
          <p:spPr bwMode="auto">
            <a:xfrm>
              <a:off x="5677220" y="221316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59" name="Oval 158">
              <a:extLst>
                <a:ext uri="{FF2B5EF4-FFF2-40B4-BE49-F238E27FC236}">
                  <a16:creationId xmlns:a16="http://schemas.microsoft.com/office/drawing/2014/main" id="{006980CF-CA55-449F-8C80-87EEC8E558DC}"/>
                </a:ext>
              </a:extLst>
            </p:cNvPr>
            <p:cNvSpPr/>
            <p:nvPr/>
          </p:nvSpPr>
          <p:spPr bwMode="auto">
            <a:xfrm>
              <a:off x="5677220" y="277446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0" name="Oval 159">
              <a:extLst>
                <a:ext uri="{FF2B5EF4-FFF2-40B4-BE49-F238E27FC236}">
                  <a16:creationId xmlns:a16="http://schemas.microsoft.com/office/drawing/2014/main" id="{7DD8D121-111C-4A1A-A314-5E13612803A4}"/>
                </a:ext>
              </a:extLst>
            </p:cNvPr>
            <p:cNvSpPr/>
            <p:nvPr/>
          </p:nvSpPr>
          <p:spPr bwMode="auto">
            <a:xfrm>
              <a:off x="5677220" y="313699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1" name="Oval 160">
              <a:extLst>
                <a:ext uri="{FF2B5EF4-FFF2-40B4-BE49-F238E27FC236}">
                  <a16:creationId xmlns:a16="http://schemas.microsoft.com/office/drawing/2014/main" id="{9985227D-ADB8-4C85-A5B1-5B370160565A}"/>
                </a:ext>
              </a:extLst>
            </p:cNvPr>
            <p:cNvSpPr/>
            <p:nvPr/>
          </p:nvSpPr>
          <p:spPr bwMode="auto">
            <a:xfrm>
              <a:off x="5677220" y="367989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5E43B019-AEE2-4ADB-9210-67FA72B00B74}"/>
                </a:ext>
              </a:extLst>
            </p:cNvPr>
            <p:cNvSpPr/>
            <p:nvPr/>
          </p:nvSpPr>
          <p:spPr bwMode="auto">
            <a:xfrm>
              <a:off x="6835268" y="185832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3" name="Oval 162">
              <a:extLst>
                <a:ext uri="{FF2B5EF4-FFF2-40B4-BE49-F238E27FC236}">
                  <a16:creationId xmlns:a16="http://schemas.microsoft.com/office/drawing/2014/main" id="{4606EA7D-5AC5-4B86-89B9-518EE0B39AD0}"/>
                </a:ext>
              </a:extLst>
            </p:cNvPr>
            <p:cNvSpPr/>
            <p:nvPr/>
          </p:nvSpPr>
          <p:spPr bwMode="auto">
            <a:xfrm>
              <a:off x="6473479" y="185832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4" name="Oval 163">
              <a:extLst>
                <a:ext uri="{FF2B5EF4-FFF2-40B4-BE49-F238E27FC236}">
                  <a16:creationId xmlns:a16="http://schemas.microsoft.com/office/drawing/2014/main" id="{E4E9DF0F-5C5A-4F2F-90BC-12E623EAC3CD}"/>
                </a:ext>
              </a:extLst>
            </p:cNvPr>
            <p:cNvSpPr/>
            <p:nvPr/>
          </p:nvSpPr>
          <p:spPr bwMode="auto">
            <a:xfrm>
              <a:off x="7650736" y="18628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370FD8F6-6D9F-4694-B28E-8394B49344F1}"/>
                </a:ext>
              </a:extLst>
            </p:cNvPr>
            <p:cNvSpPr/>
            <p:nvPr/>
          </p:nvSpPr>
          <p:spPr bwMode="auto">
            <a:xfrm>
              <a:off x="7269736" y="18628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39EDB0E6-1DDD-4023-8342-12B4E2FB9669}"/>
                </a:ext>
              </a:extLst>
            </p:cNvPr>
            <p:cNvSpPr/>
            <p:nvPr/>
          </p:nvSpPr>
          <p:spPr bwMode="auto">
            <a:xfrm>
              <a:off x="7056182" y="187104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CFF2D017-82B8-4620-A482-9A98A3A8EB5A}"/>
                </a:ext>
              </a:extLst>
            </p:cNvPr>
            <p:cNvSpPr/>
            <p:nvPr/>
          </p:nvSpPr>
          <p:spPr bwMode="auto">
            <a:xfrm>
              <a:off x="6659817" y="186403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B264F900-8CDC-4398-B05E-259FF33CB806}"/>
                </a:ext>
              </a:extLst>
            </p:cNvPr>
            <p:cNvSpPr/>
            <p:nvPr/>
          </p:nvSpPr>
          <p:spPr bwMode="auto">
            <a:xfrm>
              <a:off x="6076470" y="18628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E2D36F56-DA32-454F-863A-16842F1D79D1}"/>
                </a:ext>
              </a:extLst>
            </p:cNvPr>
            <p:cNvSpPr/>
            <p:nvPr/>
          </p:nvSpPr>
          <p:spPr bwMode="auto">
            <a:xfrm>
              <a:off x="8027894" y="186289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5D529234-C830-4B85-B8BB-3A187CACAAF8}"/>
                </a:ext>
              </a:extLst>
            </p:cNvPr>
            <p:cNvSpPr/>
            <p:nvPr/>
          </p:nvSpPr>
          <p:spPr bwMode="auto">
            <a:xfrm>
              <a:off x="8420420" y="186876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7DDB586F-671F-40A0-9942-177AB00B73F2}"/>
                </a:ext>
              </a:extLst>
            </p:cNvPr>
            <p:cNvSpPr/>
            <p:nvPr/>
          </p:nvSpPr>
          <p:spPr bwMode="auto">
            <a:xfrm>
              <a:off x="5257800" y="184753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05F1380E-5692-4F66-A46E-62FA6A367BEB}"/>
                </a:ext>
              </a:extLst>
            </p:cNvPr>
            <p:cNvSpPr/>
            <p:nvPr/>
          </p:nvSpPr>
          <p:spPr bwMode="auto">
            <a:xfrm>
              <a:off x="5677220" y="186994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461637E5-6ED1-4946-B93D-B9990D7556E9}"/>
                </a:ext>
              </a:extLst>
            </p:cNvPr>
            <p:cNvSpPr/>
            <p:nvPr/>
          </p:nvSpPr>
          <p:spPr bwMode="auto">
            <a:xfrm>
              <a:off x="6842952" y="152342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0D6F90B2-7CDB-46CA-B4CA-AF5A49E5EED8}"/>
                </a:ext>
              </a:extLst>
            </p:cNvPr>
            <p:cNvSpPr/>
            <p:nvPr/>
          </p:nvSpPr>
          <p:spPr bwMode="auto">
            <a:xfrm>
              <a:off x="6481163" y="152342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54952C1-951D-4A96-ADC5-C97DCCC2274E}"/>
                </a:ext>
              </a:extLst>
            </p:cNvPr>
            <p:cNvSpPr/>
            <p:nvPr/>
          </p:nvSpPr>
          <p:spPr bwMode="auto">
            <a:xfrm>
              <a:off x="7658420" y="15280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6" name="Oval 175">
              <a:extLst>
                <a:ext uri="{FF2B5EF4-FFF2-40B4-BE49-F238E27FC236}">
                  <a16:creationId xmlns:a16="http://schemas.microsoft.com/office/drawing/2014/main" id="{A7C7187D-8D80-4DE2-8E68-CE9AD890A558}"/>
                </a:ext>
              </a:extLst>
            </p:cNvPr>
            <p:cNvSpPr/>
            <p:nvPr/>
          </p:nvSpPr>
          <p:spPr bwMode="auto">
            <a:xfrm>
              <a:off x="7277420" y="15280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7" name="Oval 176">
              <a:extLst>
                <a:ext uri="{FF2B5EF4-FFF2-40B4-BE49-F238E27FC236}">
                  <a16:creationId xmlns:a16="http://schemas.microsoft.com/office/drawing/2014/main" id="{61558313-C4CA-4B85-8F65-967EBCBB6267}"/>
                </a:ext>
              </a:extLst>
            </p:cNvPr>
            <p:cNvSpPr/>
            <p:nvPr/>
          </p:nvSpPr>
          <p:spPr bwMode="auto">
            <a:xfrm>
              <a:off x="7063866" y="153614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6B6209C3-BD55-4FF6-A506-EED71713CBFD}"/>
                </a:ext>
              </a:extLst>
            </p:cNvPr>
            <p:cNvSpPr/>
            <p:nvPr/>
          </p:nvSpPr>
          <p:spPr bwMode="auto">
            <a:xfrm>
              <a:off x="6667501" y="152913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79" name="Oval 178">
              <a:extLst>
                <a:ext uri="{FF2B5EF4-FFF2-40B4-BE49-F238E27FC236}">
                  <a16:creationId xmlns:a16="http://schemas.microsoft.com/office/drawing/2014/main" id="{41B27628-4C63-4938-8889-CBC9F0FF6376}"/>
                </a:ext>
              </a:extLst>
            </p:cNvPr>
            <p:cNvSpPr/>
            <p:nvPr/>
          </p:nvSpPr>
          <p:spPr bwMode="auto">
            <a:xfrm>
              <a:off x="6084154" y="15280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B0B18254-9E91-4D20-850E-2DCCC11EB98A}"/>
                </a:ext>
              </a:extLst>
            </p:cNvPr>
            <p:cNvSpPr/>
            <p:nvPr/>
          </p:nvSpPr>
          <p:spPr bwMode="auto">
            <a:xfrm>
              <a:off x="8035578" y="1528002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1" name="Oval 180">
              <a:extLst>
                <a:ext uri="{FF2B5EF4-FFF2-40B4-BE49-F238E27FC236}">
                  <a16:creationId xmlns:a16="http://schemas.microsoft.com/office/drawing/2014/main" id="{1E45B623-8A98-4A82-A5FB-722E4E5EDF08}"/>
                </a:ext>
              </a:extLst>
            </p:cNvPr>
            <p:cNvSpPr/>
            <p:nvPr/>
          </p:nvSpPr>
          <p:spPr bwMode="auto">
            <a:xfrm>
              <a:off x="8428104" y="153386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2" name="Oval 181">
              <a:extLst>
                <a:ext uri="{FF2B5EF4-FFF2-40B4-BE49-F238E27FC236}">
                  <a16:creationId xmlns:a16="http://schemas.microsoft.com/office/drawing/2014/main" id="{E41305A0-08AD-43C8-87F6-EFE8B3ECEECA}"/>
                </a:ext>
              </a:extLst>
            </p:cNvPr>
            <p:cNvSpPr/>
            <p:nvPr/>
          </p:nvSpPr>
          <p:spPr bwMode="auto">
            <a:xfrm>
              <a:off x="5265484" y="1512634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3" name="Oval 182">
              <a:extLst>
                <a:ext uri="{FF2B5EF4-FFF2-40B4-BE49-F238E27FC236}">
                  <a16:creationId xmlns:a16="http://schemas.microsoft.com/office/drawing/2014/main" id="{C84A77CB-29B6-4A91-AF41-5752229F5F91}"/>
                </a:ext>
              </a:extLst>
            </p:cNvPr>
            <p:cNvSpPr/>
            <p:nvPr/>
          </p:nvSpPr>
          <p:spPr bwMode="auto">
            <a:xfrm>
              <a:off x="5684904" y="1535046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4" name="Oval 183">
              <a:extLst>
                <a:ext uri="{FF2B5EF4-FFF2-40B4-BE49-F238E27FC236}">
                  <a16:creationId xmlns:a16="http://schemas.microsoft.com/office/drawing/2014/main" id="{10573AE8-2C8B-4A24-8250-3F5D876C51AD}"/>
                </a:ext>
              </a:extLst>
            </p:cNvPr>
            <p:cNvSpPr/>
            <p:nvPr/>
          </p:nvSpPr>
          <p:spPr bwMode="auto">
            <a:xfrm>
              <a:off x="6835268" y="402395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5" name="Oval 184">
              <a:extLst>
                <a:ext uri="{FF2B5EF4-FFF2-40B4-BE49-F238E27FC236}">
                  <a16:creationId xmlns:a16="http://schemas.microsoft.com/office/drawing/2014/main" id="{AD7E119A-F4C1-44E0-99F8-8A3A93C7FC1A}"/>
                </a:ext>
              </a:extLst>
            </p:cNvPr>
            <p:cNvSpPr/>
            <p:nvPr/>
          </p:nvSpPr>
          <p:spPr bwMode="auto">
            <a:xfrm>
              <a:off x="6473479" y="402395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6" name="Oval 185">
              <a:extLst>
                <a:ext uri="{FF2B5EF4-FFF2-40B4-BE49-F238E27FC236}">
                  <a16:creationId xmlns:a16="http://schemas.microsoft.com/office/drawing/2014/main" id="{EF4A89DA-2713-43B1-A84D-48E2110D9203}"/>
                </a:ext>
              </a:extLst>
            </p:cNvPr>
            <p:cNvSpPr/>
            <p:nvPr/>
          </p:nvSpPr>
          <p:spPr bwMode="auto">
            <a:xfrm>
              <a:off x="7650736" y="40285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6CE17099-5581-4BF3-ABDF-54170AF8A871}"/>
                </a:ext>
              </a:extLst>
            </p:cNvPr>
            <p:cNvSpPr/>
            <p:nvPr/>
          </p:nvSpPr>
          <p:spPr bwMode="auto">
            <a:xfrm>
              <a:off x="7269736" y="40285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66CB5392-E766-49D1-9638-27269A8F0D72}"/>
                </a:ext>
              </a:extLst>
            </p:cNvPr>
            <p:cNvSpPr/>
            <p:nvPr/>
          </p:nvSpPr>
          <p:spPr bwMode="auto">
            <a:xfrm>
              <a:off x="7056182" y="403666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9" name="Oval 188">
              <a:extLst>
                <a:ext uri="{FF2B5EF4-FFF2-40B4-BE49-F238E27FC236}">
                  <a16:creationId xmlns:a16="http://schemas.microsoft.com/office/drawing/2014/main" id="{B1B809C4-0C80-4908-B5B1-3535BED56C9B}"/>
                </a:ext>
              </a:extLst>
            </p:cNvPr>
            <p:cNvSpPr/>
            <p:nvPr/>
          </p:nvSpPr>
          <p:spPr bwMode="auto">
            <a:xfrm>
              <a:off x="6659817" y="4029660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ECE9C0F6-1D37-4EB2-9031-3C9DD42E3432}"/>
                </a:ext>
              </a:extLst>
            </p:cNvPr>
            <p:cNvSpPr/>
            <p:nvPr/>
          </p:nvSpPr>
          <p:spPr bwMode="auto">
            <a:xfrm>
              <a:off x="6076470" y="40285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CF9BC30A-2040-49CE-8A93-DE33C3326AD7}"/>
                </a:ext>
              </a:extLst>
            </p:cNvPr>
            <p:cNvSpPr/>
            <p:nvPr/>
          </p:nvSpPr>
          <p:spPr bwMode="auto">
            <a:xfrm>
              <a:off x="8027894" y="40285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82999E93-D7F5-4D61-88A0-548FAE081CA6}"/>
                </a:ext>
              </a:extLst>
            </p:cNvPr>
            <p:cNvSpPr/>
            <p:nvPr/>
          </p:nvSpPr>
          <p:spPr bwMode="auto">
            <a:xfrm>
              <a:off x="8420420" y="4034393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3" name="Oval 192">
              <a:extLst>
                <a:ext uri="{FF2B5EF4-FFF2-40B4-BE49-F238E27FC236}">
                  <a16:creationId xmlns:a16="http://schemas.microsoft.com/office/drawing/2014/main" id="{B9751CE4-2A59-4503-8D44-F00BB92354D0}"/>
                </a:ext>
              </a:extLst>
            </p:cNvPr>
            <p:cNvSpPr/>
            <p:nvPr/>
          </p:nvSpPr>
          <p:spPr bwMode="auto">
            <a:xfrm>
              <a:off x="5257800" y="401315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B6F79ABE-E6B7-4127-82F3-CC5A05008672}"/>
                </a:ext>
              </a:extLst>
            </p:cNvPr>
            <p:cNvSpPr/>
            <p:nvPr/>
          </p:nvSpPr>
          <p:spPr bwMode="auto">
            <a:xfrm>
              <a:off x="5677220" y="403557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5" name="Oval 194">
              <a:extLst>
                <a:ext uri="{FF2B5EF4-FFF2-40B4-BE49-F238E27FC236}">
                  <a16:creationId xmlns:a16="http://schemas.microsoft.com/office/drawing/2014/main" id="{EFCA8682-F20D-416B-BDB0-F94351A0E62A}"/>
                </a:ext>
              </a:extLst>
            </p:cNvPr>
            <p:cNvSpPr/>
            <p:nvPr/>
          </p:nvSpPr>
          <p:spPr bwMode="auto">
            <a:xfrm>
              <a:off x="6828224" y="4344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6" name="Oval 195">
              <a:extLst>
                <a:ext uri="{FF2B5EF4-FFF2-40B4-BE49-F238E27FC236}">
                  <a16:creationId xmlns:a16="http://schemas.microsoft.com/office/drawing/2014/main" id="{661AB107-F8D4-4798-8281-BA52DED9BB2F}"/>
                </a:ext>
              </a:extLst>
            </p:cNvPr>
            <p:cNvSpPr/>
            <p:nvPr/>
          </p:nvSpPr>
          <p:spPr bwMode="auto">
            <a:xfrm>
              <a:off x="6466435" y="434411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7" name="Oval 196">
              <a:extLst>
                <a:ext uri="{FF2B5EF4-FFF2-40B4-BE49-F238E27FC236}">
                  <a16:creationId xmlns:a16="http://schemas.microsoft.com/office/drawing/2014/main" id="{8284C613-75AF-4B03-991D-95F0E175904C}"/>
                </a:ext>
              </a:extLst>
            </p:cNvPr>
            <p:cNvSpPr/>
            <p:nvPr/>
          </p:nvSpPr>
          <p:spPr bwMode="auto">
            <a:xfrm>
              <a:off x="7643692" y="43486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8" name="Oval 197">
              <a:extLst>
                <a:ext uri="{FF2B5EF4-FFF2-40B4-BE49-F238E27FC236}">
                  <a16:creationId xmlns:a16="http://schemas.microsoft.com/office/drawing/2014/main" id="{6F6014F1-E369-4F6B-A403-8E3CB360229F}"/>
                </a:ext>
              </a:extLst>
            </p:cNvPr>
            <p:cNvSpPr/>
            <p:nvPr/>
          </p:nvSpPr>
          <p:spPr bwMode="auto">
            <a:xfrm>
              <a:off x="7262692" y="43486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C0C329FE-F1C7-4977-A564-DECA28F9DA81}"/>
                </a:ext>
              </a:extLst>
            </p:cNvPr>
            <p:cNvSpPr/>
            <p:nvPr/>
          </p:nvSpPr>
          <p:spPr bwMode="auto">
            <a:xfrm>
              <a:off x="7049138" y="435683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0" name="Oval 199">
              <a:extLst>
                <a:ext uri="{FF2B5EF4-FFF2-40B4-BE49-F238E27FC236}">
                  <a16:creationId xmlns:a16="http://schemas.microsoft.com/office/drawing/2014/main" id="{DDFE9252-1224-4642-9B23-D1FC550EE860}"/>
                </a:ext>
              </a:extLst>
            </p:cNvPr>
            <p:cNvSpPr/>
            <p:nvPr/>
          </p:nvSpPr>
          <p:spPr bwMode="auto">
            <a:xfrm>
              <a:off x="6652773" y="4349828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327DB601-8BE9-458A-9864-4E31AC480FA5}"/>
                </a:ext>
              </a:extLst>
            </p:cNvPr>
            <p:cNvSpPr/>
            <p:nvPr/>
          </p:nvSpPr>
          <p:spPr bwMode="auto">
            <a:xfrm>
              <a:off x="6069426" y="43486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8E9264C8-732C-46E4-B860-18BD978D383F}"/>
                </a:ext>
              </a:extLst>
            </p:cNvPr>
            <p:cNvSpPr/>
            <p:nvPr/>
          </p:nvSpPr>
          <p:spPr bwMode="auto">
            <a:xfrm>
              <a:off x="8020850" y="4348695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4A4415F0-6E14-4086-B968-03A68EE3ED6B}"/>
                </a:ext>
              </a:extLst>
            </p:cNvPr>
            <p:cNvSpPr/>
            <p:nvPr/>
          </p:nvSpPr>
          <p:spPr bwMode="auto">
            <a:xfrm>
              <a:off x="8413376" y="4354561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E801B5E2-79CD-4B0F-85F4-CE681E9FC53B}"/>
                </a:ext>
              </a:extLst>
            </p:cNvPr>
            <p:cNvSpPr/>
            <p:nvPr/>
          </p:nvSpPr>
          <p:spPr bwMode="auto">
            <a:xfrm>
              <a:off x="5250756" y="4333327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6A8C1189-929C-46A4-A30B-C82A517C3176}"/>
                </a:ext>
              </a:extLst>
            </p:cNvPr>
            <p:cNvSpPr/>
            <p:nvPr/>
          </p:nvSpPr>
          <p:spPr bwMode="auto">
            <a:xfrm>
              <a:off x="5670176" y="4355739"/>
              <a:ext cx="98612" cy="11222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87153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9393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1A652-1FD6-4C3F-B177-B14171E86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MVD compression and reconstruction - 2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1B4C1-A61D-47F8-8A91-B4A968311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3" y="610246"/>
            <a:ext cx="8152608" cy="4323704"/>
          </a:xfrm>
        </p:spPr>
        <p:txBody>
          <a:bodyPr/>
          <a:lstStyle/>
          <a:p>
            <a:pPr marL="0" indent="0">
              <a:buNone/>
            </a:pPr>
            <a:r>
              <a:rPr lang="en-US" sz="1600" b="1" u="sng" dirty="0"/>
              <a:t>Compression process of MVD</a:t>
            </a:r>
          </a:p>
          <a:p>
            <a:pPr marL="0" indent="0">
              <a:buNone/>
            </a:pPr>
            <a:r>
              <a:rPr lang="en-US" sz="1600" dirty="0" err="1"/>
              <a:t>uiCompressedMVAbs</a:t>
            </a:r>
            <a:r>
              <a:rPr lang="en-US" sz="1600" dirty="0"/>
              <a:t> = </a:t>
            </a:r>
            <a:r>
              <a:rPr lang="en-US" sz="1600" b="1" dirty="0" err="1"/>
              <a:t>CompressMV</a:t>
            </a:r>
            <a:r>
              <a:rPr lang="en-US" sz="1600" b="1" dirty="0"/>
              <a:t>(</a:t>
            </a:r>
            <a:r>
              <a:rPr lang="en-US" sz="1600" dirty="0" err="1"/>
              <a:t>uiUncompressedMVAbs</a:t>
            </a:r>
            <a:r>
              <a:rPr lang="en-US" sz="1600" b="1" dirty="0"/>
              <a:t>);</a:t>
            </a:r>
          </a:p>
          <a:p>
            <a:pPr marL="0" indent="0">
              <a:buNone/>
            </a:pPr>
            <a:endParaRPr lang="en-US" sz="1200" b="1" dirty="0"/>
          </a:p>
          <a:p>
            <a:pPr marL="0" indent="0">
              <a:buNone/>
            </a:pPr>
            <a:r>
              <a:rPr lang="en-US" sz="1200" b="1" dirty="0"/>
              <a:t>Input : </a:t>
            </a:r>
            <a:r>
              <a:rPr lang="en-US" sz="1200" dirty="0" err="1"/>
              <a:t>uiUncompressedMVAbs</a:t>
            </a:r>
            <a:r>
              <a:rPr lang="en-US" sz="1200" dirty="0"/>
              <a:t> (Reconstructed Absolute MVD value of X or Y)</a:t>
            </a:r>
          </a:p>
          <a:p>
            <a:pPr marL="0" indent="0">
              <a:buNone/>
            </a:pPr>
            <a:r>
              <a:rPr lang="en-US" sz="1200" b="1" dirty="0"/>
              <a:t>Output : </a:t>
            </a:r>
            <a:r>
              <a:rPr lang="en-US" sz="1200" dirty="0" err="1"/>
              <a:t>uiCompressedMVAbs</a:t>
            </a:r>
            <a:r>
              <a:rPr lang="en-US" sz="1200" dirty="0"/>
              <a:t> (Compressed Absolute MVD value of X or Y)</a:t>
            </a:r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sz="1200" dirty="0"/>
              <a:t>if (</a:t>
            </a:r>
            <a:r>
              <a:rPr lang="en-US" sz="1200" dirty="0" err="1"/>
              <a:t>uiUncompressedMVAbs</a:t>
            </a:r>
            <a:r>
              <a:rPr lang="en-US" sz="1200" dirty="0"/>
              <a:t> &lt; 3)</a:t>
            </a:r>
          </a:p>
          <a:p>
            <a:pPr marL="0" indent="0">
              <a:buNone/>
            </a:pPr>
            <a:r>
              <a:rPr lang="en-US" sz="1200" dirty="0"/>
              <a:t>   </a:t>
            </a:r>
            <a:r>
              <a:rPr lang="en-US" sz="1200" dirty="0" err="1"/>
              <a:t>uiCompressedMVAbs</a:t>
            </a:r>
            <a:r>
              <a:rPr lang="en-US" sz="1200" dirty="0"/>
              <a:t> = </a:t>
            </a:r>
            <a:r>
              <a:rPr lang="en-US" sz="1200" dirty="0" err="1"/>
              <a:t>uiUncompressedMVAbs</a:t>
            </a:r>
            <a:endParaRPr lang="en-US" sz="1200" dirty="0"/>
          </a:p>
          <a:p>
            <a:pPr marL="0" indent="0">
              <a:buNone/>
            </a:pPr>
            <a:r>
              <a:rPr lang="en-US" sz="1200" dirty="0"/>
              <a:t>else</a:t>
            </a:r>
          </a:p>
          <a:p>
            <a:pPr marL="0" indent="0">
              <a:buNone/>
            </a:pPr>
            <a:r>
              <a:rPr lang="en-US" sz="1200" dirty="0"/>
              <a:t>{</a:t>
            </a:r>
          </a:p>
          <a:p>
            <a:pPr marL="0" indent="0">
              <a:buNone/>
            </a:pPr>
            <a:r>
              <a:rPr lang="en-US" sz="1200" dirty="0"/>
              <a:t>  a = log2(</a:t>
            </a:r>
            <a:r>
              <a:rPr lang="en-US" sz="1200" dirty="0" err="1"/>
              <a:t>uiUncompressedMVAbs</a:t>
            </a:r>
            <a:r>
              <a:rPr lang="en-US" sz="1200" dirty="0"/>
              <a:t>)</a:t>
            </a:r>
          </a:p>
          <a:p>
            <a:pPr marL="0" indent="0">
              <a:buNone/>
            </a:pPr>
            <a:r>
              <a:rPr lang="en-US" sz="1200" dirty="0"/>
              <a:t>  if ((1 &lt;&lt; a) == </a:t>
            </a:r>
            <a:r>
              <a:rPr lang="en-US" sz="1200" dirty="0" err="1"/>
              <a:t>uiUncompressedMVAbs</a:t>
            </a:r>
            <a:r>
              <a:rPr lang="en-US" sz="1200" dirty="0"/>
              <a:t>)</a:t>
            </a:r>
          </a:p>
          <a:p>
            <a:pPr marL="0" indent="0">
              <a:buNone/>
            </a:pPr>
            <a:r>
              <a:rPr lang="en-US" sz="1200" dirty="0"/>
              <a:t>    </a:t>
            </a:r>
            <a:r>
              <a:rPr lang="en-US" sz="1200" dirty="0" err="1"/>
              <a:t>uiCompressedMVAbs</a:t>
            </a:r>
            <a:r>
              <a:rPr lang="en-US" sz="1200" dirty="0"/>
              <a:t> = 2*a - 1;</a:t>
            </a:r>
          </a:p>
          <a:p>
            <a:pPr marL="0" indent="0">
              <a:buNone/>
            </a:pPr>
            <a:r>
              <a:rPr lang="en-US" sz="1200" dirty="0"/>
              <a:t>  else if (a &gt; 1 &amp;&amp; (3 &lt;&lt; (a- 1)) == </a:t>
            </a:r>
            <a:r>
              <a:rPr lang="en-US" sz="1200" dirty="0" err="1"/>
              <a:t>uiUncompressedMVAbs</a:t>
            </a:r>
            <a:r>
              <a:rPr lang="en-US" sz="1200" dirty="0"/>
              <a:t>)</a:t>
            </a:r>
          </a:p>
          <a:p>
            <a:pPr marL="0" indent="0">
              <a:buNone/>
            </a:pPr>
            <a:r>
              <a:rPr lang="en-US" sz="1200" dirty="0"/>
              <a:t>    </a:t>
            </a:r>
            <a:r>
              <a:rPr lang="en-US" sz="1200" dirty="0" err="1"/>
              <a:t>uiCompressedMVAbs</a:t>
            </a:r>
            <a:r>
              <a:rPr lang="en-US" sz="1200" dirty="0"/>
              <a:t> = 2*a;</a:t>
            </a:r>
          </a:p>
          <a:p>
            <a:pPr marL="0" indent="0">
              <a:buNone/>
            </a:pPr>
            <a:r>
              <a:rPr lang="en-US" sz="1200" dirty="0"/>
              <a:t>  else</a:t>
            </a:r>
          </a:p>
          <a:p>
            <a:pPr marL="0" indent="0">
              <a:buNone/>
            </a:pPr>
            <a:r>
              <a:rPr lang="en-US" sz="1200" dirty="0"/>
              <a:t>   return -1; // invalid</a:t>
            </a:r>
          </a:p>
          <a:p>
            <a:pPr marL="0" indent="0">
              <a:buNone/>
            </a:pPr>
            <a:r>
              <a:rPr lang="en-US" sz="1200" dirty="0"/>
              <a:t>}</a:t>
            </a:r>
          </a:p>
          <a:p>
            <a:pPr marL="0" indent="0">
              <a:buNone/>
            </a:pPr>
            <a:r>
              <a:rPr lang="en-US" sz="1200" dirty="0"/>
              <a:t>return </a:t>
            </a:r>
            <a:r>
              <a:rPr lang="en-US" sz="1200" dirty="0" err="1"/>
              <a:t>uiCompressedMVAbs</a:t>
            </a:r>
            <a:endParaRPr lang="en-US" sz="1200" dirty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4CFBFB-9AF9-4FFD-9D2D-F9FDDC7B5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B1AD6D-A7C4-4455-AA85-D1528DFA2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65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A834F-EEE6-4960-9D5A-1442D47977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MVD compression and reconstruction - 3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8DA775-2743-4506-967E-0155705D9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Indeed, the proposed MVD compression  and reconstruction process is performed at encoder side.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Then, only a set of representative (quantized) MVD values are searched.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 may signal the compressed MVD values.</a:t>
            </a:r>
          </a:p>
          <a:p>
            <a:pPr marL="0" indent="0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Decoder may decode the compressed MVD values and reconstruct  them to the uncompressed MVD values.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63A85A-D0A8-43C2-ABC8-9E26C283A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4F01EE-9525-46A1-A4FF-B77165E0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E88003-0941-408F-9ED0-C576B116331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769366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30999</TotalTime>
  <Words>1040</Words>
  <Application>Microsoft Office PowerPoint</Application>
  <PresentationFormat>On-screen Show (16:9)</PresentationFormat>
  <Paragraphs>320</Paragraphs>
  <Slides>14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MS Mincho</vt:lpstr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CE4-related: Bilateral Motion Vector Prediction (BiMVP)</vt:lpstr>
      <vt:lpstr>New MV Prediction mode</vt:lpstr>
      <vt:lpstr>High level design with Syntax</vt:lpstr>
      <vt:lpstr>Symmetric Bilateral MV prediction</vt:lpstr>
      <vt:lpstr>Asymmetric Bilateral MV prediction</vt:lpstr>
      <vt:lpstr>Restriction on Symmetric mode</vt:lpstr>
      <vt:lpstr>MVD compression and reconstruction - 1</vt:lpstr>
      <vt:lpstr>MVD compression and reconstruction - 2</vt:lpstr>
      <vt:lpstr>MVD compression and reconstruction - 3</vt:lpstr>
      <vt:lpstr>Test results (vs VTM 1.0, BMS 1.0) - RA</vt:lpstr>
      <vt:lpstr>Test results (vs VTM 1.0, BMS 1.0) - LDB</vt:lpstr>
      <vt:lpstr>Memory bandwidth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Choi, Byeongdoo</cp:lastModifiedBy>
  <cp:revision>899</cp:revision>
  <cp:lastPrinted>2012-05-17T23:57:45Z</cp:lastPrinted>
  <dcterms:created xsi:type="dcterms:W3CDTF">2008-07-29T15:54:01Z</dcterms:created>
  <dcterms:modified xsi:type="dcterms:W3CDTF">2018-07-10T21:30:02Z</dcterms:modified>
</cp:coreProperties>
</file>