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4" r:id="rId4"/>
    <p:sldId id="275" r:id="rId5"/>
    <p:sldId id="276" r:id="rId6"/>
    <p:sldId id="273" r:id="rId7"/>
    <p:sldId id="277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85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2018/7/11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2018/7/11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484785"/>
            <a:ext cx="7772400" cy="2115666"/>
          </a:xfrm>
        </p:spPr>
        <p:txBody>
          <a:bodyPr/>
          <a:lstStyle/>
          <a:p>
            <a:pPr eaLnBrk="1" hangingPunct="1"/>
            <a:r>
              <a:rPr lang="en-US" b="1" dirty="0"/>
              <a:t>CE4-related: extension of merge and AMVP candidates for inter prediction (JVET-K0301)</a:t>
            </a:r>
            <a:endParaRPr lang="en-US" altLang="en-US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6912768" cy="1752600"/>
          </a:xfrm>
        </p:spPr>
        <p:txBody>
          <a:bodyPr rtlCol="0">
            <a:normAutofit/>
          </a:bodyPr>
          <a:lstStyle/>
          <a:p>
            <a:r>
              <a:rPr lang="en-US" dirty="0"/>
              <a:t>G. Li, </a:t>
            </a:r>
            <a:r>
              <a:rPr lang="en-US" u="sng" dirty="0"/>
              <a:t>X. Xu</a:t>
            </a:r>
            <a:r>
              <a:rPr lang="en-US" dirty="0"/>
              <a:t>, X. Li, S. Liu</a:t>
            </a:r>
          </a:p>
          <a:p>
            <a:pPr>
              <a:defRPr/>
            </a:pPr>
            <a:r>
              <a:rPr lang="en-US" dirty="0"/>
              <a:t>2018</a:t>
            </a:r>
            <a:r>
              <a:rPr lang="en-US" altLang="zh-CN" dirty="0"/>
              <a:t>/07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841D1A84-2FE5-4CB2-BAC7-C5411BDB8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n-US" altLang="en-US" dirty="0">
                <a:ea typeface="宋体" panose="02010600030101010101" pitchFamily="2" charset="-122"/>
              </a:rPr>
              <a:t>Introduction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C11C983A-B855-483F-85A9-05192B52B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633" y="1268760"/>
            <a:ext cx="8229600" cy="5400600"/>
          </a:xfrm>
        </p:spPr>
        <p:txBody>
          <a:bodyPr/>
          <a:lstStyle/>
          <a:p>
            <a:r>
              <a:rPr lang="en-US" altLang="zh-CN" sz="2800" dirty="0">
                <a:ea typeface="宋体" panose="02010600030101010101" pitchFamily="2" charset="-122"/>
              </a:rPr>
              <a:t>Two </a:t>
            </a:r>
            <a:r>
              <a:rPr lang="en-US" altLang="en-US" sz="2800" dirty="0">
                <a:ea typeface="宋体" panose="02010600030101010101" pitchFamily="2" charset="-122"/>
              </a:rPr>
              <a:t>middle spatial candidates are added into MV prediction candidate list</a:t>
            </a:r>
          </a:p>
          <a:p>
            <a:pPr lvl="1"/>
            <a:r>
              <a:rPr lang="en-US" altLang="en-US" sz="2400" dirty="0">
                <a:ea typeface="宋体" panose="02010600030101010101" pitchFamily="2" charset="-122"/>
              </a:rPr>
              <a:t>Applied for both Inter Merge and AMVP modes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Simple pruning on merge candidate list construction</a:t>
            </a:r>
          </a:p>
          <a:p>
            <a:r>
              <a:rPr lang="en-US" altLang="en-US" sz="2800" dirty="0">
                <a:ea typeface="宋体" panose="02010600030101010101" pitchFamily="2" charset="-122"/>
              </a:rPr>
              <a:t>BD-rate improvement observed on both VTM and BMS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0AC9-9690-4BA6-8400-58E378AE7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Spatial Candidates in VTM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221C0-C227-44DE-97F9-DFFBB7E7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600200"/>
            <a:ext cx="5482952" cy="3052936"/>
          </a:xfrm>
        </p:spPr>
        <p:txBody>
          <a:bodyPr/>
          <a:lstStyle/>
          <a:p>
            <a:r>
              <a:rPr lang="en-US" sz="2400" dirty="0"/>
              <a:t>Positions of spatial candidates </a:t>
            </a:r>
          </a:p>
          <a:p>
            <a:r>
              <a:rPr lang="en-US" sz="2400" dirty="0"/>
              <a:t>The order of positions checked in merge mode: </a:t>
            </a:r>
          </a:p>
          <a:p>
            <a:pPr lvl="1"/>
            <a:r>
              <a:rPr lang="en-US" sz="2000" dirty="0"/>
              <a:t>{A1, B1, B0, A0, B2}</a:t>
            </a:r>
          </a:p>
          <a:p>
            <a:r>
              <a:rPr lang="en-US" sz="2400" dirty="0"/>
              <a:t>Pruning process in Merge Mode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000" dirty="0"/>
          </a:p>
        </p:txBody>
      </p:sp>
      <p:pic>
        <p:nvPicPr>
          <p:cNvPr id="27650" name="Picture 2" descr="HEVC_merge">
            <a:extLst>
              <a:ext uri="{FF2B5EF4-FFF2-40B4-BE49-F238E27FC236}">
                <a16:creationId xmlns:a16="http://schemas.microsoft.com/office/drawing/2014/main" id="{9E8E748E-E7A3-404B-AA74-D355497C0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420" y="1873493"/>
            <a:ext cx="3070380" cy="307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C611E4E-B63A-471B-AF27-08D3D3C1A3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526674"/>
              </p:ext>
            </p:extLst>
          </p:nvPr>
        </p:nvGraphicFramePr>
        <p:xfrm>
          <a:off x="1007779" y="3719306"/>
          <a:ext cx="4284301" cy="12938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1933">
                  <a:extLst>
                    <a:ext uri="{9D8B030D-6E8A-4147-A177-3AD203B41FA5}">
                      <a16:colId xmlns:a16="http://schemas.microsoft.com/office/drawing/2014/main" val="4068492760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val="4273714408"/>
                    </a:ext>
                  </a:extLst>
                </a:gridCol>
              </a:tblGrid>
              <a:tr h="2156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Candidate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Pruning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extLst>
                  <a:ext uri="{0D108BD9-81ED-4DB2-BD59-A6C34878D82A}">
                    <a16:rowId xmlns:a16="http://schemas.microsoft.com/office/drawing/2014/main" val="2888391391"/>
                  </a:ext>
                </a:extLst>
              </a:tr>
              <a:tr h="2156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A1 available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extLst>
                  <a:ext uri="{0D108BD9-81ED-4DB2-BD59-A6C34878D82A}">
                    <a16:rowId xmlns:a16="http://schemas.microsoft.com/office/drawing/2014/main" val="744355360"/>
                  </a:ext>
                </a:extLst>
              </a:tr>
              <a:tr h="2156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B1 available, prune against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extLst>
                  <a:ext uri="{0D108BD9-81ED-4DB2-BD59-A6C34878D82A}">
                    <a16:rowId xmlns:a16="http://schemas.microsoft.com/office/drawing/2014/main" val="826044394"/>
                  </a:ext>
                </a:extLst>
              </a:tr>
              <a:tr h="2156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B0 available, prune against B1, A1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extLst>
                  <a:ext uri="{0D108BD9-81ED-4DB2-BD59-A6C34878D82A}">
                    <a16:rowId xmlns:a16="http://schemas.microsoft.com/office/drawing/2014/main" val="2145448720"/>
                  </a:ext>
                </a:extLst>
              </a:tr>
              <a:tr h="2156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A0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A0 available, prune against A1, B1, B0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extLst>
                  <a:ext uri="{0D108BD9-81ED-4DB2-BD59-A6C34878D82A}">
                    <a16:rowId xmlns:a16="http://schemas.microsoft.com/office/drawing/2014/main" val="233813503"/>
                  </a:ext>
                </a:extLst>
              </a:tr>
              <a:tr h="2156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B2 available, prune against A1, B1, A0, B0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219" marR="88219" marT="0" marB="0"/>
                </a:tc>
                <a:extLst>
                  <a:ext uri="{0D108BD9-81ED-4DB2-BD59-A6C34878D82A}">
                    <a16:rowId xmlns:a16="http://schemas.microsoft.com/office/drawing/2014/main" val="419445453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9DD9EB10-1B8D-4F47-A295-B5447AF2FA77}"/>
              </a:ext>
            </a:extLst>
          </p:cNvPr>
          <p:cNvSpPr/>
          <p:nvPr/>
        </p:nvSpPr>
        <p:spPr>
          <a:xfrm>
            <a:off x="459228" y="5108991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latin typeface="+mn-lt"/>
                <a:ea typeface="+mn-ea"/>
              </a:rPr>
              <a:t>AMVP: order of spatial MVP derivation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sz="2000" dirty="0">
                <a:latin typeface="+mn-lt"/>
                <a:ea typeface="+mn-ea"/>
              </a:rPr>
              <a:t>Left: 	{A0, A1, Scaled A0, Scaled A1}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sz="2000" dirty="0">
                <a:latin typeface="+mn-lt"/>
                <a:ea typeface="+mn-ea"/>
              </a:rPr>
              <a:t>Above: 	{B0, B1, B2, Scaled B0, Scaled B1, Scaled B2}</a:t>
            </a:r>
          </a:p>
        </p:txBody>
      </p:sp>
    </p:spTree>
    <p:extLst>
      <p:ext uri="{BB962C8B-B14F-4D97-AF65-F5344CB8AC3E}">
        <p14:creationId xmlns:p14="http://schemas.microsoft.com/office/powerpoint/2010/main" val="92246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0AC9-9690-4BA6-8400-58E378AE7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Spatial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221C0-C227-44DE-97F9-DFFBB7E7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1" y="1600200"/>
            <a:ext cx="5482952" cy="3052936"/>
          </a:xfrm>
        </p:spPr>
        <p:txBody>
          <a:bodyPr/>
          <a:lstStyle/>
          <a:p>
            <a:r>
              <a:rPr lang="en-US" sz="2400" dirty="0"/>
              <a:t>Two new spatial positions:</a:t>
            </a:r>
          </a:p>
          <a:p>
            <a:pPr lvl="1"/>
            <a:r>
              <a:rPr lang="en-US" sz="2000" dirty="0"/>
              <a:t>A2: left-middle candidate</a:t>
            </a:r>
          </a:p>
          <a:p>
            <a:pPr lvl="1"/>
            <a:r>
              <a:rPr lang="en-US" sz="2000" dirty="0"/>
              <a:t>B3: above-middle candidate</a:t>
            </a:r>
          </a:p>
          <a:p>
            <a:r>
              <a:rPr lang="en-US" sz="2400" dirty="0"/>
              <a:t>The order of positions checked in merge mode: </a:t>
            </a:r>
          </a:p>
          <a:p>
            <a:pPr lvl="1"/>
            <a:r>
              <a:rPr lang="pt-BR" sz="2000" dirty="0"/>
              <a:t>{</a:t>
            </a:r>
            <a:r>
              <a:rPr lang="pt-BR" sz="2000" b="1" dirty="0">
                <a:solidFill>
                  <a:srgbClr val="FF0000"/>
                </a:solidFill>
              </a:rPr>
              <a:t>A2</a:t>
            </a:r>
            <a:r>
              <a:rPr lang="pt-BR" sz="2000" dirty="0"/>
              <a:t>, </a:t>
            </a:r>
            <a:r>
              <a:rPr lang="pt-BR" sz="2000" b="1" dirty="0">
                <a:solidFill>
                  <a:srgbClr val="FF0000"/>
                </a:solidFill>
              </a:rPr>
              <a:t>B3</a:t>
            </a:r>
            <a:r>
              <a:rPr lang="pt-BR" sz="2000" dirty="0"/>
              <a:t>, A1, B1, B0, A0, B2}</a:t>
            </a:r>
          </a:p>
          <a:p>
            <a:r>
              <a:rPr lang="en-US" sz="2400" dirty="0"/>
              <a:t>Pruning process in Merge Mode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000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CDA8DC80-C924-4E79-96A0-DA08B2201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425" y="1813761"/>
            <a:ext cx="2839375" cy="283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C4F09A4-27E4-4E86-957F-321EB27F8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487725"/>
              </p:ext>
            </p:extLst>
          </p:nvPr>
        </p:nvGraphicFramePr>
        <p:xfrm>
          <a:off x="733194" y="4524651"/>
          <a:ext cx="4838238" cy="17328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3473">
                  <a:extLst>
                    <a:ext uri="{9D8B030D-6E8A-4147-A177-3AD203B41FA5}">
                      <a16:colId xmlns:a16="http://schemas.microsoft.com/office/drawing/2014/main" val="3808836901"/>
                    </a:ext>
                  </a:extLst>
                </a:gridCol>
                <a:gridCol w="3814765">
                  <a:extLst>
                    <a:ext uri="{9D8B030D-6E8A-4147-A177-3AD203B41FA5}">
                      <a16:colId xmlns:a16="http://schemas.microsoft.com/office/drawing/2014/main" val="1737391675"/>
                    </a:ext>
                  </a:extLst>
                </a:gridCol>
              </a:tblGrid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Candidate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Pruning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4033769681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A2 available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911135965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B3 available, prune against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A2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3779047307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A1 available, prune against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A2, B3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1261613717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B1 available, prune against A1,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effectLst/>
                        </a:rPr>
                        <a:t>A2, B3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3274237949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If B0 available, prune against B1,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3289302452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A0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If A0 available, prune against A1, B1, B0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3302099292"/>
                  </a:ext>
                </a:extLst>
              </a:tr>
              <a:tr h="2166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B2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If B2 available, prune against A1, B1, A0, B0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8614" marR="88614" marT="0" marB="0"/>
                </a:tc>
                <a:extLst>
                  <a:ext uri="{0D108BD9-81ED-4DB2-BD59-A6C34878D82A}">
                    <a16:rowId xmlns:a16="http://schemas.microsoft.com/office/drawing/2014/main" val="3004209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348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80AC9-9690-4BA6-8400-58E378AE7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Spatial Candidates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221C0-C227-44DE-97F9-DFFBB7E719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075239" cy="3052936"/>
          </a:xfrm>
        </p:spPr>
        <p:txBody>
          <a:bodyPr/>
          <a:lstStyle/>
          <a:p>
            <a:r>
              <a:rPr lang="en-US" sz="2400" dirty="0"/>
              <a:t>In AMVP mode, consider two middle candidates first</a:t>
            </a:r>
          </a:p>
          <a:p>
            <a:r>
              <a:rPr lang="en-US" sz="2400" dirty="0"/>
              <a:t>AMVP: order of spatial MVP derivation</a:t>
            </a:r>
          </a:p>
          <a:p>
            <a:pPr lvl="1"/>
            <a:r>
              <a:rPr lang="en-US" sz="2000" dirty="0"/>
              <a:t>Left:	{A2, A0, A1, Scaled A2, Scaled A0, Scaled A1}; </a:t>
            </a:r>
          </a:p>
          <a:p>
            <a:pPr lvl="1"/>
            <a:r>
              <a:rPr lang="en-US" sz="2000" dirty="0"/>
              <a:t>Above: 	{B3, B0, B1, B2, Scaled B3, Scaled B0, Scaled B1, Scaled B2}</a:t>
            </a:r>
            <a:endParaRPr lang="en-US" sz="2400" dirty="0"/>
          </a:p>
          <a:p>
            <a:endParaRPr lang="en-US" sz="24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97664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5D850B-B65C-4127-A265-25535D9585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17" name="Content Placeholder 16">
            <a:extLst>
              <a:ext uri="{FF2B5EF4-FFF2-40B4-BE49-F238E27FC236}">
                <a16:creationId xmlns:a16="http://schemas.microsoft.com/office/drawing/2014/main" id="{4B904982-B529-4A65-8F45-1242890690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5699360"/>
              </p:ext>
            </p:extLst>
          </p:nvPr>
        </p:nvGraphicFramePr>
        <p:xfrm>
          <a:off x="1223629" y="1268760"/>
          <a:ext cx="6156685" cy="1711142"/>
        </p:xfrm>
        <a:graphic>
          <a:graphicData uri="http://schemas.openxmlformats.org/drawingml/2006/table">
            <a:tbl>
              <a:tblPr firstRow="1" firstCol="1" bandRow="1"/>
              <a:tblGrid>
                <a:gridCol w="1049099">
                  <a:extLst>
                    <a:ext uri="{9D8B030D-6E8A-4147-A177-3AD203B41FA5}">
                      <a16:colId xmlns:a16="http://schemas.microsoft.com/office/drawing/2014/main" val="756455979"/>
                    </a:ext>
                  </a:extLst>
                </a:gridCol>
                <a:gridCol w="696936">
                  <a:extLst>
                    <a:ext uri="{9D8B030D-6E8A-4147-A177-3AD203B41FA5}">
                      <a16:colId xmlns:a16="http://schemas.microsoft.com/office/drawing/2014/main" val="3762137340"/>
                    </a:ext>
                  </a:extLst>
                </a:gridCol>
                <a:gridCol w="515930">
                  <a:extLst>
                    <a:ext uri="{9D8B030D-6E8A-4147-A177-3AD203B41FA5}">
                      <a16:colId xmlns:a16="http://schemas.microsoft.com/office/drawing/2014/main" val="2198616854"/>
                    </a:ext>
                  </a:extLst>
                </a:gridCol>
                <a:gridCol w="515930">
                  <a:extLst>
                    <a:ext uri="{9D8B030D-6E8A-4147-A177-3AD203B41FA5}">
                      <a16:colId xmlns:a16="http://schemas.microsoft.com/office/drawing/2014/main" val="3005867818"/>
                    </a:ext>
                  </a:extLst>
                </a:gridCol>
                <a:gridCol w="446976">
                  <a:extLst>
                    <a:ext uri="{9D8B030D-6E8A-4147-A177-3AD203B41FA5}">
                      <a16:colId xmlns:a16="http://schemas.microsoft.com/office/drawing/2014/main" val="2908214174"/>
                    </a:ext>
                  </a:extLst>
                </a:gridCol>
                <a:gridCol w="446976">
                  <a:extLst>
                    <a:ext uri="{9D8B030D-6E8A-4147-A177-3AD203B41FA5}">
                      <a16:colId xmlns:a16="http://schemas.microsoft.com/office/drawing/2014/main" val="2348551439"/>
                    </a:ext>
                  </a:extLst>
                </a:gridCol>
                <a:gridCol w="523319">
                  <a:extLst>
                    <a:ext uri="{9D8B030D-6E8A-4147-A177-3AD203B41FA5}">
                      <a16:colId xmlns:a16="http://schemas.microsoft.com/office/drawing/2014/main" val="2022206829"/>
                    </a:ext>
                  </a:extLst>
                </a:gridCol>
                <a:gridCol w="535631">
                  <a:extLst>
                    <a:ext uri="{9D8B030D-6E8A-4147-A177-3AD203B41FA5}">
                      <a16:colId xmlns:a16="http://schemas.microsoft.com/office/drawing/2014/main" val="2961177285"/>
                    </a:ext>
                  </a:extLst>
                </a:gridCol>
                <a:gridCol w="535631">
                  <a:extLst>
                    <a:ext uri="{9D8B030D-6E8A-4147-A177-3AD203B41FA5}">
                      <a16:colId xmlns:a16="http://schemas.microsoft.com/office/drawing/2014/main" val="1309640451"/>
                    </a:ext>
                  </a:extLst>
                </a:gridCol>
                <a:gridCol w="446976">
                  <a:extLst>
                    <a:ext uri="{9D8B030D-6E8A-4147-A177-3AD203B41FA5}">
                      <a16:colId xmlns:a16="http://schemas.microsoft.com/office/drawing/2014/main" val="3620309500"/>
                    </a:ext>
                  </a:extLst>
                </a:gridCol>
                <a:gridCol w="443281">
                  <a:extLst>
                    <a:ext uri="{9D8B030D-6E8A-4147-A177-3AD203B41FA5}">
                      <a16:colId xmlns:a16="http://schemas.microsoft.com/office/drawing/2014/main" val="2296273503"/>
                    </a:ext>
                  </a:extLst>
                </a:gridCol>
              </a:tblGrid>
              <a:tr h="199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Random Access Main 10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6775" marR="86775" marT="43387" marB="4338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833429"/>
                  </a:ext>
                </a:extLst>
              </a:tr>
              <a:tr h="199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VTM-1.0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6775" marR="86775" marT="43387" marB="4338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BMS-1.0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6775" marR="86775" marT="43387" marB="4338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8073756"/>
                  </a:ext>
                </a:extLst>
              </a:tr>
              <a:tr h="1504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859357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4681239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-0.23%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-0.18%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017222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57493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9141140"/>
                  </a:ext>
                </a:extLst>
              </a:tr>
              <a:tr h="1504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0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2036697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679605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650222"/>
                  </a:ext>
                </a:extLst>
              </a:tr>
              <a:tr h="135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F (optional)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5081" marR="6508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450260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4CCBEB9-4FFC-41B3-A79B-FAE9AFAA8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567313"/>
              </p:ext>
            </p:extLst>
          </p:nvPr>
        </p:nvGraphicFramePr>
        <p:xfrm>
          <a:off x="1223629" y="3045844"/>
          <a:ext cx="6156686" cy="1767464"/>
        </p:xfrm>
        <a:graphic>
          <a:graphicData uri="http://schemas.openxmlformats.org/drawingml/2006/table">
            <a:tbl>
              <a:tblPr firstRow="1" firstCol="1" bandRow="1"/>
              <a:tblGrid>
                <a:gridCol w="1049100">
                  <a:extLst>
                    <a:ext uri="{9D8B030D-6E8A-4147-A177-3AD203B41FA5}">
                      <a16:colId xmlns:a16="http://schemas.microsoft.com/office/drawing/2014/main" val="127100025"/>
                    </a:ext>
                  </a:extLst>
                </a:gridCol>
                <a:gridCol w="578728">
                  <a:extLst>
                    <a:ext uri="{9D8B030D-6E8A-4147-A177-3AD203B41FA5}">
                      <a16:colId xmlns:a16="http://schemas.microsoft.com/office/drawing/2014/main" val="605957342"/>
                    </a:ext>
                  </a:extLst>
                </a:gridCol>
                <a:gridCol w="561490">
                  <a:extLst>
                    <a:ext uri="{9D8B030D-6E8A-4147-A177-3AD203B41FA5}">
                      <a16:colId xmlns:a16="http://schemas.microsoft.com/office/drawing/2014/main" val="1042876042"/>
                    </a:ext>
                  </a:extLst>
                </a:gridCol>
                <a:gridCol w="561490">
                  <a:extLst>
                    <a:ext uri="{9D8B030D-6E8A-4147-A177-3AD203B41FA5}">
                      <a16:colId xmlns:a16="http://schemas.microsoft.com/office/drawing/2014/main" val="3079258970"/>
                    </a:ext>
                  </a:extLst>
                </a:gridCol>
                <a:gridCol w="482685">
                  <a:extLst>
                    <a:ext uri="{9D8B030D-6E8A-4147-A177-3AD203B41FA5}">
                      <a16:colId xmlns:a16="http://schemas.microsoft.com/office/drawing/2014/main" val="2803333864"/>
                    </a:ext>
                  </a:extLst>
                </a:gridCol>
                <a:gridCol w="482685">
                  <a:extLst>
                    <a:ext uri="{9D8B030D-6E8A-4147-A177-3AD203B41FA5}">
                      <a16:colId xmlns:a16="http://schemas.microsoft.com/office/drawing/2014/main" val="668691783"/>
                    </a:ext>
                  </a:extLst>
                </a:gridCol>
                <a:gridCol w="515929">
                  <a:extLst>
                    <a:ext uri="{9D8B030D-6E8A-4147-A177-3AD203B41FA5}">
                      <a16:colId xmlns:a16="http://schemas.microsoft.com/office/drawing/2014/main" val="937768966"/>
                    </a:ext>
                  </a:extLst>
                </a:gridCol>
                <a:gridCol w="515929">
                  <a:extLst>
                    <a:ext uri="{9D8B030D-6E8A-4147-A177-3AD203B41FA5}">
                      <a16:colId xmlns:a16="http://schemas.microsoft.com/office/drawing/2014/main" val="131544863"/>
                    </a:ext>
                  </a:extLst>
                </a:gridCol>
                <a:gridCol w="515929">
                  <a:extLst>
                    <a:ext uri="{9D8B030D-6E8A-4147-A177-3AD203B41FA5}">
                      <a16:colId xmlns:a16="http://schemas.microsoft.com/office/drawing/2014/main" val="3781831188"/>
                    </a:ext>
                  </a:extLst>
                </a:gridCol>
                <a:gridCol w="446976">
                  <a:extLst>
                    <a:ext uri="{9D8B030D-6E8A-4147-A177-3AD203B41FA5}">
                      <a16:colId xmlns:a16="http://schemas.microsoft.com/office/drawing/2014/main" val="1120717368"/>
                    </a:ext>
                  </a:extLst>
                </a:gridCol>
                <a:gridCol w="445745">
                  <a:extLst>
                    <a:ext uri="{9D8B030D-6E8A-4147-A177-3AD203B41FA5}">
                      <a16:colId xmlns:a16="http://schemas.microsoft.com/office/drawing/2014/main" val="350852119"/>
                    </a:ext>
                  </a:extLst>
                </a:gridCol>
              </a:tblGrid>
              <a:tr h="1957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defTabSz="91440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Low delay B Main10 </a:t>
                      </a:r>
                    </a:p>
                  </a:txBody>
                  <a:tcPr marL="89046" marR="89046" marT="44523" marB="445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0061502"/>
                  </a:ext>
                </a:extLst>
              </a:tr>
              <a:tr h="1984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VTM-1.0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9046" marR="89046" marT="44523" marB="445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BMS-1.0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89046" marR="89046" marT="44523" marB="445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7768871"/>
                  </a:ext>
                </a:extLst>
              </a:tr>
              <a:tr h="1598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7734854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92405"/>
                  </a:ext>
                </a:extLst>
              </a:tr>
              <a:tr h="1598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3743827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59759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0875524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-0.84%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4280077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209225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6484522"/>
                  </a:ext>
                </a:extLst>
              </a:tr>
              <a:tr h="1385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0.37%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6785" marR="6678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941680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8EC48BF6-C81D-4FF1-AE3F-D07C9DDDB8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645570"/>
              </p:ext>
            </p:extLst>
          </p:nvPr>
        </p:nvGraphicFramePr>
        <p:xfrm>
          <a:off x="1223629" y="4874932"/>
          <a:ext cx="6156684" cy="1780334"/>
        </p:xfrm>
        <a:graphic>
          <a:graphicData uri="http://schemas.openxmlformats.org/drawingml/2006/table">
            <a:tbl>
              <a:tblPr firstRow="1" firstCol="1" bandRow="1"/>
              <a:tblGrid>
                <a:gridCol w="1049099">
                  <a:extLst>
                    <a:ext uri="{9D8B030D-6E8A-4147-A177-3AD203B41FA5}">
                      <a16:colId xmlns:a16="http://schemas.microsoft.com/office/drawing/2014/main" val="928122020"/>
                    </a:ext>
                  </a:extLst>
                </a:gridCol>
                <a:gridCol w="578728">
                  <a:extLst>
                    <a:ext uri="{9D8B030D-6E8A-4147-A177-3AD203B41FA5}">
                      <a16:colId xmlns:a16="http://schemas.microsoft.com/office/drawing/2014/main" val="2383020415"/>
                    </a:ext>
                  </a:extLst>
                </a:gridCol>
                <a:gridCol w="561490">
                  <a:extLst>
                    <a:ext uri="{9D8B030D-6E8A-4147-A177-3AD203B41FA5}">
                      <a16:colId xmlns:a16="http://schemas.microsoft.com/office/drawing/2014/main" val="4026454067"/>
                    </a:ext>
                  </a:extLst>
                </a:gridCol>
                <a:gridCol w="561490">
                  <a:extLst>
                    <a:ext uri="{9D8B030D-6E8A-4147-A177-3AD203B41FA5}">
                      <a16:colId xmlns:a16="http://schemas.microsoft.com/office/drawing/2014/main" val="1651647408"/>
                    </a:ext>
                  </a:extLst>
                </a:gridCol>
                <a:gridCol w="482684">
                  <a:extLst>
                    <a:ext uri="{9D8B030D-6E8A-4147-A177-3AD203B41FA5}">
                      <a16:colId xmlns:a16="http://schemas.microsoft.com/office/drawing/2014/main" val="1504755960"/>
                    </a:ext>
                  </a:extLst>
                </a:gridCol>
                <a:gridCol w="482684">
                  <a:extLst>
                    <a:ext uri="{9D8B030D-6E8A-4147-A177-3AD203B41FA5}">
                      <a16:colId xmlns:a16="http://schemas.microsoft.com/office/drawing/2014/main" val="1626059406"/>
                    </a:ext>
                  </a:extLst>
                </a:gridCol>
                <a:gridCol w="515930">
                  <a:extLst>
                    <a:ext uri="{9D8B030D-6E8A-4147-A177-3AD203B41FA5}">
                      <a16:colId xmlns:a16="http://schemas.microsoft.com/office/drawing/2014/main" val="892102155"/>
                    </a:ext>
                  </a:extLst>
                </a:gridCol>
                <a:gridCol w="515930">
                  <a:extLst>
                    <a:ext uri="{9D8B030D-6E8A-4147-A177-3AD203B41FA5}">
                      <a16:colId xmlns:a16="http://schemas.microsoft.com/office/drawing/2014/main" val="2378162773"/>
                    </a:ext>
                  </a:extLst>
                </a:gridCol>
                <a:gridCol w="515930">
                  <a:extLst>
                    <a:ext uri="{9D8B030D-6E8A-4147-A177-3AD203B41FA5}">
                      <a16:colId xmlns:a16="http://schemas.microsoft.com/office/drawing/2014/main" val="1493924532"/>
                    </a:ext>
                  </a:extLst>
                </a:gridCol>
                <a:gridCol w="446975">
                  <a:extLst>
                    <a:ext uri="{9D8B030D-6E8A-4147-A177-3AD203B41FA5}">
                      <a16:colId xmlns:a16="http://schemas.microsoft.com/office/drawing/2014/main" val="3222983307"/>
                    </a:ext>
                  </a:extLst>
                </a:gridCol>
                <a:gridCol w="445744">
                  <a:extLst>
                    <a:ext uri="{9D8B030D-6E8A-4147-A177-3AD203B41FA5}">
                      <a16:colId xmlns:a16="http://schemas.microsoft.com/office/drawing/2014/main" val="2205379629"/>
                    </a:ext>
                  </a:extLst>
                </a:gridCol>
              </a:tblGrid>
              <a:tr h="168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Low delay P Main10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7119453"/>
                  </a:ext>
                </a:extLst>
              </a:tr>
              <a:tr h="168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VTM-1.0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 BMS-1.0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986472"/>
                  </a:ext>
                </a:extLst>
              </a:tr>
              <a:tr h="1682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60147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172318"/>
                  </a:ext>
                </a:extLst>
              </a:tr>
              <a:tr h="1682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48749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351320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7927208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-0.48%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0542952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9712357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-0.53%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178078"/>
                  </a:ext>
                </a:extLst>
              </a:tr>
              <a:tr h="15182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Class F (optional)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0.63%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2427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0877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9AB66-563F-430C-9903-8D711F522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A74ED-7E8A-421D-A5F4-DBB05DC2A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Proposed method has BD-rate performance improvement with minor changes on candidate list construction process</a:t>
            </a:r>
          </a:p>
          <a:p>
            <a:r>
              <a:rPr lang="en-CA" dirty="0"/>
              <a:t>It is proposed to adopt the proposed method in the Versatile Video Coding standard or to include it into Core Experiments for further evaluation.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608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9237</TotalTime>
  <Words>923</Words>
  <Application>Microsoft Office PowerPoint</Application>
  <PresentationFormat>On-screen Show (4:3)</PresentationFormat>
  <Paragraphs>356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等线</vt:lpstr>
      <vt:lpstr>Arial</vt:lpstr>
      <vt:lpstr>Calibri</vt:lpstr>
      <vt:lpstr>Times New Roman</vt:lpstr>
      <vt:lpstr>Office 主题</vt:lpstr>
      <vt:lpstr>CE4-related: extension of merge and AMVP candidates for inter prediction (JVET-K0301)</vt:lpstr>
      <vt:lpstr>Introduction</vt:lpstr>
      <vt:lpstr>Spatial Candidates in VTM</vt:lpstr>
      <vt:lpstr>Proposed Spatial Candidates</vt:lpstr>
      <vt:lpstr>Proposed Spatial Candidates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Guichun Li</cp:lastModifiedBy>
  <cp:revision>159</cp:revision>
  <dcterms:created xsi:type="dcterms:W3CDTF">2010-10-25T03:40:34Z</dcterms:created>
  <dcterms:modified xsi:type="dcterms:W3CDTF">2018-07-11T18:29:33Z</dcterms:modified>
</cp:coreProperties>
</file>