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82" r:id="rId2"/>
    <p:sldId id="272" r:id="rId3"/>
    <p:sldId id="290" r:id="rId4"/>
    <p:sldId id="291" r:id="rId5"/>
    <p:sldId id="289" r:id="rId6"/>
    <p:sldId id="292" r:id="rId7"/>
    <p:sldId id="286" r:id="rId8"/>
    <p:sldId id="285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23" y="3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2018/7/12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>
            <a:extLst>
              <a:ext uri="{FF2B5EF4-FFF2-40B4-BE49-F238E27FC236}">
                <a16:creationId xmlns:a16="http://schemas.microsoft.com/office/drawing/2014/main" id="{5039DA60-93F4-479B-B99B-ECCAD2EB2EF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>
            <a:extLst>
              <a:ext uri="{FF2B5EF4-FFF2-40B4-BE49-F238E27FC236}">
                <a16:creationId xmlns:a16="http://schemas.microsoft.com/office/drawing/2014/main" id="{8934C12F-D2B1-4A1C-99E8-6B53FC1D166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>
            <a:extLst>
              <a:ext uri="{FF2B5EF4-FFF2-40B4-BE49-F238E27FC236}">
                <a16:creationId xmlns:a16="http://schemas.microsoft.com/office/drawing/2014/main" id="{0EA01170-FC39-4593-8F09-A0B92A6BD5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A3FBA4-9140-4C58-A4B0-2C1A2FF9D4C5}" type="slidenum">
              <a:rPr lang="zh-CN" altLang="en-US" smtClean="0"/>
              <a:pPr>
                <a:spcBef>
                  <a:spcPct val="0"/>
                </a:spcBef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456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2018/7/12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2018/7/12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2018/7/12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2018/7/12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2018/7/12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2018/7/12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2018/7/12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2018/7/12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2018/7/12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2018/7/12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2018/7/12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2018/7/12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987218-DB63-4F77-A2D1-D43EB0E765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773238"/>
            <a:ext cx="7772400" cy="21177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CE4-related: Reduce line buffer for additional merge candidates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C32E0DB-1C1C-4D91-8DE9-CC04FEB7D1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3650" y="3767138"/>
            <a:ext cx="6400800" cy="7493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</a:rPr>
              <a:t>JVET-k0297    </a:t>
            </a: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</a:rPr>
              <a:t>           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                             </a:t>
            </a:r>
            <a:endParaRPr lang="zh-CN" altLang="en-US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副标题 2">
            <a:extLst>
              <a:ext uri="{FF2B5EF4-FFF2-40B4-BE49-F238E27FC236}">
                <a16:creationId xmlns:a16="http://schemas.microsoft.com/office/drawing/2014/main" id="{40D87720-6F35-4E0E-9F53-585F37726400}"/>
              </a:ext>
            </a:extLst>
          </p:cNvPr>
          <p:cNvSpPr txBox="1">
            <a:spLocks/>
          </p:cNvSpPr>
          <p:nvPr/>
        </p:nvSpPr>
        <p:spPr>
          <a:xfrm>
            <a:off x="1411288" y="3598863"/>
            <a:ext cx="6400800" cy="33496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1200" i="1" dirty="0">
              <a:solidFill>
                <a:schemeClr val="accent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077" name="TextBox 3">
            <a:extLst>
              <a:ext uri="{FF2B5EF4-FFF2-40B4-BE49-F238E27FC236}">
                <a16:creationId xmlns:a16="http://schemas.microsoft.com/office/drawing/2014/main" id="{D0EC1867-E619-4108-BC59-E811997EB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7784" y="4437112"/>
            <a:ext cx="38884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latin typeface="Arial" panose="020B0604020202020204" pitchFamily="34" charset="0"/>
              </a:rPr>
              <a:t>J. Ye</a:t>
            </a:r>
            <a:r>
              <a:rPr lang="en-US" altLang="en-US" sz="2800" dirty="0">
                <a:latin typeface="Arial" panose="020B0604020202020204" pitchFamily="34" charset="0"/>
              </a:rPr>
              <a:t>, X. Li, S. Liu </a:t>
            </a:r>
          </a:p>
        </p:txBody>
      </p:sp>
    </p:spTree>
    <p:extLst>
      <p:ext uri="{BB962C8B-B14F-4D97-AF65-F5344CB8AC3E}">
        <p14:creationId xmlns:p14="http://schemas.microsoft.com/office/powerpoint/2010/main" val="4052203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544616"/>
          </a:xfrm>
        </p:spPr>
        <p:txBody>
          <a:bodyPr/>
          <a:lstStyle/>
          <a:p>
            <a:r>
              <a:rPr lang="en-US" altLang="en-US" sz="2300" dirty="0">
                <a:ea typeface="宋体" panose="02010600030101010101" pitchFamily="2" charset="-122"/>
              </a:rPr>
              <a:t>This contribution is proposed to solve the line buffer issue of the CE4 proposal CE4.2.13.</a:t>
            </a:r>
          </a:p>
          <a:p>
            <a:r>
              <a:rPr lang="en-US" altLang="en-US" sz="2300" dirty="0">
                <a:ea typeface="宋体" panose="02010600030101010101" pitchFamily="2" charset="-122"/>
              </a:rPr>
              <a:t>In CE4.2.13 test b, </a:t>
            </a:r>
            <a:r>
              <a:rPr lang="en-US" altLang="zh-CN" sz="2300" dirty="0">
                <a:ea typeface="宋体" panose="02010600030101010101" pitchFamily="2" charset="-122"/>
              </a:rPr>
              <a:t>additional merge candidates is introduced, and the search range is 96 samples to the current block. The search pattern is as below:</a:t>
            </a:r>
          </a:p>
          <a:p>
            <a:r>
              <a:rPr lang="en-US" altLang="en-US" sz="2300" dirty="0">
                <a:ea typeface="宋体" panose="02010600030101010101" pitchFamily="2" charset="-122"/>
              </a:rPr>
              <a:t>Maximum merge</a:t>
            </a:r>
          </a:p>
          <a:p>
            <a:pPr marL="0" indent="0">
              <a:buNone/>
            </a:pPr>
            <a:r>
              <a:rPr lang="en-US" altLang="en-US" sz="2300" dirty="0">
                <a:ea typeface="宋体" panose="02010600030101010101" pitchFamily="2" charset="-122"/>
              </a:rPr>
              <a:t>Candidate </a:t>
            </a:r>
            <a:r>
              <a:rPr lang="en-US" altLang="en-US" sz="2300" dirty="0" err="1">
                <a:ea typeface="宋体" panose="02010600030101010101" pitchFamily="2" charset="-122"/>
              </a:rPr>
              <a:t>num</a:t>
            </a:r>
            <a:r>
              <a:rPr lang="en-US" altLang="en-US" sz="2300" dirty="0">
                <a:ea typeface="宋体" panose="02010600030101010101" pitchFamily="2" charset="-122"/>
              </a:rPr>
              <a:t>: 8</a:t>
            </a:r>
          </a:p>
          <a:p>
            <a:pPr marL="0" indent="0">
              <a:buNone/>
            </a:pPr>
            <a:r>
              <a:rPr lang="en-US" altLang="en-US" sz="2300" dirty="0">
                <a:ea typeface="宋体" panose="02010600030101010101" pitchFamily="2" charset="-122"/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2790D6-59E7-4878-8520-51F71E4CBB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40" y="2852936"/>
            <a:ext cx="4272334" cy="388269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05F81-DC67-42E7-BB04-3DA2EEB8D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74293C-3100-4FC1-97FF-3D137B0F8A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Method 1: only the MV data of the top right 4x4 block in each 16x16 block of the current picture are stored for future use.</a:t>
            </a:r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8923B2A-E1F3-45A5-ADC2-D4CBC38890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592732"/>
              </p:ext>
            </p:extLst>
          </p:nvPr>
        </p:nvGraphicFramePr>
        <p:xfrm>
          <a:off x="2555776" y="3140968"/>
          <a:ext cx="4176464" cy="352839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044116">
                  <a:extLst>
                    <a:ext uri="{9D8B030D-6E8A-4147-A177-3AD203B41FA5}">
                      <a16:colId xmlns:a16="http://schemas.microsoft.com/office/drawing/2014/main" val="2119426211"/>
                    </a:ext>
                  </a:extLst>
                </a:gridCol>
                <a:gridCol w="1044116">
                  <a:extLst>
                    <a:ext uri="{9D8B030D-6E8A-4147-A177-3AD203B41FA5}">
                      <a16:colId xmlns:a16="http://schemas.microsoft.com/office/drawing/2014/main" val="2884453874"/>
                    </a:ext>
                  </a:extLst>
                </a:gridCol>
                <a:gridCol w="1044116">
                  <a:extLst>
                    <a:ext uri="{9D8B030D-6E8A-4147-A177-3AD203B41FA5}">
                      <a16:colId xmlns:a16="http://schemas.microsoft.com/office/drawing/2014/main" val="3877281490"/>
                    </a:ext>
                  </a:extLst>
                </a:gridCol>
                <a:gridCol w="1044116">
                  <a:extLst>
                    <a:ext uri="{9D8B030D-6E8A-4147-A177-3AD203B41FA5}">
                      <a16:colId xmlns:a16="http://schemas.microsoft.com/office/drawing/2014/main" val="1325319872"/>
                    </a:ext>
                  </a:extLst>
                </a:gridCol>
              </a:tblGrid>
              <a:tr h="88209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4635185"/>
                  </a:ext>
                </a:extLst>
              </a:tr>
              <a:tr h="88209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6516053"/>
                  </a:ext>
                </a:extLst>
              </a:tr>
              <a:tr h="88209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7720774"/>
                  </a:ext>
                </a:extLst>
              </a:tr>
              <a:tr h="88209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58855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42563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05F81-DC67-42E7-BB04-3DA2EEB8D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74293C-3100-4FC1-97FF-3D137B0F8A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Method 2: constrain to one line of the above CTU, left keep no change.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91259D-74E9-499F-BEB6-D7FD603CDB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2637857"/>
            <a:ext cx="4993392" cy="4220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829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8BB38-0F44-4B77-AD19-4E2D75F53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835047-C983-49CF-ACB1-523B176394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37125"/>
          </a:xfrm>
        </p:spPr>
        <p:txBody>
          <a:bodyPr/>
          <a:lstStyle/>
          <a:p>
            <a:r>
              <a:rPr lang="en-US" sz="2400" dirty="0"/>
              <a:t>Reference 1</a:t>
            </a:r>
            <a:r>
              <a:rPr lang="en-US" altLang="zh-CN" sz="2400" dirty="0"/>
              <a:t>: VTM                        Reference 2: CE4.2.13 test b</a:t>
            </a:r>
          </a:p>
          <a:p>
            <a:r>
              <a:rPr lang="en-US" sz="2400" dirty="0"/>
              <a:t>Tested: proposed method 1, 0.01% and 0.00% loss to the reference 2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E2911E-3B66-4ECD-8F59-0813C898C5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773" y="2636912"/>
            <a:ext cx="7947675" cy="380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474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8BB38-0F44-4B77-AD19-4E2D75F53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835047-C983-49CF-ACB1-523B176394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37125"/>
          </a:xfrm>
        </p:spPr>
        <p:txBody>
          <a:bodyPr/>
          <a:lstStyle/>
          <a:p>
            <a:r>
              <a:rPr lang="en-US" sz="2400" dirty="0"/>
              <a:t>Reference 1</a:t>
            </a:r>
            <a:r>
              <a:rPr lang="en-US" altLang="zh-CN" sz="2400" dirty="0"/>
              <a:t>: VTM                        Reference 2: CE4.2.13 test b</a:t>
            </a:r>
          </a:p>
          <a:p>
            <a:r>
              <a:rPr lang="en-US" sz="2400" dirty="0"/>
              <a:t>Tested: proposed method 2, 0.07%, 0.06% loss to reference 2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1C0EB6-9212-4D5D-A3BE-8318B0CB97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620" y="2492896"/>
            <a:ext cx="7996760" cy="3826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152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2C816-E672-4C1D-A7FE-57D64BEE7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altLang="zh-CN" dirty="0"/>
              <a:t>onclusions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C562B7-2A35-45FE-9FD8-F7635BE908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proposed method reduce the line buffer usage.</a:t>
            </a:r>
          </a:p>
          <a:p>
            <a:r>
              <a:rPr lang="en-US" dirty="0"/>
              <a:t>Suggest to further study in Core Experiment with other related proposals.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374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3F4EB7C-9905-45F8-BF9E-ADEDEB80D1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</a:t>
            </a:r>
            <a:r>
              <a:rPr lang="en-US" altLang="zh-CN" dirty="0"/>
              <a:t>hank you!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BE724D9-253F-4FC9-A35B-E96EAD69A1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215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11356</TotalTime>
  <Words>215</Words>
  <Application>Microsoft Office PowerPoint</Application>
  <PresentationFormat>On-screen Show (4:3)</PresentationFormat>
  <Paragraphs>24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 Unicode MS</vt:lpstr>
      <vt:lpstr>宋体</vt:lpstr>
      <vt:lpstr>微软雅黑</vt:lpstr>
      <vt:lpstr>Arial</vt:lpstr>
      <vt:lpstr>Calibri</vt:lpstr>
      <vt:lpstr>Office 主题</vt:lpstr>
      <vt:lpstr>CE4-related: Reduce line buffer for additional merge candidates</vt:lpstr>
      <vt:lpstr>Introduction </vt:lpstr>
      <vt:lpstr>Proposed method (1)</vt:lpstr>
      <vt:lpstr>Proposed method (2)</vt:lpstr>
      <vt:lpstr>Simulation results (1)</vt:lpstr>
      <vt:lpstr>Simulation results (2)</vt:lpstr>
      <vt:lpstr>Conclusions</vt:lpstr>
      <vt:lpstr>Thank you!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jingye(JingYe)</cp:lastModifiedBy>
  <cp:revision>144</cp:revision>
  <dcterms:created xsi:type="dcterms:W3CDTF">2010-10-25T03:40:34Z</dcterms:created>
  <dcterms:modified xsi:type="dcterms:W3CDTF">2018-07-12T21:36:02Z</dcterms:modified>
</cp:coreProperties>
</file>