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slideLayouts/slideLayout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19"/>
  </p:handoutMasterIdLst>
  <p:sldIdLst>
    <p:sldId id="262" r:id="rId10"/>
    <p:sldId id="343" r:id="rId11"/>
    <p:sldId id="344" r:id="rId12"/>
    <p:sldId id="347" r:id="rId13"/>
    <p:sldId id="349" r:id="rId14"/>
    <p:sldId id="351" r:id="rId15"/>
    <p:sldId id="350" r:id="rId16"/>
    <p:sldId id="352" r:id="rId17"/>
    <p:sldId id="348" r:id="rId18"/>
  </p:sldIdLst>
  <p:sldSz cx="12195175"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pos="7130">
          <p15:clr>
            <a:srgbClr val="A4A3A4"/>
          </p15:clr>
        </p15:guide>
        <p15:guide id="6" pos="5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920" autoAdjust="0"/>
    <p:restoredTop sz="94655" autoAdjust="0"/>
  </p:normalViewPr>
  <p:slideViewPr>
    <p:cSldViewPr snapToGrid="0" showGuides="1">
      <p:cViewPr varScale="1">
        <p:scale>
          <a:sx n="72" d="100"/>
          <a:sy n="72" d="100"/>
        </p:scale>
        <p:origin x="1758" y="54"/>
      </p:cViewPr>
      <p:guideLst>
        <p:guide orient="horz" pos="436"/>
        <p:guide orient="horz" pos="618"/>
        <p:guide orient="horz" pos="845"/>
        <p:guide orient="horz" pos="2840"/>
        <p:guide pos="7130"/>
        <p:guide pos="552"/>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70" d="100"/>
          <a:sy n="70" d="100"/>
        </p:scale>
        <p:origin x="-16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E27846A6-D38A-4461-83D8-2DC0D5230FEA}" type="datetimeFigureOut">
              <a:rPr lang="zh-CN" altLang="en-US"/>
              <a:pPr>
                <a:defRPr/>
              </a:pPr>
              <a:t>2018/7/10</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0700B4EE-FEA9-4359-8ACB-333049A08C59}" type="slidenum">
              <a:rPr lang="zh-CN" altLang="en-US"/>
              <a:pPr>
                <a:defRPr/>
              </a:pPr>
              <a:t>‹#›</a:t>
            </a:fld>
            <a:endParaRPr lang="en-US" altLang="zh-CN"/>
          </a:p>
        </p:txBody>
      </p:sp>
    </p:spTree>
    <p:extLst>
      <p:ext uri="{BB962C8B-B14F-4D97-AF65-F5344CB8AC3E}">
        <p14:creationId xmlns:p14="http://schemas.microsoft.com/office/powerpoint/2010/main" val="395074265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2175085"/>
            <a:ext cx="7490717" cy="586957"/>
          </a:xfrm>
          <a:noFill/>
          <a:ln w="9525" algn="ctr">
            <a:noFill/>
            <a:miter lim="800000"/>
            <a:headEnd/>
            <a:tailEnd/>
          </a:ln>
          <a:effectLst/>
        </p:spPr>
        <p:txBody>
          <a:bodyPr tIns="45720" bIns="45720" anchor="t"/>
          <a:lstStyle>
            <a:lvl1pPr>
              <a:defRPr lang="zh-CN" altLang="en-US" sz="3200" b="1" dirty="0">
                <a:solidFill>
                  <a:schemeClr val="bg1"/>
                </a:solidFill>
                <a:latin typeface="FrutigerNext LT Medium" pitchFamily="34" charset="0"/>
                <a:ea typeface="黑体" pitchFamily="49" charset="-122"/>
                <a:cs typeface="+mj-cs"/>
              </a:defRPr>
            </a:lvl1pPr>
          </a:lstStyle>
          <a:p>
            <a:pPr lvl="0"/>
            <a:r>
              <a:rPr lang="zh-CN" altLang="en-US"/>
              <a:t>单击此处编辑母版标题样式</a:t>
            </a:r>
            <a:endParaRPr lang="zh-CN" altLang="en-US" dirty="0"/>
          </a:p>
        </p:txBody>
      </p:sp>
      <p:sp>
        <p:nvSpPr>
          <p:cNvPr id="8" name="副标题 2"/>
          <p:cNvSpPr>
            <a:spLocks noGrp="1"/>
          </p:cNvSpPr>
          <p:nvPr>
            <p:ph type="subTitle" idx="11"/>
          </p:nvPr>
        </p:nvSpPr>
        <p:spPr>
          <a:xfrm>
            <a:off x="876300" y="3068639"/>
            <a:ext cx="8536623" cy="461665"/>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dirty="0"/>
          </a:p>
        </p:txBody>
      </p:sp>
      <p:sp>
        <p:nvSpPr>
          <p:cNvPr id="4" name="Rectangle 19"/>
          <p:cNvSpPr>
            <a:spLocks noGrp="1" noChangeArrowheads="1"/>
          </p:cNvSpPr>
          <p:nvPr>
            <p:ph type="dt" sz="quarter" idx="12"/>
          </p:nvPr>
        </p:nvSpPr>
        <p:spPr>
          <a:xfrm>
            <a:off x="876300" y="479426"/>
            <a:ext cx="2845541" cy="215444"/>
          </a:xfrm>
          <a:ln/>
        </p:spPr>
        <p:txBody>
          <a:bodyPr/>
          <a:lstStyle>
            <a:lvl1pPr>
              <a:defRPr/>
            </a:lvl1pPr>
          </a:lstStyle>
          <a:p>
            <a:pPr>
              <a:defRPr/>
            </a:pPr>
            <a:endParaRPr lang="en-US" altLang="zh-CN"/>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2636839"/>
            <a:ext cx="7490717" cy="584775"/>
          </a:xfrm>
          <a:noFill/>
          <a:ln w="9525" algn="ctr">
            <a:noFill/>
            <a:miter lim="800000"/>
            <a:headEnd/>
            <a:tailEnd/>
          </a:ln>
          <a:effectLst/>
        </p:spPr>
        <p:txBody>
          <a:bodyPr/>
          <a:lstStyle>
            <a:lvl1pPr>
              <a:defRPr lang="zh-CN" altLang="en-US" sz="3200" b="1" dirty="0">
                <a:solidFill>
                  <a:schemeClr val="bg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xfrm>
            <a:off x="876300" y="479426"/>
            <a:ext cx="2845541" cy="215444"/>
          </a:xfrm>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4508501"/>
            <a:ext cx="7490717" cy="584775"/>
          </a:xfrm>
          <a:noFill/>
          <a:ln w="9525" algn="ctr">
            <a:noFill/>
            <a:miter lim="800000"/>
            <a:headEnd/>
            <a:tailEnd/>
          </a:ln>
          <a:effectLst/>
        </p:spPr>
        <p:txBody>
          <a:bodyPr/>
          <a:lstStyle>
            <a:lvl1pPr>
              <a:defRPr lang="zh-CN" altLang="en-US" sz="3200" b="1" dirty="0">
                <a:solidFill>
                  <a:schemeClr val="tx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a:noFill/>
          <a:ln w="9525" algn="ctr">
            <a:noFill/>
            <a:miter lim="800000"/>
            <a:headEnd/>
            <a:tailEnd/>
          </a:ln>
          <a:effectLst/>
        </p:spPr>
        <p:txBody>
          <a:bodyPr/>
          <a:lstStyle>
            <a:lvl1pPr>
              <a:defRPr lang="zh-CN" altLang="en-US" sz="3200" b="1" dirty="0">
                <a:solidFill>
                  <a:schemeClr val="tx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a:noFill/>
          <a:ln w="9525" algn="ctr">
            <a:noFill/>
            <a:miter lim="800000"/>
            <a:headEnd/>
            <a:tailEnd/>
          </a:ln>
          <a:effectLst/>
        </p:spPr>
        <p:txBody>
          <a:bodyPr/>
          <a:lstStyle>
            <a:lvl1pPr>
              <a:defRPr lang="zh-CN" altLang="en-US" sz="3200" b="1" dirty="0">
                <a:solidFill>
                  <a:schemeClr val="tx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a:noFill/>
          <a:ln w="9525" algn="ctr">
            <a:noFill/>
            <a:miter lim="800000"/>
            <a:headEnd/>
            <a:tailEnd/>
          </a:ln>
          <a:effectLst/>
        </p:spPr>
        <p:txBody>
          <a:bodyPr/>
          <a:lstStyle>
            <a:lvl1pPr>
              <a:defRPr lang="zh-CN" altLang="en-US" sz="3200" b="1" dirty="0">
                <a:solidFill>
                  <a:schemeClr val="tx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39"/>
            <a:ext cx="10442574" cy="871537"/>
          </a:xfrm>
          <a:prstGeom prst="rect">
            <a:avLst/>
          </a:prstGeom>
        </p:spPr>
        <p:txBody>
          <a:bodyPr/>
          <a:lstStyle/>
          <a:p>
            <a:r>
              <a:rPr lang="zh-CN" altLang="en-US" dirty="0"/>
              <a:t>单击此处编辑母版标题样式</a:t>
            </a:r>
          </a:p>
        </p:txBody>
      </p:sp>
      <p:sp>
        <p:nvSpPr>
          <p:cNvPr id="3" name="内容占位符 2"/>
          <p:cNvSpPr>
            <a:spLocks noGrp="1"/>
          </p:cNvSpPr>
          <p:nvPr>
            <p:ph idx="1"/>
          </p:nvPr>
        </p:nvSpPr>
        <p:spPr>
          <a:xfrm>
            <a:off x="876299" y="1628776"/>
            <a:ext cx="10442575" cy="41941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39"/>
            <a:ext cx="10442574" cy="871537"/>
          </a:xfrm>
          <a:prstGeom prst="rect">
            <a:avLst/>
          </a:prstGeom>
        </p:spPr>
        <p:txBody>
          <a:bodyPr/>
          <a:lstStyle/>
          <a:p>
            <a:r>
              <a:rPr lang="zh-CN" altLang="en-US" dirty="0"/>
              <a:t>单击此处编辑母版标题样式</a:t>
            </a:r>
          </a:p>
        </p:txBody>
      </p:sp>
      <p:sp>
        <p:nvSpPr>
          <p:cNvPr id="3" name="内容占位符 2"/>
          <p:cNvSpPr>
            <a:spLocks noGrp="1"/>
          </p:cNvSpPr>
          <p:nvPr>
            <p:ph idx="1"/>
          </p:nvPr>
        </p:nvSpPr>
        <p:spPr>
          <a:xfrm>
            <a:off x="876299" y="1628776"/>
            <a:ext cx="10442575" cy="41941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6099483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1.png"/><Relationship Id="rId4" Type="http://schemas.openxmlformats.org/officeDocument/2006/relationships/image" Target="../media/image8.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png"/><Relationship Id="rId4" Type="http://schemas.openxmlformats.org/officeDocument/2006/relationships/image" Target="../media/image10.pn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2.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theme" Target="../theme/theme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4" name="组合 13"/>
          <p:cNvGrpSpPr>
            <a:grpSpLocks noChangeAspect="1"/>
          </p:cNvGrpSpPr>
          <p:nvPr/>
        </p:nvGrpSpPr>
        <p:grpSpPr>
          <a:xfrm>
            <a:off x="-1" y="973138"/>
            <a:ext cx="12195176" cy="3808451"/>
            <a:chOff x="0" y="1524000"/>
            <a:chExt cx="10058401" cy="3141663"/>
          </a:xfrm>
        </p:grpSpPr>
        <p:sp>
          <p:nvSpPr>
            <p:cNvPr id="15" name="Freeform 11"/>
            <p:cNvSpPr>
              <a:spLocks/>
            </p:cNvSpPr>
            <p:nvPr userDrawn="1"/>
          </p:nvSpPr>
          <p:spPr bwMode="auto">
            <a:xfrm>
              <a:off x="0" y="1524000"/>
              <a:ext cx="7693025" cy="3141663"/>
            </a:xfrm>
            <a:custGeom>
              <a:avLst/>
              <a:gdLst>
                <a:gd name="T0" fmla="*/ 0 w 4846"/>
                <a:gd name="T1" fmla="*/ 0 h 1979"/>
                <a:gd name="T2" fmla="*/ 0 w 4846"/>
                <a:gd name="T3" fmla="*/ 1979 h 1979"/>
                <a:gd name="T4" fmla="*/ 4295 w 4846"/>
                <a:gd name="T5" fmla="*/ 1979 h 1979"/>
                <a:gd name="T6" fmla="*/ 4295 w 4846"/>
                <a:gd name="T7" fmla="*/ 1979 h 1979"/>
                <a:gd name="T8" fmla="*/ 4366 w 4846"/>
                <a:gd name="T9" fmla="*/ 1806 h 1979"/>
                <a:gd name="T10" fmla="*/ 4429 w 4846"/>
                <a:gd name="T11" fmla="*/ 1639 h 1979"/>
                <a:gd name="T12" fmla="*/ 4488 w 4846"/>
                <a:gd name="T13" fmla="*/ 1481 h 1979"/>
                <a:gd name="T14" fmla="*/ 4541 w 4846"/>
                <a:gd name="T15" fmla="*/ 1329 h 1979"/>
                <a:gd name="T16" fmla="*/ 4589 w 4846"/>
                <a:gd name="T17" fmla="*/ 1182 h 1979"/>
                <a:gd name="T18" fmla="*/ 4632 w 4846"/>
                <a:gd name="T19" fmla="*/ 1044 h 1979"/>
                <a:gd name="T20" fmla="*/ 4670 w 4846"/>
                <a:gd name="T21" fmla="*/ 912 h 1979"/>
                <a:gd name="T22" fmla="*/ 4705 w 4846"/>
                <a:gd name="T23" fmla="*/ 787 h 1979"/>
                <a:gd name="T24" fmla="*/ 4734 w 4846"/>
                <a:gd name="T25" fmla="*/ 668 h 1979"/>
                <a:gd name="T26" fmla="*/ 4759 w 4846"/>
                <a:gd name="T27" fmla="*/ 554 h 1979"/>
                <a:gd name="T28" fmla="*/ 4782 w 4846"/>
                <a:gd name="T29" fmla="*/ 447 h 1979"/>
                <a:gd name="T30" fmla="*/ 4800 w 4846"/>
                <a:gd name="T31" fmla="*/ 346 h 1979"/>
                <a:gd name="T32" fmla="*/ 4817 w 4846"/>
                <a:gd name="T33" fmla="*/ 251 h 1979"/>
                <a:gd name="T34" fmla="*/ 4828 w 4846"/>
                <a:gd name="T35" fmla="*/ 162 h 1979"/>
                <a:gd name="T36" fmla="*/ 4838 w 4846"/>
                <a:gd name="T37" fmla="*/ 79 h 1979"/>
                <a:gd name="T38" fmla="*/ 4846 w 4846"/>
                <a:gd name="T39" fmla="*/ 0 h 1979"/>
                <a:gd name="T40" fmla="*/ 0 w 4846"/>
                <a:gd name="T41" fmla="*/ 0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46" h="1979">
                  <a:moveTo>
                    <a:pt x="0" y="0"/>
                  </a:moveTo>
                  <a:lnTo>
                    <a:pt x="0" y="1979"/>
                  </a:lnTo>
                  <a:lnTo>
                    <a:pt x="4295" y="1979"/>
                  </a:lnTo>
                  <a:lnTo>
                    <a:pt x="4295" y="1979"/>
                  </a:lnTo>
                  <a:lnTo>
                    <a:pt x="4366" y="1806"/>
                  </a:lnTo>
                  <a:lnTo>
                    <a:pt x="4429" y="1639"/>
                  </a:lnTo>
                  <a:lnTo>
                    <a:pt x="4488" y="1481"/>
                  </a:lnTo>
                  <a:lnTo>
                    <a:pt x="4541" y="1329"/>
                  </a:lnTo>
                  <a:lnTo>
                    <a:pt x="4589" y="1182"/>
                  </a:lnTo>
                  <a:lnTo>
                    <a:pt x="4632" y="1044"/>
                  </a:lnTo>
                  <a:lnTo>
                    <a:pt x="4670" y="912"/>
                  </a:lnTo>
                  <a:lnTo>
                    <a:pt x="4705" y="787"/>
                  </a:lnTo>
                  <a:lnTo>
                    <a:pt x="4734" y="668"/>
                  </a:lnTo>
                  <a:lnTo>
                    <a:pt x="4759" y="554"/>
                  </a:lnTo>
                  <a:lnTo>
                    <a:pt x="4782" y="447"/>
                  </a:lnTo>
                  <a:lnTo>
                    <a:pt x="4800" y="346"/>
                  </a:lnTo>
                  <a:lnTo>
                    <a:pt x="4817" y="251"/>
                  </a:lnTo>
                  <a:lnTo>
                    <a:pt x="4828" y="162"/>
                  </a:lnTo>
                  <a:lnTo>
                    <a:pt x="4838" y="79"/>
                  </a:lnTo>
                  <a:lnTo>
                    <a:pt x="4846" y="0"/>
                  </a:lnTo>
                  <a:lnTo>
                    <a:pt x="0" y="0"/>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zh-CN" altLang="en-US"/>
            </a:p>
          </p:txBody>
        </p:sp>
        <p:sp>
          <p:nvSpPr>
            <p:cNvPr id="16" name="Freeform 12"/>
            <p:cNvSpPr>
              <a:spLocks/>
            </p:cNvSpPr>
            <p:nvPr userDrawn="1"/>
          </p:nvSpPr>
          <p:spPr bwMode="auto">
            <a:xfrm>
              <a:off x="7215188" y="1524000"/>
              <a:ext cx="2843213" cy="3141663"/>
            </a:xfrm>
            <a:custGeom>
              <a:avLst/>
              <a:gdLst>
                <a:gd name="T0" fmla="*/ 1791 w 1791"/>
                <a:gd name="T1" fmla="*/ 0 h 1979"/>
                <a:gd name="T2" fmla="*/ 689 w 1791"/>
                <a:gd name="T3" fmla="*/ 0 h 1979"/>
                <a:gd name="T4" fmla="*/ 689 w 1791"/>
                <a:gd name="T5" fmla="*/ 0 h 1979"/>
                <a:gd name="T6" fmla="*/ 651 w 1791"/>
                <a:gd name="T7" fmla="*/ 64 h 1979"/>
                <a:gd name="T8" fmla="*/ 612 w 1791"/>
                <a:gd name="T9" fmla="*/ 135 h 1979"/>
                <a:gd name="T10" fmla="*/ 570 w 1791"/>
                <a:gd name="T11" fmla="*/ 213 h 1979"/>
                <a:gd name="T12" fmla="*/ 527 w 1791"/>
                <a:gd name="T13" fmla="*/ 298 h 1979"/>
                <a:gd name="T14" fmla="*/ 485 w 1791"/>
                <a:gd name="T15" fmla="*/ 391 h 1979"/>
                <a:gd name="T16" fmla="*/ 442 w 1791"/>
                <a:gd name="T17" fmla="*/ 490 h 1979"/>
                <a:gd name="T18" fmla="*/ 397 w 1791"/>
                <a:gd name="T19" fmla="*/ 599 h 1979"/>
                <a:gd name="T20" fmla="*/ 353 w 1791"/>
                <a:gd name="T21" fmla="*/ 714 h 1979"/>
                <a:gd name="T22" fmla="*/ 308 w 1791"/>
                <a:gd name="T23" fmla="*/ 839 h 1979"/>
                <a:gd name="T24" fmla="*/ 262 w 1791"/>
                <a:gd name="T25" fmla="*/ 973 h 1979"/>
                <a:gd name="T26" fmla="*/ 217 w 1791"/>
                <a:gd name="T27" fmla="*/ 1116 h 1979"/>
                <a:gd name="T28" fmla="*/ 173 w 1791"/>
                <a:gd name="T29" fmla="*/ 1270 h 1979"/>
                <a:gd name="T30" fmla="*/ 128 w 1791"/>
                <a:gd name="T31" fmla="*/ 1431 h 1979"/>
                <a:gd name="T32" fmla="*/ 84 w 1791"/>
                <a:gd name="T33" fmla="*/ 1603 h 1979"/>
                <a:gd name="T34" fmla="*/ 41 w 1791"/>
                <a:gd name="T35" fmla="*/ 1786 h 1979"/>
                <a:gd name="T36" fmla="*/ 0 w 1791"/>
                <a:gd name="T37" fmla="*/ 1979 h 1979"/>
                <a:gd name="T38" fmla="*/ 1791 w 1791"/>
                <a:gd name="T39" fmla="*/ 1979 h 1979"/>
                <a:gd name="T40" fmla="*/ 1791 w 1791"/>
                <a:gd name="T41" fmla="*/ 0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91" h="1979">
                  <a:moveTo>
                    <a:pt x="1791" y="0"/>
                  </a:moveTo>
                  <a:lnTo>
                    <a:pt x="689" y="0"/>
                  </a:lnTo>
                  <a:lnTo>
                    <a:pt x="689" y="0"/>
                  </a:lnTo>
                  <a:lnTo>
                    <a:pt x="651" y="64"/>
                  </a:lnTo>
                  <a:lnTo>
                    <a:pt x="612" y="135"/>
                  </a:lnTo>
                  <a:lnTo>
                    <a:pt x="570" y="213"/>
                  </a:lnTo>
                  <a:lnTo>
                    <a:pt x="527" y="298"/>
                  </a:lnTo>
                  <a:lnTo>
                    <a:pt x="485" y="391"/>
                  </a:lnTo>
                  <a:lnTo>
                    <a:pt x="442" y="490"/>
                  </a:lnTo>
                  <a:lnTo>
                    <a:pt x="397" y="599"/>
                  </a:lnTo>
                  <a:lnTo>
                    <a:pt x="353" y="714"/>
                  </a:lnTo>
                  <a:lnTo>
                    <a:pt x="308" y="839"/>
                  </a:lnTo>
                  <a:lnTo>
                    <a:pt x="262" y="973"/>
                  </a:lnTo>
                  <a:lnTo>
                    <a:pt x="217" y="1116"/>
                  </a:lnTo>
                  <a:lnTo>
                    <a:pt x="173" y="1270"/>
                  </a:lnTo>
                  <a:lnTo>
                    <a:pt x="128" y="1431"/>
                  </a:lnTo>
                  <a:lnTo>
                    <a:pt x="84" y="1603"/>
                  </a:lnTo>
                  <a:lnTo>
                    <a:pt x="41" y="1786"/>
                  </a:lnTo>
                  <a:lnTo>
                    <a:pt x="0" y="1979"/>
                  </a:lnTo>
                  <a:lnTo>
                    <a:pt x="1791" y="1979"/>
                  </a:lnTo>
                  <a:lnTo>
                    <a:pt x="1791" y="0"/>
                  </a:lnTo>
                  <a:close/>
                </a:path>
              </a:pathLst>
            </a:custGeom>
            <a:solidFill>
              <a:srgbClr val="A7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zh-CN" altLang="en-US"/>
            </a:p>
          </p:txBody>
        </p:sp>
      </p:grpSp>
      <p:sp>
        <p:nvSpPr>
          <p:cNvPr id="17" name="Text Box 7"/>
          <p:cNvSpPr txBox="1">
            <a:spLocks noChangeArrowheads="1"/>
          </p:cNvSpPr>
          <p:nvPr/>
        </p:nvSpPr>
        <p:spPr bwMode="auto">
          <a:xfrm>
            <a:off x="10149647" y="4011613"/>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1028" name="Rectangle 2"/>
          <p:cNvSpPr>
            <a:spLocks noGrp="1" noChangeArrowheads="1"/>
          </p:cNvSpPr>
          <p:nvPr>
            <p:ph type="title"/>
          </p:nvPr>
        </p:nvSpPr>
        <p:spPr bwMode="auto">
          <a:xfrm>
            <a:off x="876300" y="2174291"/>
            <a:ext cx="8163992" cy="586957"/>
          </a:xfrm>
          <a:prstGeom prst="rect">
            <a:avLst/>
          </a:prstGeom>
          <a:noFill/>
          <a:ln w="9525">
            <a:noFill/>
            <a:miter lim="800000"/>
            <a:headEnd/>
            <a:tailEnd/>
          </a:ln>
        </p:spPr>
        <p:txBody>
          <a:bodyPr vert="horz" wrap="square" lIns="0" tIns="46800" rIns="91440" bIns="46800" numCol="1" anchor="ctr" anchorCtr="0" compatLnSpc="1">
            <a:prstTxWarp prst="textNoShape">
              <a:avLst/>
            </a:prstTxWarp>
            <a:spAutoFit/>
          </a:bodyPr>
          <a:lstStyle/>
          <a:p>
            <a:pPr lvl="0"/>
            <a:r>
              <a:rPr lang="zh-CN" altLang="en-US"/>
              <a:t>单击此处编辑母版标题样式</a:t>
            </a:r>
            <a:endParaRPr lang="zh-CN" altLang="en-US" dirty="0"/>
          </a:p>
        </p:txBody>
      </p:sp>
      <p:sp>
        <p:nvSpPr>
          <p:cNvPr id="1029" name="Rectangle 3"/>
          <p:cNvSpPr>
            <a:spLocks noGrp="1" noChangeArrowheads="1"/>
          </p:cNvSpPr>
          <p:nvPr>
            <p:ph type="body" idx="1"/>
          </p:nvPr>
        </p:nvSpPr>
        <p:spPr bwMode="auto">
          <a:xfrm>
            <a:off x="876300" y="3068638"/>
            <a:ext cx="7107501" cy="457200"/>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subtitle style</a:t>
            </a:r>
          </a:p>
        </p:txBody>
      </p:sp>
      <p:sp>
        <p:nvSpPr>
          <p:cNvPr id="310" name="Rectangle 19"/>
          <p:cNvSpPr>
            <a:spLocks noGrp="1" noChangeArrowheads="1"/>
          </p:cNvSpPr>
          <p:nvPr>
            <p:ph type="dt" sz="quarter" idx="2"/>
          </p:nvPr>
        </p:nvSpPr>
        <p:spPr bwMode="auto">
          <a:xfrm>
            <a:off x="876300"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dirty="0"/>
          </a:p>
        </p:txBody>
      </p:sp>
      <p:sp>
        <p:nvSpPr>
          <p:cNvPr id="1105" name="Text Box 81"/>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grpSp>
        <p:nvGrpSpPr>
          <p:cNvPr id="18" name="组合 17"/>
          <p:cNvGrpSpPr/>
          <p:nvPr/>
        </p:nvGrpSpPr>
        <p:grpSpPr>
          <a:xfrm>
            <a:off x="876300" y="5608638"/>
            <a:ext cx="10440988" cy="835025"/>
            <a:chOff x="876300" y="5608638"/>
            <a:chExt cx="10440988" cy="835025"/>
          </a:xfrm>
        </p:grpSpPr>
        <p:sp>
          <p:nvSpPr>
            <p:cNvPr id="19"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20" name="Picture 89" descr="Huawei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FrutigerNext LT Medium" pitchFamily="34" charset="0"/>
          <a:ea typeface="黑体" pitchFamily="49" charset="-122"/>
          <a:cs typeface="+mj-cs"/>
        </a:defRPr>
      </a:lvl1pPr>
      <a:lvl2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a:solidFill>
            <a:schemeClr val="bg1"/>
          </a:solidFill>
          <a:latin typeface="FrutigerNext LT Medium" pitchFamily="34" charset="0"/>
          <a:ea typeface="黑体" pitchFamily="49" charset="-122"/>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412875"/>
            <a:ext cx="12193200" cy="3127555"/>
          </a:xfrm>
          <a:prstGeom prst="rect">
            <a:avLst/>
          </a:prstGeom>
        </p:spPr>
      </p:pic>
      <p:sp>
        <p:nvSpPr>
          <p:cNvPr id="14" name="Text Box 7"/>
          <p:cNvSpPr txBox="1">
            <a:spLocks noChangeArrowheads="1"/>
          </p:cNvSpPr>
          <p:nvPr/>
        </p:nvSpPr>
        <p:spPr bwMode="auto">
          <a:xfrm>
            <a:off x="10149647" y="4011613"/>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2052" name="Rectangle 8"/>
          <p:cNvSpPr>
            <a:spLocks noGrp="1" noChangeArrowheads="1"/>
          </p:cNvSpPr>
          <p:nvPr>
            <p:ph type="title"/>
          </p:nvPr>
        </p:nvSpPr>
        <p:spPr bwMode="auto">
          <a:xfrm>
            <a:off x="876300" y="2636839"/>
            <a:ext cx="7585992" cy="579437"/>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dirty="0"/>
              <a:t>Click to edit Master title style</a:t>
            </a:r>
            <a:endParaRPr lang="zh-CN" altLang="en-US" dirty="0"/>
          </a:p>
        </p:txBody>
      </p:sp>
      <p:sp>
        <p:nvSpPr>
          <p:cNvPr id="2053"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1" name="Rectangle 19"/>
          <p:cNvSpPr>
            <a:spLocks noGrp="1" noChangeArrowheads="1"/>
          </p:cNvSpPr>
          <p:nvPr>
            <p:ph type="dt" sz="quarter" idx="2"/>
          </p:nvPr>
        </p:nvSpPr>
        <p:spPr bwMode="auto">
          <a:xfrm>
            <a:off x="876300"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127" name="Text Box 79"/>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grpSp>
        <p:nvGrpSpPr>
          <p:cNvPr id="10" name="组合 9"/>
          <p:cNvGrpSpPr/>
          <p:nvPr/>
        </p:nvGrpSpPr>
        <p:grpSpPr>
          <a:xfrm>
            <a:off x="876300" y="5608638"/>
            <a:ext cx="10440988" cy="835025"/>
            <a:chOff x="876300" y="5608638"/>
            <a:chExt cx="10440988" cy="835025"/>
          </a:xfrm>
        </p:grpSpPr>
        <p:sp>
          <p:nvSpPr>
            <p:cNvPr id="11"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2" name="Picture 89" descr="Huawei logo"/>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14"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3076" name="Rectangle 8"/>
          <p:cNvSpPr>
            <a:spLocks noGrp="1" noChangeArrowheads="1"/>
          </p:cNvSpPr>
          <p:nvPr>
            <p:ph type="title"/>
          </p:nvPr>
        </p:nvSpPr>
        <p:spPr bwMode="auto">
          <a:xfrm>
            <a:off x="876300" y="4508500"/>
            <a:ext cx="7873934"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5128"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200" name="Text Box 80"/>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grpSp>
        <p:nvGrpSpPr>
          <p:cNvPr id="15" name="组合 14"/>
          <p:cNvGrpSpPr/>
          <p:nvPr/>
        </p:nvGrpSpPr>
        <p:grpSpPr>
          <a:xfrm>
            <a:off x="876300" y="5608638"/>
            <a:ext cx="10440988" cy="835025"/>
            <a:chOff x="876300" y="5608638"/>
            <a:chExt cx="10440988" cy="835025"/>
          </a:xfrm>
        </p:grpSpPr>
        <p:sp>
          <p:nvSpPr>
            <p:cNvPr id="16"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7"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8"/>
          <p:cNvSpPr>
            <a:spLocks noGrp="1" noChangeArrowheads="1"/>
          </p:cNvSpPr>
          <p:nvPr>
            <p:ph type="title"/>
          </p:nvPr>
        </p:nvSpPr>
        <p:spPr bwMode="auto">
          <a:xfrm>
            <a:off x="876300" y="4508500"/>
            <a:ext cx="8066600"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6152"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224" name="Text Box 80"/>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13"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grpSp>
        <p:nvGrpSpPr>
          <p:cNvPr id="16" name="组合 15"/>
          <p:cNvGrpSpPr/>
          <p:nvPr/>
        </p:nvGrpSpPr>
        <p:grpSpPr>
          <a:xfrm>
            <a:off x="876300" y="5608638"/>
            <a:ext cx="10440988" cy="835025"/>
            <a:chOff x="876300" y="5608638"/>
            <a:chExt cx="10440988" cy="835025"/>
          </a:xfrm>
        </p:grpSpPr>
        <p:sp>
          <p:nvSpPr>
            <p:cNvPr id="17"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8"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13"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5122" name="Rectangle 8"/>
          <p:cNvSpPr>
            <a:spLocks noGrp="1" noChangeArrowheads="1"/>
          </p:cNvSpPr>
          <p:nvPr>
            <p:ph type="title"/>
          </p:nvPr>
        </p:nvSpPr>
        <p:spPr bwMode="auto">
          <a:xfrm>
            <a:off x="876300" y="4508500"/>
            <a:ext cx="8354542"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7176"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248" name="Text Box 80"/>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grpSp>
        <p:nvGrpSpPr>
          <p:cNvPr id="14" name="组合 13"/>
          <p:cNvGrpSpPr/>
          <p:nvPr/>
        </p:nvGrpSpPr>
        <p:grpSpPr>
          <a:xfrm>
            <a:off x="876300" y="5608638"/>
            <a:ext cx="10440988" cy="835025"/>
            <a:chOff x="876300" y="5608638"/>
            <a:chExt cx="10440988" cy="835025"/>
          </a:xfrm>
        </p:grpSpPr>
        <p:sp>
          <p:nvSpPr>
            <p:cNvPr id="15"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6"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14"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6146" name="Rectangle 8"/>
          <p:cNvSpPr>
            <a:spLocks noGrp="1" noChangeArrowheads="1"/>
          </p:cNvSpPr>
          <p:nvPr>
            <p:ph type="title"/>
          </p:nvPr>
        </p:nvSpPr>
        <p:spPr bwMode="auto">
          <a:xfrm>
            <a:off x="876300" y="4508500"/>
            <a:ext cx="8451934"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8200"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dirty="0"/>
          </a:p>
        </p:txBody>
      </p:sp>
      <p:sp>
        <p:nvSpPr>
          <p:cNvPr id="8272" name="Text Box 80"/>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grpSp>
        <p:nvGrpSpPr>
          <p:cNvPr id="15" name="组合 14"/>
          <p:cNvGrpSpPr/>
          <p:nvPr/>
        </p:nvGrpSpPr>
        <p:grpSpPr>
          <a:xfrm>
            <a:off x="876300" y="5608638"/>
            <a:ext cx="10440988" cy="835025"/>
            <a:chOff x="876300" y="5608638"/>
            <a:chExt cx="10440988" cy="835025"/>
          </a:xfrm>
        </p:grpSpPr>
        <p:sp>
          <p:nvSpPr>
            <p:cNvPr id="16"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7"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12195175" cy="6858000"/>
          </a:xfrm>
          <a:prstGeom prst="rect">
            <a:avLst/>
          </a:prstGeom>
          <a:solidFill>
            <a:srgbClr val="EAEAEA"/>
          </a:solidFill>
          <a:ln w="9525" algn="ctr">
            <a:noFill/>
            <a:miter lim="800000"/>
            <a:headEnd/>
            <a:tailEnd/>
          </a:ln>
          <a:effectLst/>
        </p:spPr>
        <p:txBody>
          <a:bodyPr lIns="91425" tIns="45712" rIns="91425" bIns="45712" anchor="ctr">
            <a:spAutoFit/>
          </a:bodyPr>
          <a:lstStyle/>
          <a:p>
            <a:pPr>
              <a:lnSpc>
                <a:spcPct val="140000"/>
              </a:lnSpc>
              <a:buClr>
                <a:srgbClr val="FF0000"/>
              </a:buClr>
              <a:buSzPct val="90000"/>
              <a:buFont typeface="Wingdings" pitchFamily="2" charset="2"/>
              <a:buChar char="l"/>
              <a:defRPr/>
            </a:pPr>
            <a:endParaRPr lang="zh-CN" altLang="en-US" sz="1400" b="1">
              <a:solidFill>
                <a:srgbClr val="000000"/>
              </a:solidFill>
              <a:latin typeface="Arial" charset="0"/>
              <a:ea typeface="华文细黑" pitchFamily="2" charset="-122"/>
            </a:endParaRPr>
          </a:p>
        </p:txBody>
      </p:sp>
      <p:sp>
        <p:nvSpPr>
          <p:cNvPr id="7171" name="Rectangle 13"/>
          <p:cNvSpPr>
            <a:spLocks noGrp="1" noChangeArrowheads="1"/>
          </p:cNvSpPr>
          <p:nvPr>
            <p:ph type="title"/>
          </p:nvPr>
        </p:nvSpPr>
        <p:spPr bwMode="auto">
          <a:xfrm>
            <a:off x="876299" y="325439"/>
            <a:ext cx="10442575"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en-US" altLang="zh-CN" dirty="0"/>
              <a:t>Click to edit Master title style</a:t>
            </a:r>
            <a:endParaRPr lang="zh-CN" altLang="en-US" dirty="0"/>
          </a:p>
        </p:txBody>
      </p:sp>
      <p:sp>
        <p:nvSpPr>
          <p:cNvPr id="7172" name="Rectangle 68"/>
          <p:cNvSpPr>
            <a:spLocks noGrp="1" noChangeArrowheads="1"/>
          </p:cNvSpPr>
          <p:nvPr>
            <p:ph type="body" idx="1"/>
          </p:nvPr>
        </p:nvSpPr>
        <p:spPr bwMode="auto">
          <a:xfrm>
            <a:off x="876299" y="1628776"/>
            <a:ext cx="10442575"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en-US" altLang="zh-CN" dirty="0"/>
              <a:t>Click to edit Master text styles</a:t>
            </a:r>
          </a:p>
          <a:p>
            <a:pPr lvl="1"/>
            <a:r>
              <a:rPr lang="en-US" altLang="zh-CN" dirty="0"/>
              <a:t>Second level</a:t>
            </a:r>
            <a:endParaRPr lang="zh-CN" altLang="en-US" dirty="0"/>
          </a:p>
          <a:p>
            <a:pPr lvl="2"/>
            <a:r>
              <a:rPr lang="en-US" altLang="zh-CN" dirty="0"/>
              <a:t>Third level</a:t>
            </a:r>
            <a:endParaRPr lang="zh-CN" altLang="en-US" dirty="0"/>
          </a:p>
          <a:p>
            <a:pPr lvl="3"/>
            <a:r>
              <a:rPr lang="en-US" altLang="zh-CN" dirty="0"/>
              <a:t>Fourth level</a:t>
            </a:r>
            <a:endParaRPr lang="zh-CN" altLang="en-US" dirty="0"/>
          </a:p>
          <a:p>
            <a:pPr lvl="4"/>
            <a:r>
              <a:rPr lang="en-US" altLang="zh-CN" dirty="0"/>
              <a:t>Fifth level</a:t>
            </a:r>
          </a:p>
        </p:txBody>
      </p:sp>
      <p:sp>
        <p:nvSpPr>
          <p:cNvPr id="9293" name="Text Box 77"/>
          <p:cNvSpPr txBox="1">
            <a:spLocks noChangeArrowheads="1"/>
          </p:cNvSpPr>
          <p:nvPr/>
        </p:nvSpPr>
        <p:spPr bwMode="auto">
          <a:xfrm>
            <a:off x="-3846986" y="1330326"/>
            <a:ext cx="3703015" cy="3675063"/>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defRPr/>
            </a:pPr>
            <a:r>
              <a:rPr lang="zh-CN" altLang="en-US" sz="1100">
                <a:solidFill>
                  <a:schemeClr val="bg1"/>
                </a:solidFill>
                <a:latin typeface="FrutigerNext LT Regular" pitchFamily="34" charset="0"/>
              </a:rPr>
              <a:t> </a:t>
            </a:r>
            <a:r>
              <a:rPr lang="en-US" altLang="zh-CN" sz="1100">
                <a:solidFill>
                  <a:srgbClr val="FFFFFF"/>
                </a:solidFill>
                <a:latin typeface="FrutigerNext LT Regular" pitchFamily="34" charset="0"/>
              </a:rPr>
              <a:t>Content Page Title </a:t>
            </a:r>
          </a:p>
          <a:p>
            <a:pPr algn="r" defTabSz="784225">
              <a:spcBef>
                <a:spcPct val="20000"/>
              </a:spcBef>
              <a:defRPr/>
            </a:pPr>
            <a:r>
              <a:rPr lang="en-US" altLang="zh-CN" sz="1100">
                <a:solidFill>
                  <a:srgbClr val="FFFFFF"/>
                </a:solidFill>
                <a:latin typeface="FrutigerNext LT Regular" pitchFamily="34" charset="0"/>
              </a:rPr>
              <a:t>35-40pt  </a:t>
            </a:r>
            <a:endParaRPr lang="zh-CN" altLang="en-US" sz="1100">
              <a:solidFill>
                <a:srgbClr val="FFFFFF"/>
              </a:solidFill>
              <a:latin typeface="FrutigerNext LT Regular" pitchFamily="34" charset="0"/>
            </a:endParaRPr>
          </a:p>
          <a:p>
            <a:pPr algn="r" defTabSz="784225">
              <a:spcBef>
                <a:spcPct val="20000"/>
              </a:spcBef>
              <a:defRPr/>
            </a:pPr>
            <a:r>
              <a:rPr lang="en-US" altLang="zh-CN" sz="1100">
                <a:solidFill>
                  <a:srgbClr val="FFFFFF"/>
                </a:solidFill>
                <a:latin typeface="FrutigerNext LT Regular" pitchFamily="34" charset="0"/>
              </a:rPr>
              <a:t>Color: R153 G0 B0</a:t>
            </a:r>
          </a:p>
          <a:p>
            <a:pPr algn="r" defTabSz="784225">
              <a:spcBef>
                <a:spcPct val="20000"/>
              </a:spcBef>
              <a:defRPr/>
            </a:pPr>
            <a:r>
              <a:rPr lang="en-US" altLang="zh-CN" sz="1100">
                <a:solidFill>
                  <a:srgbClr val="FFFFFF"/>
                </a:solidFill>
                <a:latin typeface="FrutigerNext LT Regular" pitchFamily="34" charset="0"/>
              </a:rPr>
              <a:t>Corporate Font: </a:t>
            </a:r>
          </a:p>
          <a:p>
            <a:pPr algn="r" defTabSz="784225">
              <a:spcBef>
                <a:spcPct val="20000"/>
              </a:spcBef>
              <a:defRPr/>
            </a:pPr>
            <a:r>
              <a:rPr lang="en-US" altLang="zh-CN" sz="1100">
                <a:solidFill>
                  <a:srgbClr val="FFFFFF"/>
                </a:solidFill>
                <a:latin typeface="FrutigerNext LT Regular" pitchFamily="34" charset="0"/>
              </a:rPr>
              <a:t>FrutigerNext LT Medium</a:t>
            </a:r>
          </a:p>
          <a:p>
            <a:pPr algn="r" defTabSz="784225">
              <a:spcBef>
                <a:spcPct val="20000"/>
              </a:spcBef>
              <a:defRPr/>
            </a:pPr>
            <a:r>
              <a:rPr lang="en-US" altLang="zh-CN" sz="1100">
                <a:solidFill>
                  <a:srgbClr val="FFFFFF"/>
                </a:solidFill>
                <a:latin typeface="FrutigerNext LT Regular" pitchFamily="34" charset="0"/>
              </a:rPr>
              <a:t>Font to be used by customers and partners:  </a:t>
            </a:r>
          </a:p>
          <a:p>
            <a:pPr algn="r" defTabSz="784225">
              <a:spcBef>
                <a:spcPct val="20000"/>
              </a:spcBef>
              <a:defRPr/>
            </a:pPr>
            <a:r>
              <a:rPr lang="en-US" altLang="zh-CN" sz="1100">
                <a:solidFill>
                  <a:srgbClr val="FFFFFF"/>
                </a:solidFill>
                <a:latin typeface="FrutigerNext LT Regular" pitchFamily="34" charset="0"/>
              </a:rPr>
              <a:t>Arial</a:t>
            </a:r>
          </a:p>
          <a:p>
            <a:pPr algn="r" defTabSz="784225">
              <a:spcBef>
                <a:spcPct val="20000"/>
              </a:spcBef>
              <a:defRPr/>
            </a:pPr>
            <a:endParaRPr lang="en-US" altLang="zh-CN" sz="1100">
              <a:solidFill>
                <a:srgbClr val="FFFFFF"/>
              </a:solidFill>
              <a:latin typeface="FrutigerNext LT Regular" pitchFamily="34" charset="0"/>
            </a:endParaRPr>
          </a:p>
          <a:p>
            <a:pPr algn="r" defTabSz="784225">
              <a:spcBef>
                <a:spcPct val="20000"/>
              </a:spcBef>
              <a:defRPr/>
            </a:pPr>
            <a:endParaRPr lang="zh-CN" altLang="en-US" sz="1100">
              <a:solidFill>
                <a:srgbClr val="FFFFFF"/>
              </a:solidFill>
              <a:latin typeface="FrutigerNext LT Regular" pitchFamily="34" charset="0"/>
            </a:endParaRPr>
          </a:p>
          <a:p>
            <a:pPr algn="r" defTabSz="784225">
              <a:spcBef>
                <a:spcPct val="20000"/>
              </a:spcBef>
              <a:defRPr/>
            </a:pPr>
            <a:r>
              <a:rPr lang="zh-CN" altLang="en-US" sz="1100">
                <a:solidFill>
                  <a:srgbClr val="FFFFFF"/>
                </a:solidFill>
                <a:latin typeface="FrutigerNext LT Regular" pitchFamily="34" charset="0"/>
              </a:rPr>
              <a:t> </a:t>
            </a:r>
            <a:r>
              <a:rPr lang="en-US" altLang="zh-CN" sz="1100">
                <a:solidFill>
                  <a:srgbClr val="FFFFFF"/>
                </a:solidFill>
                <a:latin typeface="FrutigerNext LT Regular" pitchFamily="34" charset="0"/>
              </a:rPr>
              <a:t>Content Page Text :</a:t>
            </a:r>
          </a:p>
          <a:p>
            <a:pPr algn="r" defTabSz="784225">
              <a:spcBef>
                <a:spcPct val="20000"/>
              </a:spcBef>
              <a:defRPr/>
            </a:pPr>
            <a:r>
              <a:rPr lang="en-US" altLang="zh-CN" sz="1100">
                <a:solidFill>
                  <a:srgbClr val="FFFFFF"/>
                </a:solidFill>
                <a:latin typeface="FrutigerNext LT Regular" pitchFamily="34" charset="0"/>
              </a:rPr>
              <a:t>28-30pt</a:t>
            </a:r>
          </a:p>
          <a:p>
            <a:pPr algn="r" defTabSz="784225" eaLnBrk="0" hangingPunct="0">
              <a:spcBef>
                <a:spcPct val="20000"/>
              </a:spcBef>
              <a:defRPr/>
            </a:pPr>
            <a:r>
              <a:rPr lang="en-US" sz="1100" noProof="1">
                <a:solidFill>
                  <a:srgbClr val="FFFFFF"/>
                </a:solidFill>
                <a:latin typeface="FrutigerNext LT Regular" pitchFamily="34" charset="0"/>
              </a:rPr>
              <a:t>Bullets level 2-5</a:t>
            </a:r>
          </a:p>
          <a:p>
            <a:pPr algn="r" defTabSz="784225" eaLnBrk="0" hangingPunct="0">
              <a:spcBef>
                <a:spcPct val="20000"/>
              </a:spcBef>
              <a:defRPr/>
            </a:pPr>
            <a:r>
              <a:rPr lang="en-US" altLang="zh-CN" sz="1100">
                <a:solidFill>
                  <a:srgbClr val="FFFFFF"/>
                </a:solidFill>
                <a:latin typeface="FrutigerNext LT Regular" pitchFamily="34" charset="0"/>
              </a:rPr>
              <a:t>20-30pt  </a:t>
            </a:r>
          </a:p>
          <a:p>
            <a:pPr algn="r" defTabSz="784225">
              <a:spcBef>
                <a:spcPct val="20000"/>
              </a:spcBef>
              <a:defRPr/>
            </a:pPr>
            <a:r>
              <a:rPr lang="en-US" altLang="zh-CN" sz="1100">
                <a:solidFill>
                  <a:srgbClr val="FFFFFF"/>
                </a:solidFill>
                <a:latin typeface="FrutigerNext LT Regular" pitchFamily="34" charset="0"/>
              </a:rPr>
              <a:t>Color:Black</a:t>
            </a:r>
          </a:p>
          <a:p>
            <a:pPr algn="r" defTabSz="784225">
              <a:spcBef>
                <a:spcPct val="20000"/>
              </a:spcBef>
              <a:defRPr/>
            </a:pPr>
            <a:r>
              <a:rPr lang="en-US" altLang="zh-CN" sz="1100">
                <a:solidFill>
                  <a:srgbClr val="FFFFFF"/>
                </a:solidFill>
                <a:latin typeface="FrutigerNext LT Regular" pitchFamily="34" charset="0"/>
              </a:rPr>
              <a:t>Corporate Font: </a:t>
            </a:r>
          </a:p>
          <a:p>
            <a:pPr algn="r" defTabSz="784225">
              <a:spcBef>
                <a:spcPct val="20000"/>
              </a:spcBef>
              <a:defRPr/>
            </a:pPr>
            <a:r>
              <a:rPr lang="en-US" altLang="zh-CN" sz="1100">
                <a:solidFill>
                  <a:srgbClr val="FFFFFF"/>
                </a:solidFill>
                <a:latin typeface="FrutigerNext LT Regular" pitchFamily="34" charset="0"/>
              </a:rPr>
              <a:t>FrutigerNext LT Medium</a:t>
            </a:r>
          </a:p>
          <a:p>
            <a:pPr algn="r" defTabSz="784225">
              <a:spcBef>
                <a:spcPct val="20000"/>
              </a:spcBef>
              <a:defRPr/>
            </a:pPr>
            <a:r>
              <a:rPr lang="en-US" altLang="zh-CN" sz="1100">
                <a:solidFill>
                  <a:srgbClr val="FFFFFF"/>
                </a:solidFill>
                <a:latin typeface="FrutigerNext LT Regular" pitchFamily="34" charset="0"/>
              </a:rPr>
              <a:t>Font to be used by customers and partners:  </a:t>
            </a:r>
          </a:p>
          <a:p>
            <a:pPr algn="r" defTabSz="784225">
              <a:spcBef>
                <a:spcPct val="20000"/>
              </a:spcBef>
              <a:defRPr/>
            </a:pPr>
            <a:r>
              <a:rPr lang="en-US" altLang="zh-CN" sz="1100">
                <a:solidFill>
                  <a:srgbClr val="FFFFFF"/>
                </a:solidFill>
                <a:latin typeface="FrutigerNext LT Regular" pitchFamily="34" charset="0"/>
              </a:rPr>
              <a:t>Arial</a:t>
            </a:r>
            <a:endParaRPr lang="zh-CN" altLang="en-US" sz="1100">
              <a:solidFill>
                <a:schemeClr val="bg1"/>
              </a:solidFill>
              <a:latin typeface="FrutigerNext LT Regular" pitchFamily="34" charset="0"/>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0" name="Picture 104" descr="PPT胶片内页元素-16比9-内页灰条"/>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224588"/>
            <a:ext cx="12190413"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101" descr="图片3副本"/>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82225" y="6387307"/>
            <a:ext cx="1295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 Box 8"/>
          <p:cNvSpPr txBox="1">
            <a:spLocks noChangeArrowheads="1"/>
          </p:cNvSpPr>
          <p:nvPr/>
        </p:nvSpPr>
        <p:spPr bwMode="auto">
          <a:xfrm>
            <a:off x="876300" y="6478495"/>
            <a:ext cx="2541588"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a:latin typeface="FrutigerNext LT Bold" pitchFamily="34" charset="0"/>
                <a:ea typeface="MS PGothic" pitchFamily="34" charset="-128"/>
              </a:rPr>
              <a:t>HUAWEI TECHNOLOGIES CO., LTD.</a:t>
            </a:r>
          </a:p>
        </p:txBody>
      </p:sp>
      <p:sp>
        <p:nvSpPr>
          <p:cNvPr id="8197" name="Rectangle 13"/>
          <p:cNvSpPr>
            <a:spLocks noGrp="1" noChangeArrowheads="1"/>
          </p:cNvSpPr>
          <p:nvPr>
            <p:ph type="title"/>
          </p:nvPr>
        </p:nvSpPr>
        <p:spPr bwMode="auto">
          <a:xfrm>
            <a:off x="876299" y="325439"/>
            <a:ext cx="10442575"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en-US" altLang="zh-CN" dirty="0"/>
              <a:t>Click to edit Master title style</a:t>
            </a:r>
            <a:endParaRPr lang="zh-CN" altLang="en-US" dirty="0"/>
          </a:p>
        </p:txBody>
      </p:sp>
      <p:sp>
        <p:nvSpPr>
          <p:cNvPr id="8199" name="Rectangle 68"/>
          <p:cNvSpPr>
            <a:spLocks noGrp="1" noChangeArrowheads="1"/>
          </p:cNvSpPr>
          <p:nvPr>
            <p:ph type="body" idx="1"/>
          </p:nvPr>
        </p:nvSpPr>
        <p:spPr bwMode="auto">
          <a:xfrm>
            <a:off x="876299" y="1628776"/>
            <a:ext cx="10442576"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en-US" altLang="zh-CN" dirty="0"/>
              <a:t>Click to edit Master text styles</a:t>
            </a:r>
            <a:endParaRPr lang="zh-CN" altLang="en-US" dirty="0"/>
          </a:p>
          <a:p>
            <a:pPr lvl="1"/>
            <a:r>
              <a:rPr lang="en-US" altLang="zh-CN" dirty="0"/>
              <a:t>Second level</a:t>
            </a:r>
            <a:endParaRPr lang="zh-CN" altLang="en-US" dirty="0"/>
          </a:p>
          <a:p>
            <a:pPr lvl="2"/>
            <a:r>
              <a:rPr lang="en-US" altLang="zh-CN" dirty="0"/>
              <a:t>Third level</a:t>
            </a:r>
            <a:endParaRPr lang="zh-CN" altLang="en-US" dirty="0"/>
          </a:p>
          <a:p>
            <a:pPr lvl="3"/>
            <a:r>
              <a:rPr lang="en-US" altLang="zh-CN" dirty="0"/>
              <a:t>Fourth level</a:t>
            </a:r>
            <a:endParaRPr lang="zh-CN" altLang="en-US" dirty="0"/>
          </a:p>
          <a:p>
            <a:pPr lvl="4"/>
            <a:r>
              <a:rPr lang="en-US" altLang="zh-CN" dirty="0"/>
              <a:t>Fifth level</a:t>
            </a:r>
            <a:endParaRPr lang="zh-CN" altLang="en-US" dirty="0"/>
          </a:p>
        </p:txBody>
      </p:sp>
      <p:grpSp>
        <p:nvGrpSpPr>
          <p:cNvPr id="8200" name="Group 88"/>
          <p:cNvGrpSpPr>
            <a:grpSpLocks/>
          </p:cNvGrpSpPr>
          <p:nvPr/>
        </p:nvGrpSpPr>
        <p:grpSpPr bwMode="auto">
          <a:xfrm>
            <a:off x="12436538" y="3832225"/>
            <a:ext cx="1151767"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a:defRPr/>
              </a:pPr>
              <a:endParaRPr lang="zh-CN" altLang="en-US"/>
            </a:p>
          </p:txBody>
        </p:sp>
        <p:grpSp>
          <p:nvGrpSpPr>
            <p:cNvPr id="8206" name="Group 87"/>
            <p:cNvGrpSpPr>
              <a:grpSpLocks/>
            </p:cNvGrpSpPr>
            <p:nvPr userDrawn="1"/>
          </p:nvGrpSpPr>
          <p:grpSpPr bwMode="auto">
            <a:xfrm>
              <a:off x="5941" y="2475"/>
              <a:ext cx="409" cy="1783"/>
              <a:chOff x="5921" y="2387"/>
              <a:chExt cx="409" cy="1783"/>
            </a:xfrm>
          </p:grpSpPr>
          <p:grpSp>
            <p:nvGrpSpPr>
              <p:cNvPr id="8207"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a:defRPr/>
                  </a:pPr>
                  <a:endParaRPr lang="zh-CN" altLang="en-US"/>
                </a:p>
              </p:txBody>
            </p:sp>
            <p:sp>
              <p:nvSpPr>
                <p:cNvPr id="10316" name="Rectangle 20"/>
                <p:cNvSpPr>
                  <a:spLocks noChangeAspect="1" noChangeArrowheads="1"/>
                </p:cNvSpPr>
                <p:nvPr userDrawn="1"/>
              </p:nvSpPr>
              <p:spPr bwMode="auto">
                <a:xfrm flipV="1">
                  <a:off x="6127" y="2387"/>
                  <a:ext cx="115" cy="115"/>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a:defRPr/>
                  </a:pPr>
                  <a:endParaRPr lang="zh-CN" altLang="en-US"/>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a:defRPr/>
                  </a:pPr>
                  <a:endParaRPr lang="zh-CN" altLang="en-US"/>
                </a:p>
              </p:txBody>
            </p:sp>
          </p:grpSp>
          <p:grpSp>
            <p:nvGrpSpPr>
              <p:cNvPr id="8208"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312" name="Rectangle 25"/>
                <p:cNvSpPr>
                  <a:spLocks noChangeAspect="1" noChangeArrowheads="1"/>
                </p:cNvSpPr>
                <p:nvPr userDrawn="1"/>
              </p:nvSpPr>
              <p:spPr bwMode="auto">
                <a:xfrm flipV="1">
                  <a:off x="6127" y="2523"/>
                  <a:ext cx="115" cy="115"/>
                </a:xfrm>
                <a:prstGeom prst="rect">
                  <a:avLst/>
                </a:prstGeom>
                <a:solidFill>
                  <a:srgbClr val="99CCCC"/>
                </a:solidFill>
                <a:ln w="9525">
                  <a:noFill/>
                  <a:miter lim="800000"/>
                  <a:headEnd/>
                  <a:tailEnd/>
                </a:ln>
                <a:effectLst/>
              </p:spPr>
              <p:txBody>
                <a:bodyPr rot="10800000" wrap="none" anchor="ctr"/>
                <a:lstStyle/>
                <a:p>
                  <a:pPr>
                    <a:defRPr/>
                  </a:pPr>
                  <a:endParaRPr lang="zh-CN" altLang="en-US"/>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a:defRPr/>
                  </a:pPr>
                  <a:endParaRPr lang="zh-CN" altLang="en-US"/>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a:p>
              </p:txBody>
            </p:sp>
          </p:grpSp>
          <p:grpSp>
            <p:nvGrpSpPr>
              <p:cNvPr id="8209"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a:defRPr/>
                  </a:pPr>
                  <a:endParaRPr lang="zh-CN" altLang="en-US"/>
                </a:p>
              </p:txBody>
            </p:sp>
            <p:sp>
              <p:nvSpPr>
                <p:cNvPr id="10308" name="Rectangle 30"/>
                <p:cNvSpPr>
                  <a:spLocks noChangeAspect="1" noChangeArrowheads="1"/>
                </p:cNvSpPr>
                <p:nvPr userDrawn="1"/>
              </p:nvSpPr>
              <p:spPr bwMode="auto">
                <a:xfrm flipV="1">
                  <a:off x="6127" y="2659"/>
                  <a:ext cx="115" cy="115"/>
                </a:xfrm>
                <a:prstGeom prst="rect">
                  <a:avLst/>
                </a:prstGeom>
                <a:solidFill>
                  <a:srgbClr val="0099CC"/>
                </a:solidFill>
                <a:ln w="9525">
                  <a:noFill/>
                  <a:miter lim="800000"/>
                  <a:headEnd/>
                  <a:tailEnd/>
                </a:ln>
                <a:effectLst/>
              </p:spPr>
              <p:txBody>
                <a:bodyPr rot="10800000" wrap="none" anchor="ctr"/>
                <a:lstStyle/>
                <a:p>
                  <a:pPr>
                    <a:defRPr/>
                  </a:pPr>
                  <a:endParaRPr lang="zh-CN" altLang="en-US"/>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a:defRPr/>
                  </a:pPr>
                  <a:endParaRPr lang="zh-CN" altLang="en-US"/>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a:defRPr/>
                  </a:pPr>
                  <a:endParaRPr lang="zh-CN" altLang="en-US"/>
                </a:p>
              </p:txBody>
            </p:sp>
          </p:grpSp>
          <p:grpSp>
            <p:nvGrpSpPr>
              <p:cNvPr id="8210"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7" y="2251"/>
                  <a:ext cx="115" cy="119"/>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a:defRPr/>
                  </a:pPr>
                  <a:endParaRPr lang="zh-CN" altLang="en-US"/>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a:defRPr/>
                  </a:pPr>
                  <a:endParaRPr lang="zh-CN" altLang="en-US"/>
                </a:p>
              </p:txBody>
            </p:sp>
          </p:grpSp>
          <p:grpSp>
            <p:nvGrpSpPr>
              <p:cNvPr id="8211"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300" name="Rectangle 40"/>
                <p:cNvSpPr>
                  <a:spLocks noChangeAspect="1" noChangeArrowheads="1"/>
                </p:cNvSpPr>
                <p:nvPr userDrawn="1"/>
              </p:nvSpPr>
              <p:spPr bwMode="auto">
                <a:xfrm flipV="1">
                  <a:off x="6127" y="2886"/>
                  <a:ext cx="115" cy="115"/>
                </a:xfrm>
                <a:prstGeom prst="rect">
                  <a:avLst/>
                </a:prstGeom>
                <a:solidFill>
                  <a:srgbClr val="FFCC99"/>
                </a:solidFill>
                <a:ln w="9525">
                  <a:noFill/>
                  <a:miter lim="800000"/>
                  <a:headEnd/>
                  <a:tailEnd/>
                </a:ln>
                <a:effectLst/>
              </p:spPr>
              <p:txBody>
                <a:bodyPr rot="10800000" wrap="none" anchor="ctr"/>
                <a:lstStyle/>
                <a:p>
                  <a:pPr>
                    <a:defRPr/>
                  </a:pPr>
                  <a:endParaRPr lang="zh-CN" altLang="en-US"/>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a:defRPr/>
                  </a:pPr>
                  <a:endParaRPr lang="zh-CN" altLang="en-US"/>
                </a:p>
              </p:txBody>
            </p:sp>
          </p:grpSp>
          <p:grpSp>
            <p:nvGrpSpPr>
              <p:cNvPr id="8212"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a:p>
              </p:txBody>
            </p:sp>
            <p:sp>
              <p:nvSpPr>
                <p:cNvPr id="10296" name="Rectangle 45"/>
                <p:cNvSpPr>
                  <a:spLocks noChangeAspect="1" noChangeArrowheads="1"/>
                </p:cNvSpPr>
                <p:nvPr userDrawn="1"/>
              </p:nvSpPr>
              <p:spPr bwMode="auto">
                <a:xfrm flipV="1">
                  <a:off x="6127" y="3022"/>
                  <a:ext cx="115" cy="115"/>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a:defRPr/>
                  </a:pPr>
                  <a:endParaRPr lang="zh-CN" altLang="en-US"/>
                </a:p>
              </p:txBody>
            </p:sp>
          </p:grpSp>
          <p:grpSp>
            <p:nvGrpSpPr>
              <p:cNvPr id="8213"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a:defRPr/>
                  </a:pPr>
                  <a:endParaRPr lang="zh-CN" altLang="en-US"/>
                </a:p>
              </p:txBody>
            </p:sp>
            <p:sp>
              <p:nvSpPr>
                <p:cNvPr id="10292" name="Rectangle 50"/>
                <p:cNvSpPr>
                  <a:spLocks noChangeAspect="1" noChangeArrowheads="1"/>
                </p:cNvSpPr>
                <p:nvPr userDrawn="1"/>
              </p:nvSpPr>
              <p:spPr bwMode="auto">
                <a:xfrm flipV="1">
                  <a:off x="6127" y="3158"/>
                  <a:ext cx="115" cy="115"/>
                </a:xfrm>
                <a:prstGeom prst="rect">
                  <a:avLst/>
                </a:prstGeom>
                <a:solidFill>
                  <a:srgbClr val="CCFF99"/>
                </a:solidFill>
                <a:ln w="9525">
                  <a:noFill/>
                  <a:miter lim="800000"/>
                  <a:headEnd/>
                  <a:tailEnd/>
                </a:ln>
                <a:effectLst/>
              </p:spPr>
              <p:txBody>
                <a:bodyPr rot="10800000" wrap="none" anchor="ctr"/>
                <a:lstStyle/>
                <a:p>
                  <a:pPr>
                    <a:defRPr/>
                  </a:pPr>
                  <a:endParaRPr lang="zh-CN" altLang="en-US"/>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a:defRPr/>
                  </a:pPr>
                  <a:endParaRPr lang="zh-CN" altLang="en-US"/>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a:defRPr/>
                  </a:pPr>
                  <a:endParaRPr lang="zh-CN" altLang="en-US"/>
                </a:p>
              </p:txBody>
            </p:sp>
          </p:grpSp>
          <p:grpSp>
            <p:nvGrpSpPr>
              <p:cNvPr id="8214"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288" name="Rectangle 55"/>
                <p:cNvSpPr>
                  <a:spLocks noChangeAspect="1" noChangeArrowheads="1"/>
                </p:cNvSpPr>
                <p:nvPr userDrawn="1"/>
              </p:nvSpPr>
              <p:spPr bwMode="auto">
                <a:xfrm flipV="1">
                  <a:off x="6127" y="3385"/>
                  <a:ext cx="115" cy="115"/>
                </a:xfrm>
                <a:prstGeom prst="rect">
                  <a:avLst/>
                </a:prstGeom>
                <a:solidFill>
                  <a:srgbClr val="FFCC99"/>
                </a:solidFill>
                <a:ln w="9525">
                  <a:noFill/>
                  <a:miter lim="800000"/>
                  <a:headEnd/>
                  <a:tailEnd/>
                </a:ln>
                <a:effectLst/>
              </p:spPr>
              <p:txBody>
                <a:bodyPr rot="10800000" wrap="none" anchor="ctr"/>
                <a:lstStyle/>
                <a:p>
                  <a:pPr>
                    <a:defRPr/>
                  </a:pPr>
                  <a:endParaRPr lang="zh-CN" altLang="en-US"/>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a:p>
              </p:txBody>
            </p:sp>
          </p:grpSp>
          <p:grpSp>
            <p:nvGrpSpPr>
              <p:cNvPr id="8215"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a:p>
              </p:txBody>
            </p:sp>
            <p:sp>
              <p:nvSpPr>
                <p:cNvPr id="10284" name="Rectangle 60"/>
                <p:cNvSpPr>
                  <a:spLocks noChangeAspect="1" noChangeArrowheads="1"/>
                </p:cNvSpPr>
                <p:nvPr userDrawn="1"/>
              </p:nvSpPr>
              <p:spPr bwMode="auto">
                <a:xfrm flipV="1">
                  <a:off x="6127" y="3521"/>
                  <a:ext cx="115" cy="115"/>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a:p>
              </p:txBody>
            </p:sp>
          </p:grpSp>
          <p:grpSp>
            <p:nvGrpSpPr>
              <p:cNvPr id="8216"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a:defRPr/>
                  </a:pPr>
                  <a:endParaRPr lang="zh-CN" altLang="en-US"/>
                </a:p>
              </p:txBody>
            </p:sp>
            <p:sp>
              <p:nvSpPr>
                <p:cNvPr id="10280" name="Rectangle 65"/>
                <p:cNvSpPr>
                  <a:spLocks noChangeAspect="1" noChangeArrowheads="1"/>
                </p:cNvSpPr>
                <p:nvPr userDrawn="1"/>
              </p:nvSpPr>
              <p:spPr bwMode="auto">
                <a:xfrm flipV="1">
                  <a:off x="6127" y="3657"/>
                  <a:ext cx="115" cy="115"/>
                </a:xfrm>
                <a:prstGeom prst="rect">
                  <a:avLst/>
                </a:prstGeom>
                <a:solidFill>
                  <a:srgbClr val="CCFF99"/>
                </a:solidFill>
                <a:ln w="9525">
                  <a:noFill/>
                  <a:miter lim="800000"/>
                  <a:headEnd/>
                  <a:tailEnd/>
                </a:ln>
                <a:effectLst/>
              </p:spPr>
              <p:txBody>
                <a:bodyPr rot="10800000" wrap="none" anchor="ctr"/>
                <a:lstStyle/>
                <a:p>
                  <a:pPr>
                    <a:defRPr/>
                  </a:pPr>
                  <a:endParaRPr lang="zh-CN" altLang="en-US"/>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a:defRPr/>
                  </a:pPr>
                  <a:endParaRPr lang="zh-CN" altLang="en-US"/>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a:p>
              </p:txBody>
            </p:sp>
          </p:grpSp>
          <p:grpSp>
            <p:nvGrpSpPr>
              <p:cNvPr id="8217"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276" name="Rectangle 70"/>
                <p:cNvSpPr>
                  <a:spLocks noChangeAspect="1" noChangeArrowheads="1"/>
                </p:cNvSpPr>
                <p:nvPr userDrawn="1"/>
              </p:nvSpPr>
              <p:spPr bwMode="auto">
                <a:xfrm flipV="1">
                  <a:off x="6127" y="3884"/>
                  <a:ext cx="115" cy="115"/>
                </a:xfrm>
                <a:prstGeom prst="rect">
                  <a:avLst/>
                </a:prstGeom>
                <a:solidFill>
                  <a:srgbClr val="FFCC99"/>
                </a:solidFill>
                <a:ln w="9525">
                  <a:noFill/>
                  <a:miter lim="800000"/>
                  <a:headEnd/>
                  <a:tailEnd/>
                </a:ln>
                <a:effectLst/>
              </p:spPr>
              <p:txBody>
                <a:bodyPr rot="10800000" wrap="none" anchor="ctr"/>
                <a:lstStyle/>
                <a:p>
                  <a:pPr>
                    <a:defRPr/>
                  </a:pPr>
                  <a:endParaRPr lang="zh-CN" altLang="en-US"/>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a:p>
              </p:txBody>
            </p:sp>
          </p:grpSp>
          <p:grpSp>
            <p:nvGrpSpPr>
              <p:cNvPr id="8218"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a:p>
              </p:txBody>
            </p:sp>
            <p:sp>
              <p:nvSpPr>
                <p:cNvPr id="10272" name="Rectangle 75"/>
                <p:cNvSpPr>
                  <a:spLocks noChangeAspect="1" noChangeArrowheads="1"/>
                </p:cNvSpPr>
                <p:nvPr userDrawn="1"/>
              </p:nvSpPr>
              <p:spPr bwMode="auto">
                <a:xfrm flipV="1">
                  <a:off x="6127" y="4026"/>
                  <a:ext cx="115" cy="115"/>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a:p>
              </p:txBody>
            </p:sp>
          </p:grpSp>
          <p:grpSp>
            <p:nvGrpSpPr>
              <p:cNvPr id="8219"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a:defRPr/>
                  </a:pPr>
                  <a:endParaRPr lang="zh-CN" altLang="en-US"/>
                </a:p>
              </p:txBody>
            </p:sp>
            <p:sp>
              <p:nvSpPr>
                <p:cNvPr id="10268" name="Rectangle 80"/>
                <p:cNvSpPr>
                  <a:spLocks noChangeAspect="1" noChangeArrowheads="1"/>
                </p:cNvSpPr>
                <p:nvPr userDrawn="1"/>
              </p:nvSpPr>
              <p:spPr bwMode="auto">
                <a:xfrm flipV="1">
                  <a:off x="6127" y="4167"/>
                  <a:ext cx="115" cy="115"/>
                </a:xfrm>
                <a:prstGeom prst="rect">
                  <a:avLst/>
                </a:prstGeom>
                <a:solidFill>
                  <a:schemeClr val="accent2"/>
                </a:solidFill>
                <a:ln w="9525">
                  <a:noFill/>
                  <a:miter lim="800000"/>
                  <a:headEnd/>
                  <a:tailEnd/>
                </a:ln>
                <a:effectLst/>
              </p:spPr>
              <p:txBody>
                <a:bodyPr rot="10800000" wrap="none" anchor="ctr"/>
                <a:lstStyle/>
                <a:p>
                  <a:pPr>
                    <a:defRPr/>
                  </a:pPr>
                  <a:endParaRPr lang="zh-CN" altLang="en-US"/>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a:defRPr/>
                  </a:pPr>
                  <a:endParaRPr lang="zh-CN" altLang="en-US"/>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a:p>
              </p:txBody>
            </p:sp>
          </p:grpSp>
        </p:grpSp>
      </p:grpSp>
      <p:sp>
        <p:nvSpPr>
          <p:cNvPr id="6149" name="Rectangle 5"/>
          <p:cNvSpPr>
            <a:spLocks noChangeArrowheads="1"/>
          </p:cNvSpPr>
          <p:nvPr/>
        </p:nvSpPr>
        <p:spPr bwMode="auto">
          <a:xfrm>
            <a:off x="8483693" y="6478495"/>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D6D007F3-B8DC-498C-AC9F-D012DFD26BD4}"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p:nvSpPr>
        <p:spPr bwMode="auto">
          <a:xfrm>
            <a:off x="-3846986" y="1330326"/>
            <a:ext cx="3703015"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defRPr/>
            </a:pPr>
            <a:r>
              <a:rPr lang="zh-CN" altLang="zh-CN" sz="1100">
                <a:solidFill>
                  <a:srgbClr val="FFFFFF"/>
                </a:solidFill>
                <a:latin typeface="FrutigerNext LT Regular" pitchFamily="34" charset="0"/>
              </a:rPr>
              <a:t>Slide title :32-35pt  </a:t>
            </a:r>
          </a:p>
          <a:p>
            <a:pPr algn="r" defTabSz="784225">
              <a:spcBef>
                <a:spcPct val="20000"/>
              </a:spcBef>
              <a:defRPr/>
            </a:pPr>
            <a:r>
              <a:rPr lang="zh-CN" altLang="zh-CN" sz="1100">
                <a:solidFill>
                  <a:srgbClr val="FFFFFF"/>
                </a:solidFill>
                <a:latin typeface="FrutigerNext LT Regular" pitchFamily="34" charset="0"/>
              </a:rPr>
              <a:t>Color: R153 G0 B0</a:t>
            </a:r>
          </a:p>
          <a:p>
            <a:pPr algn="r" defTabSz="784225">
              <a:spcBef>
                <a:spcPct val="20000"/>
              </a:spcBef>
              <a:defRPr/>
            </a:pPr>
            <a:r>
              <a:rPr lang="zh-CN" altLang="zh-CN" sz="1100">
                <a:solidFill>
                  <a:srgbClr val="FFFFFF"/>
                </a:solidFill>
                <a:latin typeface="FrutigerNext LT Regular" pitchFamily="34" charset="0"/>
              </a:rPr>
              <a:t>Corporate Font :</a:t>
            </a:r>
          </a:p>
          <a:p>
            <a:pPr algn="r" defTabSz="784225">
              <a:spcBef>
                <a:spcPct val="20000"/>
              </a:spcBef>
              <a:defRPr/>
            </a:pPr>
            <a:r>
              <a:rPr lang="zh-CN" altLang="zh-CN" sz="1100">
                <a:solidFill>
                  <a:srgbClr val="FFFFFF"/>
                </a:solidFill>
                <a:latin typeface="FrutigerNext LT Regular" pitchFamily="34" charset="0"/>
              </a:rPr>
              <a:t>FrutigerNext LT Medium</a:t>
            </a:r>
          </a:p>
          <a:p>
            <a:pPr algn="r" defTabSz="784225">
              <a:spcBef>
                <a:spcPct val="20000"/>
              </a:spcBef>
              <a:defRPr/>
            </a:pPr>
            <a:r>
              <a:rPr lang="zh-CN" altLang="zh-CN" sz="1100">
                <a:solidFill>
                  <a:srgbClr val="FFFFFF"/>
                </a:solidFill>
                <a:latin typeface="FrutigerNext LT Regular" pitchFamily="34" charset="0"/>
              </a:rPr>
              <a:t>Font to be used by customers and </a:t>
            </a:r>
          </a:p>
          <a:p>
            <a:pPr algn="r" defTabSz="784225">
              <a:spcBef>
                <a:spcPct val="20000"/>
              </a:spcBef>
              <a:defRPr/>
            </a:pPr>
            <a:r>
              <a:rPr lang="zh-CN" altLang="zh-CN" sz="1100">
                <a:solidFill>
                  <a:srgbClr val="FFFFFF"/>
                </a:solidFill>
                <a:latin typeface="FrutigerNext LT Regular" pitchFamily="34" charset="0"/>
              </a:rPr>
              <a:t>partners : </a:t>
            </a:r>
          </a:p>
          <a:p>
            <a:pPr algn="r" defTabSz="784225">
              <a:spcBef>
                <a:spcPct val="20000"/>
              </a:spcBef>
              <a:defRPr/>
            </a:pPr>
            <a:r>
              <a:rPr lang="zh-CN" altLang="zh-CN" sz="1100">
                <a:solidFill>
                  <a:srgbClr val="FFFFFF"/>
                </a:solidFill>
                <a:latin typeface="FrutigerNext LT Regular" pitchFamily="34" charset="0"/>
              </a:rPr>
              <a:t>Arial</a:t>
            </a:r>
          </a:p>
          <a:p>
            <a:pPr algn="r" defTabSz="784225">
              <a:spcBef>
                <a:spcPct val="20000"/>
              </a:spcBef>
              <a:defRPr/>
            </a:pPr>
            <a:endParaRPr lang="zh-CN" altLang="zh-CN" sz="1100">
              <a:solidFill>
                <a:srgbClr val="FFFFFF"/>
              </a:solidFill>
              <a:latin typeface="FrutigerNext LT Regular" pitchFamily="34" charset="0"/>
            </a:endParaRPr>
          </a:p>
          <a:p>
            <a:pPr algn="r" defTabSz="784225">
              <a:spcBef>
                <a:spcPct val="20000"/>
              </a:spcBef>
              <a:defRPr/>
            </a:pPr>
            <a:endParaRPr lang="zh-CN" altLang="zh-CN" sz="1100">
              <a:solidFill>
                <a:srgbClr val="FFFFFF"/>
              </a:solidFill>
              <a:latin typeface="FrutigerNext LT Regular" pitchFamily="34" charset="0"/>
            </a:endParaRPr>
          </a:p>
          <a:p>
            <a:pPr algn="r" defTabSz="784225">
              <a:spcBef>
                <a:spcPct val="20000"/>
              </a:spcBef>
              <a:defRPr/>
            </a:pPr>
            <a:endParaRPr lang="zh-CN" altLang="zh-CN" sz="1100">
              <a:solidFill>
                <a:srgbClr val="FFFFFF"/>
              </a:solidFill>
              <a:latin typeface="FrutigerNext LT Regular" pitchFamily="34" charset="0"/>
            </a:endParaRPr>
          </a:p>
          <a:p>
            <a:pPr algn="r" defTabSz="784225">
              <a:spcBef>
                <a:spcPct val="20000"/>
              </a:spcBef>
              <a:defRPr/>
            </a:pPr>
            <a:r>
              <a:rPr lang="zh-CN" altLang="zh-CN" sz="1100">
                <a:solidFill>
                  <a:srgbClr val="FFFFFF"/>
                </a:solidFill>
                <a:latin typeface="FrutigerNext LT Regular" pitchFamily="34" charset="0"/>
              </a:rPr>
              <a:t>Slide text :20-22pt</a:t>
            </a:r>
          </a:p>
          <a:p>
            <a:pPr algn="r" defTabSz="784225">
              <a:spcBef>
                <a:spcPct val="20000"/>
              </a:spcBef>
              <a:defRPr/>
            </a:pPr>
            <a:r>
              <a:rPr lang="zh-CN" altLang="zh-CN" sz="1100">
                <a:solidFill>
                  <a:srgbClr val="FFFFFF"/>
                </a:solidFill>
                <a:latin typeface="FrutigerNext LT Regular" pitchFamily="34" charset="0"/>
              </a:rPr>
              <a:t>Bullets level 2-5:</a:t>
            </a:r>
          </a:p>
          <a:p>
            <a:pPr algn="r" defTabSz="784225">
              <a:spcBef>
                <a:spcPct val="20000"/>
              </a:spcBef>
              <a:defRPr/>
            </a:pPr>
            <a:r>
              <a:rPr lang="zh-CN" altLang="zh-CN" sz="1100">
                <a:solidFill>
                  <a:srgbClr val="FFFFFF"/>
                </a:solidFill>
                <a:latin typeface="FrutigerNext LT Regular" pitchFamily="34" charset="0"/>
              </a:rPr>
              <a:t> 18pt  </a:t>
            </a:r>
          </a:p>
          <a:p>
            <a:pPr algn="r" defTabSz="784225">
              <a:spcBef>
                <a:spcPct val="20000"/>
              </a:spcBef>
              <a:defRPr/>
            </a:pPr>
            <a:r>
              <a:rPr lang="zh-CN" altLang="zh-CN" sz="1100">
                <a:solidFill>
                  <a:srgbClr val="FFFFFF"/>
                </a:solidFill>
                <a:latin typeface="FrutigerNext LT Regular" pitchFamily="34" charset="0"/>
              </a:rPr>
              <a:t>Color:Black</a:t>
            </a:r>
          </a:p>
          <a:p>
            <a:pPr algn="r" defTabSz="784225">
              <a:spcBef>
                <a:spcPct val="20000"/>
              </a:spcBef>
              <a:defRPr/>
            </a:pPr>
            <a:r>
              <a:rPr lang="zh-CN" altLang="zh-CN" sz="1100">
                <a:solidFill>
                  <a:srgbClr val="FFFFFF"/>
                </a:solidFill>
                <a:latin typeface="FrutigerNext LT Regular" pitchFamily="34" charset="0"/>
              </a:rPr>
              <a:t>Corporate Font :</a:t>
            </a:r>
          </a:p>
          <a:p>
            <a:pPr algn="r" defTabSz="784225">
              <a:spcBef>
                <a:spcPct val="20000"/>
              </a:spcBef>
              <a:defRPr/>
            </a:pPr>
            <a:r>
              <a:rPr lang="zh-CN" altLang="zh-CN" sz="1100">
                <a:solidFill>
                  <a:srgbClr val="FFFFFF"/>
                </a:solidFill>
                <a:latin typeface="FrutigerNext LT Regular" pitchFamily="34" charset="0"/>
              </a:rPr>
              <a:t>FrutigerNext LT Medium</a:t>
            </a:r>
          </a:p>
          <a:p>
            <a:pPr algn="r" defTabSz="784225">
              <a:spcBef>
                <a:spcPct val="20000"/>
              </a:spcBef>
              <a:defRPr/>
            </a:pPr>
            <a:r>
              <a:rPr lang="zh-CN" altLang="zh-CN" sz="1100">
                <a:solidFill>
                  <a:srgbClr val="FFFFFF"/>
                </a:solidFill>
                <a:latin typeface="FrutigerNext LT Regular" pitchFamily="34" charset="0"/>
              </a:rPr>
              <a:t>Font to be used by customers and </a:t>
            </a:r>
          </a:p>
          <a:p>
            <a:pPr algn="r" defTabSz="784225">
              <a:spcBef>
                <a:spcPct val="20000"/>
              </a:spcBef>
              <a:defRPr/>
            </a:pPr>
            <a:r>
              <a:rPr lang="zh-CN" altLang="zh-CN" sz="1100">
                <a:solidFill>
                  <a:srgbClr val="FFFFFF"/>
                </a:solidFill>
                <a:latin typeface="FrutigerNext LT Regular" pitchFamily="34" charset="0"/>
              </a:rPr>
              <a:t>partners : </a:t>
            </a:r>
          </a:p>
          <a:p>
            <a:pPr algn="r" defTabSz="784225">
              <a:spcBef>
                <a:spcPct val="20000"/>
              </a:spcBef>
              <a:defRPr/>
            </a:pPr>
            <a:r>
              <a:rPr lang="zh-CN" altLang="zh-CN" sz="1100">
                <a:solidFill>
                  <a:srgbClr val="FFFFFF"/>
                </a:solidFill>
                <a:latin typeface="FrutigerNext LT Regular" pitchFamily="34" charset="0"/>
              </a:rPr>
              <a:t>Arial</a:t>
            </a:r>
          </a:p>
        </p:txBody>
      </p:sp>
      <p:sp>
        <p:nvSpPr>
          <p:cNvPr id="10324" name="Text Box 84"/>
          <p:cNvSpPr txBox="1">
            <a:spLocks noChangeArrowheads="1"/>
          </p:cNvSpPr>
          <p:nvPr/>
        </p:nvSpPr>
        <p:spPr bwMode="auto">
          <a:xfrm>
            <a:off x="12339146" y="57150"/>
            <a:ext cx="1727650" cy="1107996"/>
          </a:xfrm>
          <a:prstGeom prst="rect">
            <a:avLst/>
          </a:prstGeom>
          <a:noFill/>
          <a:ln w="9525">
            <a:noFill/>
            <a:miter lim="800000"/>
            <a:headEnd/>
            <a:tailEnd/>
          </a:ln>
          <a:effectLst/>
        </p:spPr>
        <p:txBody>
          <a:bodyPr>
            <a:spAutoFit/>
          </a:bodyPr>
          <a:lstStyle/>
          <a:p>
            <a:pPr>
              <a:defRPr/>
            </a:pPr>
            <a:r>
              <a:rPr lang="en-US" altLang="zh-CN" sz="1100">
                <a:solidFill>
                  <a:srgbClr val="FFFFFF"/>
                </a:solidFill>
                <a:latin typeface="FrutigerNext LT Regular" pitchFamily="34" charset="0"/>
              </a:rPr>
              <a:t>Top right  corner  for   field-mark, customer or partner logotypes. </a:t>
            </a:r>
          </a:p>
          <a:p>
            <a:pPr>
              <a:defRPr/>
            </a:pPr>
            <a:endParaRPr lang="en-US" altLang="zh-CN" sz="1100">
              <a:solidFill>
                <a:srgbClr val="FFFFFF"/>
              </a:solidFill>
              <a:latin typeface="FrutigerNext LT Regular" pitchFamily="34" charset="0"/>
            </a:endParaRPr>
          </a:p>
          <a:p>
            <a:pPr>
              <a:defRPr/>
            </a:pPr>
            <a:r>
              <a:rPr lang="en-US" altLang="zh-CN" sz="1100">
                <a:solidFill>
                  <a:srgbClr val="FFFFFF"/>
                </a:solidFill>
                <a:latin typeface="FrutigerNext LT Regular" pitchFamily="34" charset="0"/>
              </a:rPr>
              <a:t>----------------   </a:t>
            </a:r>
          </a:p>
          <a:p>
            <a:pPr>
              <a:defRPr/>
            </a:pPr>
            <a:endParaRPr lang="zh-CN" altLang="en-US" sz="1100">
              <a:solidFill>
                <a:srgbClr val="FFFFFF"/>
              </a:solidFill>
              <a:latin typeface="FrutigerNext LT Regular" pitchFamily="34" charset="0"/>
            </a:endParaRPr>
          </a:p>
        </p:txBody>
      </p:sp>
      <p:sp>
        <p:nvSpPr>
          <p:cNvPr id="10325" name="Text Box 85"/>
          <p:cNvSpPr txBox="1">
            <a:spLocks noChangeArrowheads="1"/>
          </p:cNvSpPr>
          <p:nvPr/>
        </p:nvSpPr>
        <p:spPr bwMode="auto">
          <a:xfrm>
            <a:off x="12339146" y="1196975"/>
            <a:ext cx="1727650" cy="1785104"/>
          </a:xfrm>
          <a:prstGeom prst="rect">
            <a:avLst/>
          </a:prstGeom>
          <a:noFill/>
          <a:ln w="9525">
            <a:noFill/>
            <a:miter lim="800000"/>
            <a:headEnd/>
            <a:tailEnd/>
          </a:ln>
          <a:effectLst/>
        </p:spPr>
        <p:txBody>
          <a:bodyPr>
            <a:spAutoFit/>
          </a:bodyPr>
          <a:lstStyle/>
          <a:p>
            <a:pPr>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6" name="Text Box 7"/>
          <p:cNvSpPr txBox="1">
            <a:spLocks noChangeArrowheads="1"/>
          </p:cNvSpPr>
          <p:nvPr/>
        </p:nvSpPr>
        <p:spPr bwMode="auto">
          <a:xfrm>
            <a:off x="4694854" y="2668589"/>
            <a:ext cx="2805466" cy="761371"/>
          </a:xfrm>
          <a:prstGeom prst="rect">
            <a:avLst/>
          </a:prstGeom>
          <a:noFill/>
          <a:ln>
            <a:noFill/>
          </a:ln>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a:solidFill>
                  <a:srgbClr val="990000"/>
                </a:solidFill>
                <a:latin typeface="+mn-lt"/>
                <a:ea typeface="MS PGothic" pitchFamily="34" charset="-128"/>
              </a:rPr>
              <a:t>Thank you</a:t>
            </a:r>
          </a:p>
        </p:txBody>
      </p:sp>
      <p:sp>
        <p:nvSpPr>
          <p:cNvPr id="77" name="Text Box 8"/>
          <p:cNvSpPr txBox="1">
            <a:spLocks noChangeArrowheads="1"/>
          </p:cNvSpPr>
          <p:nvPr/>
        </p:nvSpPr>
        <p:spPr bwMode="auto">
          <a:xfrm>
            <a:off x="4687224" y="3429001"/>
            <a:ext cx="2820727" cy="484372"/>
          </a:xfrm>
          <a:prstGeom prst="rect">
            <a:avLst/>
          </a:prstGeom>
          <a:noFill/>
          <a:ln>
            <a:noFill/>
          </a:ln>
          <a:extLst/>
        </p:spPr>
        <p:txBody>
          <a:bodyPr wrap="none" lIns="83448" tIns="41724" rIns="83448" bIns="41724">
            <a:spAutoFit/>
          </a:bodyPr>
          <a:lstStyle/>
          <a:p>
            <a:pPr algn="ctr" defTabSz="835025" eaLnBrk="0" hangingPunct="0">
              <a:defRPr/>
            </a:pP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pic>
        <p:nvPicPr>
          <p:cNvPr id="8" name="Picture 79" descr="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659438"/>
            <a:ext cx="12195175"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24"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76301" y="2175085"/>
            <a:ext cx="7490717" cy="1077218"/>
          </a:xfrm>
        </p:spPr>
        <p:txBody>
          <a:bodyPr/>
          <a:lstStyle/>
          <a:p>
            <a:r>
              <a:rPr lang="en-CA" altLang="zh-CN" dirty="0"/>
              <a:t>CE1-2.0.11: Picture Boundary Handling</a:t>
            </a:r>
            <a:endParaRPr lang="zh-CN" altLang="en-US" dirty="0"/>
          </a:p>
        </p:txBody>
      </p:sp>
      <p:sp>
        <p:nvSpPr>
          <p:cNvPr id="4" name="Subtitle 3"/>
          <p:cNvSpPr>
            <a:spLocks noGrp="1" noChangeArrowheads="1"/>
          </p:cNvSpPr>
          <p:nvPr>
            <p:ph type="subTitle" idx="4294967295"/>
          </p:nvPr>
        </p:nvSpPr>
        <p:spPr>
          <a:xfrm>
            <a:off x="185529" y="3252303"/>
            <a:ext cx="6665844" cy="1575048"/>
          </a:xfrm>
          <a:prstGeom prst="rect">
            <a:avLst/>
          </a:prstGeom>
        </p:spPr>
        <p:txBody>
          <a:bodyPr anchor="b"/>
          <a:lstStyle/>
          <a:p>
            <a:pPr algn="r" eaLnBrk="1" hangingPunct="1"/>
            <a:r>
              <a:rPr lang="en-US" altLang="zh-CN" sz="1800" dirty="0" smtClean="0"/>
              <a:t>Han Gao</a:t>
            </a:r>
          </a:p>
          <a:p>
            <a:pPr algn="r"/>
            <a:r>
              <a:rPr lang="en-US" altLang="zh-CN" sz="1800" dirty="0" err="1"/>
              <a:t>Semih</a:t>
            </a:r>
            <a:r>
              <a:rPr lang="en-US" altLang="zh-CN" sz="1800" dirty="0"/>
              <a:t> </a:t>
            </a:r>
            <a:r>
              <a:rPr lang="en-US" altLang="zh-CN" sz="1800" dirty="0" err="1"/>
              <a:t>Esenlik</a:t>
            </a:r>
            <a:r>
              <a:rPr lang="en-US" altLang="zh-CN" sz="1800" dirty="0"/>
              <a:t>, </a:t>
            </a:r>
            <a:r>
              <a:rPr lang="en-US" altLang="zh-CN" sz="1800" dirty="0" err="1"/>
              <a:t>Zhijie</a:t>
            </a:r>
            <a:r>
              <a:rPr lang="en-US" altLang="zh-CN" sz="1800" dirty="0"/>
              <a:t> Zhao, </a:t>
            </a:r>
            <a:r>
              <a:rPr lang="en-US" altLang="zh-CN" sz="1800" dirty="0" err="1"/>
              <a:t>Anand</a:t>
            </a:r>
            <a:r>
              <a:rPr lang="en-US" altLang="zh-CN" sz="1800" dirty="0"/>
              <a:t> </a:t>
            </a:r>
            <a:r>
              <a:rPr lang="en-US" altLang="zh-CN" sz="1800" dirty="0" err="1"/>
              <a:t>Meher</a:t>
            </a:r>
            <a:r>
              <a:rPr lang="en-US" altLang="zh-CN" sz="1800" dirty="0"/>
              <a:t> </a:t>
            </a:r>
            <a:r>
              <a:rPr lang="en-US" altLang="zh-CN" sz="1800" dirty="0" err="1"/>
              <a:t>Kotra</a:t>
            </a:r>
            <a:r>
              <a:rPr lang="en-US" altLang="zh-CN" sz="1800" dirty="0"/>
              <a:t>, </a:t>
            </a:r>
            <a:r>
              <a:rPr lang="en-US" altLang="zh-CN" sz="1800" dirty="0" err="1"/>
              <a:t>Jianle</a:t>
            </a:r>
            <a:r>
              <a:rPr lang="en-US" altLang="zh-CN" sz="1800" dirty="0"/>
              <a:t> Chen</a:t>
            </a:r>
            <a:endParaRPr lang="en-US" altLang="zh-CN" sz="1800" dirty="0" smtClean="0"/>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Motivation</a:t>
            </a:r>
            <a:endParaRPr lang="zh-CN" altLang="en-US" dirty="0"/>
          </a:p>
        </p:txBody>
      </p:sp>
      <p:sp>
        <p:nvSpPr>
          <p:cNvPr id="3" name="Content Placeholder 2"/>
          <p:cNvSpPr>
            <a:spLocks noGrp="1"/>
          </p:cNvSpPr>
          <p:nvPr>
            <p:ph idx="1"/>
          </p:nvPr>
        </p:nvSpPr>
        <p:spPr>
          <a:xfrm>
            <a:off x="876299" y="1104254"/>
            <a:ext cx="10442575" cy="4718697"/>
          </a:xfrm>
        </p:spPr>
        <p:txBody>
          <a:bodyPr/>
          <a:lstStyle/>
          <a:p>
            <a:r>
              <a:rPr lang="en-US" altLang="zh-CN" sz="1400" dirty="0"/>
              <a:t>Why the picture boundary partition is necessary?</a:t>
            </a:r>
          </a:p>
          <a:p>
            <a:pPr marL="285750" indent="-285750">
              <a:buFont typeface="Arial" panose="020B0604020202020204" pitchFamily="34" charset="0"/>
              <a:buChar char="•"/>
            </a:pPr>
            <a:endParaRPr lang="en-US" altLang="zh-CN" sz="1400" dirty="0"/>
          </a:p>
          <a:p>
            <a:pPr marL="285750" indent="-285750">
              <a:buFont typeface="Arial" panose="020B0604020202020204" pitchFamily="34" charset="0"/>
              <a:buChar char="•"/>
            </a:pPr>
            <a:endParaRPr lang="en-US" altLang="zh-CN" sz="1400" dirty="0"/>
          </a:p>
          <a:p>
            <a:pPr marL="285750" indent="-285750">
              <a:buFont typeface="Arial" panose="020B0604020202020204" pitchFamily="34" charset="0"/>
              <a:buChar char="•"/>
            </a:pPr>
            <a:endParaRPr lang="en-US" altLang="zh-CN" sz="1400" dirty="0"/>
          </a:p>
          <a:p>
            <a:pPr marL="285750" indent="-285750">
              <a:buFont typeface="Arial" panose="020B0604020202020204" pitchFamily="34" charset="0"/>
              <a:buChar char="•"/>
            </a:pPr>
            <a:endParaRPr lang="en-US" altLang="zh-CN" sz="1400" dirty="0"/>
          </a:p>
          <a:p>
            <a:pPr marL="285750" indent="-285750">
              <a:buFont typeface="Arial" panose="020B0604020202020204" pitchFamily="34" charset="0"/>
              <a:buChar char="•"/>
            </a:pPr>
            <a:endParaRPr lang="en-US" altLang="zh-CN" sz="1400" dirty="0"/>
          </a:p>
          <a:p>
            <a:pPr marL="285750" indent="-285750">
              <a:buFont typeface="Arial" panose="020B0604020202020204" pitchFamily="34" charset="0"/>
              <a:buChar char="•"/>
            </a:pPr>
            <a:endParaRPr lang="en-US" altLang="zh-CN" sz="1400" dirty="0"/>
          </a:p>
          <a:p>
            <a:r>
              <a:rPr lang="en-US" altLang="zh-CN" sz="1400" dirty="0"/>
              <a:t>State-of-the-art in VVC, inherited from HEVC </a:t>
            </a:r>
            <a:r>
              <a:rPr lang="en-US" altLang="zh-CN" sz="1400" dirty="0">
                <a:sym typeface="Wingdings" panose="05000000000000000000" pitchFamily="2" charset="2"/>
              </a:rPr>
              <a:t> Forced QT</a:t>
            </a:r>
            <a:endParaRPr lang="en-US" altLang="zh-CN" sz="1400" dirty="0"/>
          </a:p>
          <a:p>
            <a:endParaRPr lang="en-US" sz="1400" b="0" dirty="0"/>
          </a:p>
        </p:txBody>
      </p:sp>
      <p:pic>
        <p:nvPicPr>
          <p:cNvPr id="58" name="Picture 57"/>
          <p:cNvPicPr>
            <a:picLocks noChangeAspect="1"/>
          </p:cNvPicPr>
          <p:nvPr/>
        </p:nvPicPr>
        <p:blipFill>
          <a:blip r:embed="rId2"/>
          <a:stretch>
            <a:fillRect/>
          </a:stretch>
        </p:blipFill>
        <p:spPr>
          <a:xfrm>
            <a:off x="1350760" y="1584892"/>
            <a:ext cx="5346411" cy="1184811"/>
          </a:xfrm>
          <a:prstGeom prst="rect">
            <a:avLst/>
          </a:prstGeom>
        </p:spPr>
      </p:pic>
      <mc:AlternateContent xmlns:mc="http://schemas.openxmlformats.org/markup-compatibility/2006" xmlns:a14="http://schemas.microsoft.com/office/drawing/2010/main">
        <mc:Choice Requires="a14">
          <p:sp>
            <p:nvSpPr>
              <p:cNvPr id="69" name="TextBox 68"/>
              <p:cNvSpPr txBox="1"/>
              <p:nvPr/>
            </p:nvSpPr>
            <p:spPr>
              <a:xfrm>
                <a:off x="6976320" y="1773789"/>
                <a:ext cx="2851743" cy="561436"/>
              </a:xfrm>
              <a:prstGeom prst="rect">
                <a:avLst/>
              </a:prstGeom>
              <a:noFill/>
            </p:spPr>
            <p:txBody>
              <a:bodyPr wrap="none" lIns="0" tIns="0" rIns="0" bIns="0" rtlCol="0">
                <a:spAutoFit/>
              </a:bodyPr>
              <a:lstStyle/>
              <a:p>
                <a:pPr marL="171450" indent="-171450">
                  <a:lnSpc>
                    <a:spcPct val="114000"/>
                  </a:lnSpc>
                  <a:buFont typeface="Arial" panose="020B0604020202020204" pitchFamily="34" charset="0"/>
                  <a:buChar char="•"/>
                </a:pPr>
                <a:r>
                  <a:rPr lang="en-US" altLang="zh-CN" sz="1600" dirty="0" smtClean="0">
                    <a:latin typeface="+mn-lt"/>
                  </a:rPr>
                  <a:t>Incomplete CTU on boundary</a:t>
                </a:r>
              </a:p>
              <a:p>
                <a:pPr marL="171450" indent="-171450">
                  <a:lnSpc>
                    <a:spcPct val="114000"/>
                  </a:lnSpc>
                  <a:buFont typeface="Arial" panose="020B0604020202020204" pitchFamily="34" charset="0"/>
                  <a:buChar char="•"/>
                </a:pPr>
                <a:r>
                  <a:rPr lang="en-US" altLang="zh-CN" sz="1600" dirty="0" smtClean="0">
                    <a:latin typeface="+mn-lt"/>
                  </a:rPr>
                  <a:t>No non </a:t>
                </a:r>
                <a14:m>
                  <m:oMath xmlns:m="http://schemas.openxmlformats.org/officeDocument/2006/math">
                    <m:sSup>
                      <m:sSupPr>
                        <m:ctrlPr>
                          <a:rPr lang="en-US" altLang="zh-CN" sz="1600" b="0" i="1" smtClean="0">
                            <a:latin typeface="Cambria Math" panose="02040503050406030204" pitchFamily="18" charset="0"/>
                          </a:rPr>
                        </m:ctrlPr>
                      </m:sSupPr>
                      <m:e>
                        <m:r>
                          <a:rPr lang="en-US" altLang="zh-CN" sz="1600" b="0" i="1" smtClean="0">
                            <a:latin typeface="Cambria Math" panose="02040503050406030204" pitchFamily="18" charset="0"/>
                          </a:rPr>
                          <m:t>2</m:t>
                        </m:r>
                      </m:e>
                      <m:sup>
                        <m:r>
                          <a:rPr lang="en-US" altLang="zh-CN" sz="1600" b="0" i="1" smtClean="0">
                            <a:latin typeface="Cambria Math" panose="02040503050406030204" pitchFamily="18" charset="0"/>
                          </a:rPr>
                          <m:t>𝑛</m:t>
                        </m:r>
                      </m:sup>
                    </m:sSup>
                  </m:oMath>
                </a14:m>
                <a:r>
                  <a:rPr lang="en-US" altLang="zh-CN" sz="1600" dirty="0" smtClean="0">
                    <a:latin typeface="+mn-lt"/>
                  </a:rPr>
                  <a:t> transform unit</a:t>
                </a:r>
                <a:endParaRPr lang="zh-CN" altLang="en-US" sz="1600" dirty="0" err="1" smtClean="0">
                  <a:latin typeface="+mn-lt"/>
                </a:endParaRPr>
              </a:p>
            </p:txBody>
          </p:sp>
        </mc:Choice>
        <mc:Fallback xmlns="">
          <p:sp>
            <p:nvSpPr>
              <p:cNvPr id="69" name="TextBox 68"/>
              <p:cNvSpPr txBox="1">
                <a:spLocks noRot="1" noChangeAspect="1" noMove="1" noResize="1" noEditPoints="1" noAdjustHandles="1" noChangeArrowheads="1" noChangeShapeType="1" noTextEdit="1"/>
              </p:cNvSpPr>
              <p:nvPr/>
            </p:nvSpPr>
            <p:spPr>
              <a:xfrm>
                <a:off x="6976320" y="1773789"/>
                <a:ext cx="2851743" cy="561436"/>
              </a:xfrm>
              <a:prstGeom prst="rect">
                <a:avLst/>
              </a:prstGeom>
              <a:blipFill rotWithShape="0">
                <a:blip r:embed="rId3"/>
                <a:stretch>
                  <a:fillRect l="-4060" t="-9783" r="-2350" b="-17391"/>
                </a:stretch>
              </a:blipFill>
            </p:spPr>
            <p:txBody>
              <a:bodyPr/>
              <a:lstStyle/>
              <a:p>
                <a:r>
                  <a:rPr lang="zh-CN" altLang="en-US">
                    <a:noFill/>
                  </a:rPr>
                  <a:t> </a:t>
                </a:r>
              </a:p>
            </p:txBody>
          </p:sp>
        </mc:Fallback>
      </mc:AlternateContent>
      <p:pic>
        <p:nvPicPr>
          <p:cNvPr id="70" name="Picture 69"/>
          <p:cNvPicPr>
            <a:picLocks noChangeAspect="1"/>
          </p:cNvPicPr>
          <p:nvPr/>
        </p:nvPicPr>
        <p:blipFill>
          <a:blip r:embed="rId4"/>
          <a:stretch>
            <a:fillRect/>
          </a:stretch>
        </p:blipFill>
        <p:spPr>
          <a:xfrm>
            <a:off x="1466386" y="3899661"/>
            <a:ext cx="4077333" cy="1520477"/>
          </a:xfrm>
          <a:prstGeom prst="rect">
            <a:avLst/>
          </a:prstGeom>
        </p:spPr>
      </p:pic>
      <p:pic>
        <p:nvPicPr>
          <p:cNvPr id="71" name="Picture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26191" y="3570415"/>
            <a:ext cx="3506329" cy="2055362"/>
          </a:xfrm>
          <a:prstGeom prst="rect">
            <a:avLst/>
          </a:prstGeom>
        </p:spPr>
      </p:pic>
      <p:sp>
        <p:nvSpPr>
          <p:cNvPr id="72" name="Rectangle 71"/>
          <p:cNvSpPr/>
          <p:nvPr/>
        </p:nvSpPr>
        <p:spPr>
          <a:xfrm>
            <a:off x="6697171" y="4666892"/>
            <a:ext cx="3727938" cy="1146094"/>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14000"/>
              </a:lnSpc>
            </a:pPr>
            <a:endParaRPr lang="en-US" dirty="0" smtClean="0"/>
          </a:p>
        </p:txBody>
      </p:sp>
    </p:spTree>
    <p:extLst>
      <p:ext uri="{BB962C8B-B14F-4D97-AF65-F5344CB8AC3E}">
        <p14:creationId xmlns:p14="http://schemas.microsoft.com/office/powerpoint/2010/main" val="34781887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Picture Boundary Handling (CE1-2.0.11) </a:t>
            </a:r>
            <a:endParaRPr lang="en-US" dirty="0"/>
          </a:p>
        </p:txBody>
      </p:sp>
      <p:sp>
        <p:nvSpPr>
          <p:cNvPr id="3" name="Content Placeholder 2"/>
          <p:cNvSpPr>
            <a:spLocks noGrp="1"/>
          </p:cNvSpPr>
          <p:nvPr>
            <p:ph idx="1"/>
          </p:nvPr>
        </p:nvSpPr>
        <p:spPr>
          <a:xfrm>
            <a:off x="876299" y="1166248"/>
            <a:ext cx="10442575" cy="4656704"/>
          </a:xfrm>
        </p:spPr>
        <p:txBody>
          <a:bodyPr/>
          <a:lstStyle/>
          <a:p>
            <a:r>
              <a:rPr lang="en-US" sz="1800" b="0" dirty="0" smtClean="0"/>
              <a:t>Using </a:t>
            </a:r>
            <a:r>
              <a:rPr lang="en-US" sz="1800" b="0" dirty="0"/>
              <a:t>exactly same partition syntax of the normal block (non-boundary) (for instance, VTM-1.0 like Fig. 1) for boundary located block, the syntax need to be unchanged. </a:t>
            </a:r>
          </a:p>
          <a:p>
            <a:r>
              <a:rPr lang="en-US" sz="1800" b="0" dirty="0" smtClean="0"/>
              <a:t>If </a:t>
            </a:r>
            <a:r>
              <a:rPr lang="en-US" sz="1800" b="0" dirty="0"/>
              <a:t>the no split mode is parsed for the boundary CU, used forced boundary partition (FBP) to match the picture boundary.</a:t>
            </a:r>
          </a:p>
          <a:p>
            <a:r>
              <a:rPr lang="en-US" sz="1800" b="0" dirty="0" smtClean="0"/>
              <a:t>After </a:t>
            </a:r>
            <a:r>
              <a:rPr lang="en-US" sz="1800" b="0" dirty="0"/>
              <a:t>forced boundary partition (non-singling boundary partition), no further partition</a:t>
            </a:r>
            <a:r>
              <a:rPr lang="en-US" sz="1800" b="0" dirty="0" smtClean="0"/>
              <a:t>.</a:t>
            </a:r>
            <a:endParaRPr lang="en-US" sz="1800" b="0" dirty="0"/>
          </a:p>
        </p:txBody>
      </p:sp>
      <p:grpSp>
        <p:nvGrpSpPr>
          <p:cNvPr id="45" name="Group 44"/>
          <p:cNvGrpSpPr/>
          <p:nvPr/>
        </p:nvGrpSpPr>
        <p:grpSpPr>
          <a:xfrm>
            <a:off x="1075759" y="3494600"/>
            <a:ext cx="3387364" cy="2524829"/>
            <a:chOff x="7031460" y="1481313"/>
            <a:chExt cx="2015578" cy="1779242"/>
          </a:xfrm>
        </p:grpSpPr>
        <p:sp>
          <p:nvSpPr>
            <p:cNvPr id="5" name="Oval 4"/>
            <p:cNvSpPr/>
            <p:nvPr/>
          </p:nvSpPr>
          <p:spPr>
            <a:xfrm>
              <a:off x="8170753" y="1481313"/>
              <a:ext cx="45719" cy="45719"/>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Oval 5"/>
            <p:cNvSpPr/>
            <p:nvPr/>
          </p:nvSpPr>
          <p:spPr>
            <a:xfrm>
              <a:off x="7780143" y="1795633"/>
              <a:ext cx="45719" cy="45719"/>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Oval 6"/>
            <p:cNvSpPr/>
            <p:nvPr/>
          </p:nvSpPr>
          <p:spPr>
            <a:xfrm>
              <a:off x="8579941" y="1795633"/>
              <a:ext cx="45719" cy="45719"/>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Oval 7"/>
            <p:cNvSpPr/>
            <p:nvPr/>
          </p:nvSpPr>
          <p:spPr>
            <a:xfrm>
              <a:off x="7378665" y="2129385"/>
              <a:ext cx="45719" cy="45719"/>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Oval 8"/>
            <p:cNvSpPr/>
            <p:nvPr/>
          </p:nvSpPr>
          <p:spPr>
            <a:xfrm>
              <a:off x="8170753" y="2140675"/>
              <a:ext cx="45719" cy="45719"/>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Oval 9"/>
            <p:cNvSpPr/>
            <p:nvPr/>
          </p:nvSpPr>
          <p:spPr>
            <a:xfrm>
              <a:off x="7738705" y="2489698"/>
              <a:ext cx="45719" cy="45719"/>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1" name="Oval 10"/>
            <p:cNvSpPr/>
            <p:nvPr/>
          </p:nvSpPr>
          <p:spPr>
            <a:xfrm>
              <a:off x="8602801" y="2472667"/>
              <a:ext cx="45719" cy="45719"/>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2" name="Oval 11"/>
            <p:cNvSpPr/>
            <p:nvPr/>
          </p:nvSpPr>
          <p:spPr>
            <a:xfrm>
              <a:off x="7429755" y="2997946"/>
              <a:ext cx="45719" cy="45719"/>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 name="Oval 12"/>
            <p:cNvSpPr/>
            <p:nvPr/>
          </p:nvSpPr>
          <p:spPr>
            <a:xfrm>
              <a:off x="8017580" y="2997946"/>
              <a:ext cx="45719" cy="45719"/>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Oval 13"/>
            <p:cNvSpPr/>
            <p:nvPr/>
          </p:nvSpPr>
          <p:spPr>
            <a:xfrm>
              <a:off x="8394859" y="2969192"/>
              <a:ext cx="45719" cy="45719"/>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5" name="Oval 14"/>
            <p:cNvSpPr/>
            <p:nvPr/>
          </p:nvSpPr>
          <p:spPr>
            <a:xfrm>
              <a:off x="8890833" y="2949753"/>
              <a:ext cx="45719" cy="45719"/>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cxnSp>
          <p:nvCxnSpPr>
            <p:cNvPr id="16" name="Straight Connector 15"/>
            <p:cNvCxnSpPr>
              <a:stCxn id="5" idx="3"/>
              <a:endCxn id="6" idx="7"/>
            </p:cNvCxnSpPr>
            <p:nvPr/>
          </p:nvCxnSpPr>
          <p:spPr>
            <a:xfrm flipH="1">
              <a:off x="7819167" y="1520337"/>
              <a:ext cx="358281" cy="281991"/>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p:cNvCxnSpPr>
              <a:stCxn id="5" idx="5"/>
              <a:endCxn id="7" idx="1"/>
            </p:cNvCxnSpPr>
            <p:nvPr/>
          </p:nvCxnSpPr>
          <p:spPr>
            <a:xfrm>
              <a:off x="8209777" y="1520337"/>
              <a:ext cx="376859" cy="281991"/>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p:cNvCxnSpPr>
              <a:stCxn id="6" idx="3"/>
              <a:endCxn id="8" idx="7"/>
            </p:cNvCxnSpPr>
            <p:nvPr/>
          </p:nvCxnSpPr>
          <p:spPr>
            <a:xfrm flipH="1">
              <a:off x="7417689" y="1834657"/>
              <a:ext cx="369149" cy="301423"/>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p:cNvCxnSpPr>
              <a:stCxn id="6" idx="5"/>
              <a:endCxn id="9" idx="1"/>
            </p:cNvCxnSpPr>
            <p:nvPr/>
          </p:nvCxnSpPr>
          <p:spPr>
            <a:xfrm>
              <a:off x="7819167" y="1834657"/>
              <a:ext cx="358281" cy="312713"/>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p:cNvCxnSpPr>
              <a:stCxn id="9" idx="3"/>
              <a:endCxn id="10" idx="7"/>
            </p:cNvCxnSpPr>
            <p:nvPr/>
          </p:nvCxnSpPr>
          <p:spPr>
            <a:xfrm flipH="1">
              <a:off x="7777729" y="2179699"/>
              <a:ext cx="399719" cy="316694"/>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p:cNvCxnSpPr>
              <a:stCxn id="9" idx="5"/>
              <a:endCxn id="11" idx="1"/>
            </p:cNvCxnSpPr>
            <p:nvPr/>
          </p:nvCxnSpPr>
          <p:spPr>
            <a:xfrm>
              <a:off x="8209777" y="2179699"/>
              <a:ext cx="399719" cy="299663"/>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p:cNvCxnSpPr>
              <a:stCxn id="10" idx="3"/>
              <a:endCxn id="12" idx="7"/>
            </p:cNvCxnSpPr>
            <p:nvPr/>
          </p:nvCxnSpPr>
          <p:spPr>
            <a:xfrm flipH="1">
              <a:off x="7468779" y="2528722"/>
              <a:ext cx="276621" cy="475919"/>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p:cNvCxnSpPr>
              <a:stCxn id="10" idx="4"/>
              <a:endCxn id="13" idx="1"/>
            </p:cNvCxnSpPr>
            <p:nvPr/>
          </p:nvCxnSpPr>
          <p:spPr>
            <a:xfrm>
              <a:off x="7761565" y="2535417"/>
              <a:ext cx="262710" cy="469224"/>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p:cNvCxnSpPr>
              <a:stCxn id="11" idx="3"/>
              <a:endCxn id="14" idx="0"/>
            </p:cNvCxnSpPr>
            <p:nvPr/>
          </p:nvCxnSpPr>
          <p:spPr>
            <a:xfrm flipH="1">
              <a:off x="8417719" y="2511691"/>
              <a:ext cx="191777" cy="457501"/>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p:cNvCxnSpPr>
              <a:stCxn id="11" idx="5"/>
              <a:endCxn id="15" idx="1"/>
            </p:cNvCxnSpPr>
            <p:nvPr/>
          </p:nvCxnSpPr>
          <p:spPr>
            <a:xfrm>
              <a:off x="8641825" y="2511691"/>
              <a:ext cx="255703" cy="444757"/>
            </a:xfrm>
            <a:prstGeom prst="line">
              <a:avLst/>
            </a:prstGeom>
          </p:spPr>
          <p:style>
            <a:lnRef idx="1">
              <a:schemeClr val="dk1"/>
            </a:lnRef>
            <a:fillRef idx="0">
              <a:schemeClr val="dk1"/>
            </a:fillRef>
            <a:effectRef idx="0">
              <a:schemeClr val="dk1"/>
            </a:effectRef>
            <a:fontRef idx="minor">
              <a:schemeClr val="tx1"/>
            </a:fontRef>
          </p:style>
        </p:cxnSp>
        <p:sp>
          <p:nvSpPr>
            <p:cNvPr id="26" name="TextBox 25"/>
            <p:cNvSpPr txBox="1"/>
            <p:nvPr/>
          </p:nvSpPr>
          <p:spPr>
            <a:xfrm>
              <a:off x="7827129" y="1499959"/>
              <a:ext cx="164251" cy="216890"/>
            </a:xfrm>
            <a:prstGeom prst="rect">
              <a:avLst/>
            </a:prstGeom>
            <a:noFill/>
          </p:spPr>
          <p:txBody>
            <a:bodyPr wrap="none" rtlCol="0">
              <a:spAutoFit/>
            </a:bodyPr>
            <a:lstStyle/>
            <a:p>
              <a:r>
                <a:rPr lang="en-US" sz="1400" dirty="0" smtClean="0"/>
                <a:t>0</a:t>
              </a:r>
              <a:endParaRPr lang="en-US" sz="1400" dirty="0"/>
            </a:p>
          </p:txBody>
        </p:sp>
        <p:sp>
          <p:nvSpPr>
            <p:cNvPr id="27" name="TextBox 26"/>
            <p:cNvSpPr txBox="1"/>
            <p:nvPr/>
          </p:nvSpPr>
          <p:spPr>
            <a:xfrm>
              <a:off x="7444331" y="1850781"/>
              <a:ext cx="164251" cy="216890"/>
            </a:xfrm>
            <a:prstGeom prst="rect">
              <a:avLst/>
            </a:prstGeom>
            <a:noFill/>
          </p:spPr>
          <p:txBody>
            <a:bodyPr wrap="none" rtlCol="0">
              <a:spAutoFit/>
            </a:bodyPr>
            <a:lstStyle/>
            <a:p>
              <a:r>
                <a:rPr lang="en-US" sz="1400" dirty="0" smtClean="0"/>
                <a:t>0</a:t>
              </a:r>
              <a:endParaRPr lang="en-US" sz="1400" dirty="0"/>
            </a:p>
          </p:txBody>
        </p:sp>
        <p:sp>
          <p:nvSpPr>
            <p:cNvPr id="28" name="TextBox 27"/>
            <p:cNvSpPr txBox="1"/>
            <p:nvPr/>
          </p:nvSpPr>
          <p:spPr>
            <a:xfrm>
              <a:off x="7819167" y="2195452"/>
              <a:ext cx="164251" cy="216890"/>
            </a:xfrm>
            <a:prstGeom prst="rect">
              <a:avLst/>
            </a:prstGeom>
            <a:noFill/>
          </p:spPr>
          <p:txBody>
            <a:bodyPr wrap="none" rtlCol="0">
              <a:spAutoFit/>
            </a:bodyPr>
            <a:lstStyle/>
            <a:p>
              <a:r>
                <a:rPr lang="en-US" sz="1400" dirty="0" smtClean="0"/>
                <a:t>0</a:t>
              </a:r>
              <a:endParaRPr lang="en-US" sz="1400" dirty="0"/>
            </a:p>
          </p:txBody>
        </p:sp>
        <p:sp>
          <p:nvSpPr>
            <p:cNvPr id="29" name="TextBox 28"/>
            <p:cNvSpPr txBox="1"/>
            <p:nvPr/>
          </p:nvSpPr>
          <p:spPr>
            <a:xfrm>
              <a:off x="7442965" y="2663307"/>
              <a:ext cx="164251" cy="216890"/>
            </a:xfrm>
            <a:prstGeom prst="rect">
              <a:avLst/>
            </a:prstGeom>
            <a:noFill/>
          </p:spPr>
          <p:txBody>
            <a:bodyPr wrap="none" rtlCol="0">
              <a:spAutoFit/>
            </a:bodyPr>
            <a:lstStyle/>
            <a:p>
              <a:r>
                <a:rPr lang="en-US" sz="1400" dirty="0" smtClean="0"/>
                <a:t>0</a:t>
              </a:r>
              <a:endParaRPr lang="en-US" sz="1400" dirty="0"/>
            </a:p>
          </p:txBody>
        </p:sp>
        <p:sp>
          <p:nvSpPr>
            <p:cNvPr id="30" name="TextBox 29"/>
            <p:cNvSpPr txBox="1"/>
            <p:nvPr/>
          </p:nvSpPr>
          <p:spPr>
            <a:xfrm>
              <a:off x="8355932" y="2634028"/>
              <a:ext cx="164251" cy="216890"/>
            </a:xfrm>
            <a:prstGeom prst="rect">
              <a:avLst/>
            </a:prstGeom>
            <a:noFill/>
          </p:spPr>
          <p:txBody>
            <a:bodyPr wrap="none" rtlCol="0">
              <a:spAutoFit/>
            </a:bodyPr>
            <a:lstStyle/>
            <a:p>
              <a:r>
                <a:rPr lang="en-US" sz="1400" dirty="0" smtClean="0"/>
                <a:t>0</a:t>
              </a:r>
              <a:endParaRPr lang="en-US" sz="1400" dirty="0"/>
            </a:p>
          </p:txBody>
        </p:sp>
        <p:sp>
          <p:nvSpPr>
            <p:cNvPr id="31" name="TextBox 30"/>
            <p:cNvSpPr txBox="1"/>
            <p:nvPr/>
          </p:nvSpPr>
          <p:spPr>
            <a:xfrm>
              <a:off x="8345581" y="1522114"/>
              <a:ext cx="164251" cy="216890"/>
            </a:xfrm>
            <a:prstGeom prst="rect">
              <a:avLst/>
            </a:prstGeom>
            <a:noFill/>
          </p:spPr>
          <p:txBody>
            <a:bodyPr wrap="none" rtlCol="0">
              <a:spAutoFit/>
            </a:bodyPr>
            <a:lstStyle/>
            <a:p>
              <a:r>
                <a:rPr lang="en-US" sz="1400" dirty="0"/>
                <a:t>1</a:t>
              </a:r>
            </a:p>
          </p:txBody>
        </p:sp>
        <p:sp>
          <p:nvSpPr>
            <p:cNvPr id="32" name="TextBox 31"/>
            <p:cNvSpPr txBox="1"/>
            <p:nvPr/>
          </p:nvSpPr>
          <p:spPr>
            <a:xfrm>
              <a:off x="7923259" y="1848047"/>
              <a:ext cx="164251" cy="216890"/>
            </a:xfrm>
            <a:prstGeom prst="rect">
              <a:avLst/>
            </a:prstGeom>
            <a:noFill/>
          </p:spPr>
          <p:txBody>
            <a:bodyPr wrap="none" rtlCol="0">
              <a:spAutoFit/>
            </a:bodyPr>
            <a:lstStyle/>
            <a:p>
              <a:r>
                <a:rPr lang="en-US" sz="1400" dirty="0"/>
                <a:t>1</a:t>
              </a:r>
            </a:p>
          </p:txBody>
        </p:sp>
        <p:sp>
          <p:nvSpPr>
            <p:cNvPr id="33" name="TextBox 32"/>
            <p:cNvSpPr txBox="1"/>
            <p:nvPr/>
          </p:nvSpPr>
          <p:spPr>
            <a:xfrm>
              <a:off x="8323398" y="2169218"/>
              <a:ext cx="164251" cy="216890"/>
            </a:xfrm>
            <a:prstGeom prst="rect">
              <a:avLst/>
            </a:prstGeom>
            <a:noFill/>
          </p:spPr>
          <p:txBody>
            <a:bodyPr wrap="none" rtlCol="0">
              <a:spAutoFit/>
            </a:bodyPr>
            <a:lstStyle/>
            <a:p>
              <a:r>
                <a:rPr lang="en-US" sz="1400" dirty="0"/>
                <a:t>1</a:t>
              </a:r>
            </a:p>
          </p:txBody>
        </p:sp>
        <p:sp>
          <p:nvSpPr>
            <p:cNvPr id="34" name="TextBox 33"/>
            <p:cNvSpPr txBox="1"/>
            <p:nvPr/>
          </p:nvSpPr>
          <p:spPr>
            <a:xfrm>
              <a:off x="8725724" y="2630159"/>
              <a:ext cx="164251" cy="216890"/>
            </a:xfrm>
            <a:prstGeom prst="rect">
              <a:avLst/>
            </a:prstGeom>
            <a:noFill/>
          </p:spPr>
          <p:txBody>
            <a:bodyPr wrap="none" rtlCol="0">
              <a:spAutoFit/>
            </a:bodyPr>
            <a:lstStyle/>
            <a:p>
              <a:r>
                <a:rPr lang="en-US" sz="1400" dirty="0"/>
                <a:t>1</a:t>
              </a:r>
            </a:p>
          </p:txBody>
        </p:sp>
        <p:sp>
          <p:nvSpPr>
            <p:cNvPr id="35" name="TextBox 34"/>
            <p:cNvSpPr txBox="1"/>
            <p:nvPr/>
          </p:nvSpPr>
          <p:spPr>
            <a:xfrm>
              <a:off x="7851702" y="2640413"/>
              <a:ext cx="164251" cy="216890"/>
            </a:xfrm>
            <a:prstGeom prst="rect">
              <a:avLst/>
            </a:prstGeom>
            <a:noFill/>
          </p:spPr>
          <p:txBody>
            <a:bodyPr wrap="none" rtlCol="0">
              <a:spAutoFit/>
            </a:bodyPr>
            <a:lstStyle/>
            <a:p>
              <a:r>
                <a:rPr lang="en-US" sz="1400" dirty="0"/>
                <a:t>1</a:t>
              </a:r>
            </a:p>
          </p:txBody>
        </p:sp>
        <p:sp>
          <p:nvSpPr>
            <p:cNvPr id="36" name="TextBox 35"/>
            <p:cNvSpPr txBox="1"/>
            <p:nvPr/>
          </p:nvSpPr>
          <p:spPr>
            <a:xfrm>
              <a:off x="8498146" y="1832501"/>
              <a:ext cx="231438" cy="216890"/>
            </a:xfrm>
            <a:prstGeom prst="rect">
              <a:avLst/>
            </a:prstGeom>
            <a:noFill/>
          </p:spPr>
          <p:txBody>
            <a:bodyPr wrap="none" rtlCol="0">
              <a:spAutoFit/>
            </a:bodyPr>
            <a:lstStyle/>
            <a:p>
              <a:r>
                <a:rPr lang="en-US" sz="1400" dirty="0" smtClean="0"/>
                <a:t>QT</a:t>
              </a:r>
              <a:endParaRPr lang="en-US" sz="1400" dirty="0"/>
            </a:p>
          </p:txBody>
        </p:sp>
        <p:sp>
          <p:nvSpPr>
            <p:cNvPr id="37" name="TextBox 36"/>
            <p:cNvSpPr txBox="1"/>
            <p:nvPr/>
          </p:nvSpPr>
          <p:spPr>
            <a:xfrm>
              <a:off x="7031460" y="2176635"/>
              <a:ext cx="669781" cy="216890"/>
            </a:xfrm>
            <a:prstGeom prst="rect">
              <a:avLst/>
            </a:prstGeom>
            <a:solidFill>
              <a:srgbClr val="FF0000"/>
            </a:solidFill>
          </p:spPr>
          <p:txBody>
            <a:bodyPr wrap="none" rtlCol="0">
              <a:spAutoFit/>
            </a:bodyPr>
            <a:lstStyle/>
            <a:p>
              <a:r>
                <a:rPr lang="en-US" sz="1400" dirty="0" smtClean="0"/>
                <a:t>No split/FBP </a:t>
              </a:r>
            </a:p>
          </p:txBody>
        </p:sp>
        <p:sp>
          <p:nvSpPr>
            <p:cNvPr id="38" name="TextBox 37"/>
            <p:cNvSpPr txBox="1"/>
            <p:nvPr/>
          </p:nvSpPr>
          <p:spPr>
            <a:xfrm>
              <a:off x="7752080" y="2424408"/>
              <a:ext cx="557344" cy="216890"/>
            </a:xfrm>
            <a:prstGeom prst="rect">
              <a:avLst/>
            </a:prstGeom>
            <a:noFill/>
          </p:spPr>
          <p:txBody>
            <a:bodyPr wrap="none" rtlCol="0">
              <a:spAutoFit/>
            </a:bodyPr>
            <a:lstStyle/>
            <a:p>
              <a:r>
                <a:rPr lang="en-US" sz="1400" dirty="0" smtClean="0"/>
                <a:t>Horizontal</a:t>
              </a:r>
            </a:p>
          </p:txBody>
        </p:sp>
        <p:sp>
          <p:nvSpPr>
            <p:cNvPr id="39" name="TextBox 38"/>
            <p:cNvSpPr txBox="1"/>
            <p:nvPr/>
          </p:nvSpPr>
          <p:spPr>
            <a:xfrm>
              <a:off x="8609496" y="2391467"/>
              <a:ext cx="437542" cy="216890"/>
            </a:xfrm>
            <a:prstGeom prst="rect">
              <a:avLst/>
            </a:prstGeom>
            <a:noFill/>
          </p:spPr>
          <p:txBody>
            <a:bodyPr wrap="none" rtlCol="0">
              <a:spAutoFit/>
            </a:bodyPr>
            <a:lstStyle/>
            <a:p>
              <a:r>
                <a:rPr lang="en-US" sz="1400" dirty="0" smtClean="0"/>
                <a:t>Vertical</a:t>
              </a:r>
            </a:p>
          </p:txBody>
        </p:sp>
        <p:sp>
          <p:nvSpPr>
            <p:cNvPr id="40" name="TextBox 39"/>
            <p:cNvSpPr txBox="1"/>
            <p:nvPr/>
          </p:nvSpPr>
          <p:spPr>
            <a:xfrm>
              <a:off x="7245489" y="3043665"/>
              <a:ext cx="283021" cy="216890"/>
            </a:xfrm>
            <a:prstGeom prst="rect">
              <a:avLst/>
            </a:prstGeom>
            <a:noFill/>
          </p:spPr>
          <p:txBody>
            <a:bodyPr wrap="none" rtlCol="0">
              <a:spAutoFit/>
            </a:bodyPr>
            <a:lstStyle/>
            <a:p>
              <a:r>
                <a:rPr lang="en-US" sz="1400" dirty="0" smtClean="0"/>
                <a:t>HTT</a:t>
              </a:r>
              <a:endParaRPr lang="en-US" sz="1400" dirty="0"/>
            </a:p>
          </p:txBody>
        </p:sp>
        <p:sp>
          <p:nvSpPr>
            <p:cNvPr id="41" name="TextBox 40"/>
            <p:cNvSpPr txBox="1"/>
            <p:nvPr/>
          </p:nvSpPr>
          <p:spPr>
            <a:xfrm>
              <a:off x="7853872" y="3043664"/>
              <a:ext cx="284776" cy="216890"/>
            </a:xfrm>
            <a:prstGeom prst="rect">
              <a:avLst/>
            </a:prstGeom>
            <a:noFill/>
          </p:spPr>
          <p:txBody>
            <a:bodyPr wrap="none" rtlCol="0">
              <a:spAutoFit/>
            </a:bodyPr>
            <a:lstStyle/>
            <a:p>
              <a:r>
                <a:rPr lang="en-US" sz="1400" dirty="0" smtClean="0"/>
                <a:t>HBT</a:t>
              </a:r>
              <a:endParaRPr lang="en-US" sz="1400" dirty="0"/>
            </a:p>
          </p:txBody>
        </p:sp>
        <p:sp>
          <p:nvSpPr>
            <p:cNvPr id="42" name="TextBox 41"/>
            <p:cNvSpPr txBox="1"/>
            <p:nvPr/>
          </p:nvSpPr>
          <p:spPr>
            <a:xfrm>
              <a:off x="8237354" y="3030634"/>
              <a:ext cx="277298" cy="216890"/>
            </a:xfrm>
            <a:prstGeom prst="rect">
              <a:avLst/>
            </a:prstGeom>
            <a:noFill/>
          </p:spPr>
          <p:txBody>
            <a:bodyPr wrap="none" rtlCol="0">
              <a:spAutoFit/>
            </a:bodyPr>
            <a:lstStyle/>
            <a:p>
              <a:r>
                <a:rPr lang="en-US" sz="1400" dirty="0" smtClean="0"/>
                <a:t>V</a:t>
              </a:r>
              <a:r>
                <a:rPr lang="en-US" sz="1400" dirty="0"/>
                <a:t>T</a:t>
              </a:r>
              <a:r>
                <a:rPr lang="en-US" sz="1400" dirty="0" smtClean="0"/>
                <a:t>T</a:t>
              </a:r>
              <a:endParaRPr lang="en-US" sz="1400" dirty="0"/>
            </a:p>
          </p:txBody>
        </p:sp>
        <p:sp>
          <p:nvSpPr>
            <p:cNvPr id="43" name="TextBox 42"/>
            <p:cNvSpPr txBox="1"/>
            <p:nvPr/>
          </p:nvSpPr>
          <p:spPr>
            <a:xfrm>
              <a:off x="8758578" y="3033245"/>
              <a:ext cx="279054" cy="216890"/>
            </a:xfrm>
            <a:prstGeom prst="rect">
              <a:avLst/>
            </a:prstGeom>
            <a:noFill/>
          </p:spPr>
          <p:txBody>
            <a:bodyPr wrap="none" rtlCol="0">
              <a:spAutoFit/>
            </a:bodyPr>
            <a:lstStyle/>
            <a:p>
              <a:r>
                <a:rPr lang="en-US" sz="1400" dirty="0" smtClean="0"/>
                <a:t>VBT</a:t>
              </a:r>
              <a:endParaRPr lang="en-US" sz="1400" dirty="0"/>
            </a:p>
          </p:txBody>
        </p:sp>
      </p:grpSp>
    </p:spTree>
    <p:extLst>
      <p:ext uri="{BB962C8B-B14F-4D97-AF65-F5344CB8AC3E}">
        <p14:creationId xmlns:p14="http://schemas.microsoft.com/office/powerpoint/2010/main" val="23860704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Picture Boundary Handling (CE1-2.0.11) </a:t>
            </a:r>
            <a:endParaRPr lang="zh-CN" altLang="en-US" dirty="0"/>
          </a:p>
        </p:txBody>
      </p:sp>
      <p:sp>
        <p:nvSpPr>
          <p:cNvPr id="3" name="Content Placeholder 2"/>
          <p:cNvSpPr>
            <a:spLocks noGrp="1"/>
          </p:cNvSpPr>
          <p:nvPr>
            <p:ph idx="1"/>
          </p:nvPr>
        </p:nvSpPr>
        <p:spPr>
          <a:xfrm>
            <a:off x="876301" y="1298850"/>
            <a:ext cx="10442575" cy="4194175"/>
          </a:xfrm>
        </p:spPr>
        <p:txBody>
          <a:bodyPr/>
          <a:lstStyle/>
          <a:p>
            <a:r>
              <a:rPr lang="en-US" altLang="zh-CN" sz="1800" b="0" dirty="0" smtClean="0"/>
              <a:t>The FBP could use any kind of forced partition (forced QT, forced BT …)</a:t>
            </a:r>
          </a:p>
          <a:p>
            <a:r>
              <a:rPr lang="en-US" altLang="zh-CN" sz="1800" b="0" dirty="0" smtClean="0"/>
              <a:t>In CE1-2.0.11 proposal we used forced QTBT as FBP method with following rules</a:t>
            </a:r>
          </a:p>
          <a:p>
            <a:pPr lvl="1"/>
            <a:r>
              <a:rPr lang="en-US" altLang="zh-CN" sz="1600" b="0" dirty="0" smtClean="0"/>
              <a:t>If </a:t>
            </a:r>
            <a:r>
              <a:rPr lang="en-US" altLang="zh-CN" sz="1600" b="0" dirty="0" err="1" smtClean="0"/>
              <a:t>isBoundary</a:t>
            </a:r>
            <a:r>
              <a:rPr lang="en-US" altLang="zh-CN" sz="1600" b="0" dirty="0" smtClean="0"/>
              <a:t> &amp;&amp; </a:t>
            </a:r>
            <a:r>
              <a:rPr lang="en-US" altLang="zh-CN" sz="1600" dirty="0" err="1" smtClean="0"/>
              <a:t>BlockS</a:t>
            </a:r>
            <a:r>
              <a:rPr lang="en-US" altLang="zh-CN" sz="1600" b="0" dirty="0" err="1" smtClean="0"/>
              <a:t>ize</a:t>
            </a:r>
            <a:r>
              <a:rPr lang="en-US" altLang="zh-CN" sz="1600" b="0" dirty="0" smtClean="0"/>
              <a:t> &gt; </a:t>
            </a:r>
            <a:r>
              <a:rPr lang="en-US" altLang="zh-CN" sz="1600" dirty="0" err="1" smtClean="0"/>
              <a:t>MaxBtSize</a:t>
            </a:r>
            <a:r>
              <a:rPr lang="en-US" altLang="zh-CN" sz="1600" dirty="0"/>
              <a:t> </a:t>
            </a:r>
            <a:r>
              <a:rPr lang="en-US" altLang="zh-CN" sz="1600" dirty="0" smtClean="0">
                <a:sym typeface="Wingdings" panose="05000000000000000000" pitchFamily="2" charset="2"/>
              </a:rPr>
              <a:t> forced QT</a:t>
            </a:r>
            <a:endParaRPr lang="zh-CN" altLang="zh-CN" sz="1600" b="0" dirty="0"/>
          </a:p>
          <a:p>
            <a:pPr lvl="1"/>
            <a:r>
              <a:rPr lang="en-US" altLang="zh-CN" sz="1600" b="0" dirty="0" smtClean="0"/>
              <a:t>Else if, </a:t>
            </a:r>
            <a:r>
              <a:rPr lang="en-US" altLang="zh-CN" sz="1600" b="0" dirty="0" err="1" smtClean="0"/>
              <a:t>isBottom</a:t>
            </a:r>
            <a:r>
              <a:rPr lang="en-US" altLang="zh-CN" sz="1600" dirty="0" err="1" smtClean="0"/>
              <a:t>Boundary</a:t>
            </a:r>
            <a:r>
              <a:rPr lang="en-US" altLang="zh-CN" sz="1600" dirty="0"/>
              <a:t> </a:t>
            </a:r>
            <a:r>
              <a:rPr lang="en-US" altLang="zh-CN" sz="1600" dirty="0" smtClean="0">
                <a:sym typeface="Wingdings" panose="05000000000000000000" pitchFamily="2" charset="2"/>
              </a:rPr>
              <a:t> forced HBT</a:t>
            </a:r>
            <a:endParaRPr lang="zh-CN" altLang="zh-CN" sz="1600" b="0" dirty="0"/>
          </a:p>
          <a:p>
            <a:pPr lvl="1"/>
            <a:r>
              <a:rPr lang="en-US" altLang="zh-CN" sz="1600" b="0" dirty="0" smtClean="0"/>
              <a:t>Else if, </a:t>
            </a:r>
            <a:r>
              <a:rPr lang="en-US" altLang="zh-CN" sz="1600" b="0" dirty="0" err="1" smtClean="0"/>
              <a:t>isRight</a:t>
            </a:r>
            <a:r>
              <a:rPr lang="en-US" altLang="zh-CN" sz="1600" dirty="0" err="1" smtClean="0"/>
              <a:t>Boundary</a:t>
            </a:r>
            <a:r>
              <a:rPr lang="en-US" altLang="zh-CN" sz="1600" dirty="0" smtClean="0"/>
              <a:t> </a:t>
            </a:r>
            <a:r>
              <a:rPr lang="en-US" altLang="zh-CN" sz="1600" dirty="0" smtClean="0">
                <a:sym typeface="Wingdings" panose="05000000000000000000" pitchFamily="2" charset="2"/>
              </a:rPr>
              <a:t> forced VBT</a:t>
            </a:r>
          </a:p>
          <a:p>
            <a:pPr lvl="1"/>
            <a:r>
              <a:rPr lang="en-US" altLang="zh-CN" sz="1600" b="0" dirty="0" smtClean="0">
                <a:sym typeface="Wingdings" panose="05000000000000000000" pitchFamily="2" charset="2"/>
              </a:rPr>
              <a:t>Else if </a:t>
            </a:r>
            <a:r>
              <a:rPr lang="en-US" altLang="zh-CN" sz="1600" b="0" dirty="0" err="1" smtClean="0">
                <a:sym typeface="Wingdings" panose="05000000000000000000" pitchFamily="2" charset="2"/>
              </a:rPr>
              <a:t>isCorner</a:t>
            </a:r>
            <a:r>
              <a:rPr lang="en-US" altLang="zh-CN" sz="1600" dirty="0" err="1" smtClean="0">
                <a:sym typeface="Wingdings" panose="05000000000000000000" pitchFamily="2" charset="2"/>
              </a:rPr>
              <a:t>Case</a:t>
            </a:r>
            <a:r>
              <a:rPr lang="en-US" altLang="zh-CN" sz="1600" dirty="0" smtClean="0">
                <a:sym typeface="Wingdings" panose="05000000000000000000" pitchFamily="2" charset="2"/>
              </a:rPr>
              <a:t>  forced QT</a:t>
            </a:r>
            <a:endParaRPr lang="zh-CN" altLang="en-US" sz="1600" b="0" dirty="0"/>
          </a:p>
        </p:txBody>
      </p:sp>
      <p:graphicFrame>
        <p:nvGraphicFramePr>
          <p:cNvPr id="4" name="Table 3"/>
          <p:cNvGraphicFramePr>
            <a:graphicFrameLocks noGrp="1"/>
          </p:cNvGraphicFramePr>
          <p:nvPr>
            <p:extLst>
              <p:ext uri="{D42A27DB-BD31-4B8C-83A1-F6EECF244321}">
                <p14:modId xmlns:p14="http://schemas.microsoft.com/office/powerpoint/2010/main" val="3414495627"/>
              </p:ext>
            </p:extLst>
          </p:nvPr>
        </p:nvGraphicFramePr>
        <p:xfrm>
          <a:off x="6100946" y="3117605"/>
          <a:ext cx="3997208" cy="2501316"/>
        </p:xfrm>
        <a:graphic>
          <a:graphicData uri="http://schemas.openxmlformats.org/drawingml/2006/table">
            <a:tbl>
              <a:tblPr firstRow="1" bandRow="1">
                <a:tableStyleId>{5C22544A-7EE6-4342-B048-85BDC9FD1C3A}</a:tableStyleId>
              </a:tblPr>
              <a:tblGrid>
                <a:gridCol w="499651"/>
                <a:gridCol w="499651"/>
                <a:gridCol w="499651"/>
                <a:gridCol w="499651"/>
                <a:gridCol w="499651"/>
                <a:gridCol w="499651"/>
                <a:gridCol w="499651"/>
                <a:gridCol w="499651"/>
              </a:tblGrid>
              <a:tr h="416886">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6886">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6886">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6886">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6886">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16886">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cxnSp>
        <p:nvCxnSpPr>
          <p:cNvPr id="7" name="Straight Connector 6"/>
          <p:cNvCxnSpPr/>
          <p:nvPr/>
        </p:nvCxnSpPr>
        <p:spPr bwMode="auto">
          <a:xfrm flipH="1">
            <a:off x="5724939" y="5367130"/>
            <a:ext cx="583096" cy="251791"/>
          </a:xfrm>
          <a:prstGeom prst="line">
            <a:avLst/>
          </a:prstGeom>
          <a:ln/>
          <a:extLst/>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4397774" y="5586412"/>
            <a:ext cx="1618713" cy="338554"/>
          </a:xfrm>
          <a:prstGeom prst="rect">
            <a:avLst/>
          </a:prstGeom>
          <a:noFill/>
        </p:spPr>
        <p:txBody>
          <a:bodyPr wrap="none" rtlCol="0">
            <a:spAutoFit/>
          </a:bodyPr>
          <a:lstStyle/>
          <a:p>
            <a:r>
              <a:rPr lang="en-US" altLang="zh-CN" sz="1600" dirty="0" err="1" smtClean="0"/>
              <a:t>BottomBoundary</a:t>
            </a:r>
            <a:endParaRPr lang="zh-CN" altLang="en-US" sz="1600" dirty="0"/>
          </a:p>
        </p:txBody>
      </p:sp>
      <p:cxnSp>
        <p:nvCxnSpPr>
          <p:cNvPr id="9" name="Straight Connector 8"/>
          <p:cNvCxnSpPr/>
          <p:nvPr/>
        </p:nvCxnSpPr>
        <p:spPr bwMode="auto">
          <a:xfrm flipH="1">
            <a:off x="9806606" y="4419270"/>
            <a:ext cx="610360" cy="74888"/>
          </a:xfrm>
          <a:prstGeom prst="line">
            <a:avLst/>
          </a:prstGeom>
          <a:ln/>
          <a:extLst/>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10474161" y="4249993"/>
            <a:ext cx="1467774" cy="338554"/>
          </a:xfrm>
          <a:prstGeom prst="rect">
            <a:avLst/>
          </a:prstGeom>
          <a:noFill/>
        </p:spPr>
        <p:txBody>
          <a:bodyPr wrap="none" rtlCol="0">
            <a:spAutoFit/>
          </a:bodyPr>
          <a:lstStyle/>
          <a:p>
            <a:r>
              <a:rPr lang="en-US" altLang="zh-CN" sz="1600" dirty="0" err="1" smtClean="0"/>
              <a:t>RightBoundary</a:t>
            </a:r>
            <a:endParaRPr lang="zh-CN" altLang="en-US" sz="1600" dirty="0"/>
          </a:p>
        </p:txBody>
      </p:sp>
      <p:cxnSp>
        <p:nvCxnSpPr>
          <p:cNvPr id="12" name="Straight Connector 11"/>
          <p:cNvCxnSpPr/>
          <p:nvPr/>
        </p:nvCxnSpPr>
        <p:spPr bwMode="auto">
          <a:xfrm flipH="1" flipV="1">
            <a:off x="9792974" y="5404574"/>
            <a:ext cx="610360" cy="278918"/>
          </a:xfrm>
          <a:prstGeom prst="line">
            <a:avLst/>
          </a:prstGeom>
          <a:ln/>
          <a:extLst/>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10507247" y="5493025"/>
            <a:ext cx="1146468" cy="338554"/>
          </a:xfrm>
          <a:prstGeom prst="rect">
            <a:avLst/>
          </a:prstGeom>
          <a:noFill/>
        </p:spPr>
        <p:txBody>
          <a:bodyPr wrap="none" rtlCol="0">
            <a:spAutoFit/>
          </a:bodyPr>
          <a:lstStyle/>
          <a:p>
            <a:r>
              <a:rPr lang="en-US" altLang="zh-CN" sz="1600" dirty="0" err="1" smtClean="0"/>
              <a:t>CornerCase</a:t>
            </a:r>
            <a:endParaRPr lang="zh-CN" altLang="en-US" sz="1600" dirty="0"/>
          </a:p>
        </p:txBody>
      </p:sp>
    </p:spTree>
    <p:extLst>
      <p:ext uri="{BB962C8B-B14F-4D97-AF65-F5344CB8AC3E}">
        <p14:creationId xmlns:p14="http://schemas.microsoft.com/office/powerpoint/2010/main" val="18549250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Picture Boundary Handling (CE1-2.0.11) </a:t>
            </a:r>
            <a:endParaRPr lang="zh-CN" altLang="en-US" dirty="0"/>
          </a:p>
        </p:txBody>
      </p:sp>
      <p:sp>
        <p:nvSpPr>
          <p:cNvPr id="3" name="Content Placeholder 2"/>
          <p:cNvSpPr>
            <a:spLocks noGrp="1"/>
          </p:cNvSpPr>
          <p:nvPr>
            <p:ph idx="1"/>
          </p:nvPr>
        </p:nvSpPr>
        <p:spPr>
          <a:xfrm>
            <a:off x="876301" y="1298850"/>
            <a:ext cx="10442575" cy="4194175"/>
          </a:xfrm>
        </p:spPr>
        <p:txBody>
          <a:bodyPr/>
          <a:lstStyle/>
          <a:p>
            <a:r>
              <a:rPr lang="en-US" altLang="zh-CN" sz="1800" b="0" dirty="0" smtClean="0"/>
              <a:t>In the alternative solution of JVET-K0287, only forced BT is used for FBP with following rules</a:t>
            </a:r>
          </a:p>
          <a:p>
            <a:pPr lvl="1"/>
            <a:r>
              <a:rPr lang="en-US" altLang="zh-CN" sz="1600" dirty="0" smtClean="0"/>
              <a:t>I</a:t>
            </a:r>
            <a:r>
              <a:rPr lang="en-US" altLang="zh-CN" sz="1600" b="0" dirty="0" smtClean="0"/>
              <a:t>f, </a:t>
            </a:r>
            <a:r>
              <a:rPr lang="en-US" altLang="zh-CN" sz="1600" b="0" dirty="0" err="1" smtClean="0"/>
              <a:t>isBottom</a:t>
            </a:r>
            <a:r>
              <a:rPr lang="en-US" altLang="zh-CN" sz="1600" dirty="0" err="1" smtClean="0"/>
              <a:t>Boundary</a:t>
            </a:r>
            <a:r>
              <a:rPr lang="en-US" altLang="zh-CN" sz="1600" dirty="0" smtClean="0"/>
              <a:t> </a:t>
            </a:r>
            <a:r>
              <a:rPr lang="en-US" altLang="zh-CN" sz="1600" dirty="0" smtClean="0">
                <a:sym typeface="Wingdings" panose="05000000000000000000" pitchFamily="2" charset="2"/>
              </a:rPr>
              <a:t> forced HBT</a:t>
            </a:r>
            <a:endParaRPr lang="zh-CN" altLang="zh-CN" sz="1600" b="0" dirty="0" smtClean="0"/>
          </a:p>
          <a:p>
            <a:pPr lvl="1"/>
            <a:r>
              <a:rPr lang="en-US" altLang="zh-CN" sz="1600" b="0" dirty="0" smtClean="0"/>
              <a:t>Else if, </a:t>
            </a:r>
            <a:r>
              <a:rPr lang="en-US" altLang="zh-CN" sz="1600" b="0" dirty="0" err="1" smtClean="0"/>
              <a:t>isRight</a:t>
            </a:r>
            <a:r>
              <a:rPr lang="en-US" altLang="zh-CN" sz="1600" dirty="0" err="1" smtClean="0"/>
              <a:t>Boundary</a:t>
            </a:r>
            <a:r>
              <a:rPr lang="en-US" altLang="zh-CN" sz="1600" dirty="0" smtClean="0"/>
              <a:t> </a:t>
            </a:r>
            <a:r>
              <a:rPr lang="en-US" altLang="zh-CN" sz="1600" dirty="0" smtClean="0">
                <a:sym typeface="Wingdings" panose="05000000000000000000" pitchFamily="2" charset="2"/>
              </a:rPr>
              <a:t> forced VBT</a:t>
            </a:r>
          </a:p>
        </p:txBody>
      </p:sp>
      <p:graphicFrame>
        <p:nvGraphicFramePr>
          <p:cNvPr id="4" name="Table 3"/>
          <p:cNvGraphicFramePr>
            <a:graphicFrameLocks noGrp="1"/>
          </p:cNvGraphicFramePr>
          <p:nvPr>
            <p:extLst>
              <p:ext uri="{D42A27DB-BD31-4B8C-83A1-F6EECF244321}">
                <p14:modId xmlns:p14="http://schemas.microsoft.com/office/powerpoint/2010/main" val="1524310306"/>
              </p:ext>
            </p:extLst>
          </p:nvPr>
        </p:nvGraphicFramePr>
        <p:xfrm>
          <a:off x="6100946" y="3117605"/>
          <a:ext cx="3997208" cy="2501316"/>
        </p:xfrm>
        <a:graphic>
          <a:graphicData uri="http://schemas.openxmlformats.org/drawingml/2006/table">
            <a:tbl>
              <a:tblPr firstRow="1" bandRow="1">
                <a:tableStyleId>{5C22544A-7EE6-4342-B048-85BDC9FD1C3A}</a:tableStyleId>
              </a:tblPr>
              <a:tblGrid>
                <a:gridCol w="499651"/>
                <a:gridCol w="499651"/>
                <a:gridCol w="499651"/>
                <a:gridCol w="499651"/>
                <a:gridCol w="499651"/>
                <a:gridCol w="499651"/>
                <a:gridCol w="499651"/>
                <a:gridCol w="499651"/>
              </a:tblGrid>
              <a:tr h="416886">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6886">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6886">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6886">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6886">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16886">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cxnSp>
        <p:nvCxnSpPr>
          <p:cNvPr id="7" name="Straight Connector 6"/>
          <p:cNvCxnSpPr/>
          <p:nvPr/>
        </p:nvCxnSpPr>
        <p:spPr bwMode="auto">
          <a:xfrm flipH="1">
            <a:off x="5724939" y="5367130"/>
            <a:ext cx="583096" cy="251791"/>
          </a:xfrm>
          <a:prstGeom prst="line">
            <a:avLst/>
          </a:prstGeom>
          <a:ln/>
          <a:extLst/>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4397774" y="5586412"/>
            <a:ext cx="1618713" cy="338554"/>
          </a:xfrm>
          <a:prstGeom prst="rect">
            <a:avLst/>
          </a:prstGeom>
          <a:noFill/>
        </p:spPr>
        <p:txBody>
          <a:bodyPr wrap="none" rtlCol="0">
            <a:spAutoFit/>
          </a:bodyPr>
          <a:lstStyle/>
          <a:p>
            <a:r>
              <a:rPr lang="en-US" altLang="zh-CN" sz="1600" dirty="0" err="1" smtClean="0"/>
              <a:t>BottomBoundary</a:t>
            </a:r>
            <a:endParaRPr lang="zh-CN" altLang="en-US" sz="1600" dirty="0"/>
          </a:p>
        </p:txBody>
      </p:sp>
      <p:cxnSp>
        <p:nvCxnSpPr>
          <p:cNvPr id="9" name="Straight Connector 8"/>
          <p:cNvCxnSpPr/>
          <p:nvPr/>
        </p:nvCxnSpPr>
        <p:spPr bwMode="auto">
          <a:xfrm flipH="1">
            <a:off x="9806606" y="4419270"/>
            <a:ext cx="610360" cy="74888"/>
          </a:xfrm>
          <a:prstGeom prst="line">
            <a:avLst/>
          </a:prstGeom>
          <a:ln/>
          <a:extLst/>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10474161" y="4249993"/>
            <a:ext cx="1467774" cy="338554"/>
          </a:xfrm>
          <a:prstGeom prst="rect">
            <a:avLst/>
          </a:prstGeom>
          <a:noFill/>
        </p:spPr>
        <p:txBody>
          <a:bodyPr wrap="none" rtlCol="0">
            <a:spAutoFit/>
          </a:bodyPr>
          <a:lstStyle/>
          <a:p>
            <a:r>
              <a:rPr lang="en-US" altLang="zh-CN" sz="1600" dirty="0" err="1" smtClean="0"/>
              <a:t>RightBoundary</a:t>
            </a:r>
            <a:endParaRPr lang="zh-CN" altLang="en-US" sz="1600" dirty="0"/>
          </a:p>
        </p:txBody>
      </p:sp>
    </p:spTree>
    <p:extLst>
      <p:ext uri="{BB962C8B-B14F-4D97-AF65-F5344CB8AC3E}">
        <p14:creationId xmlns:p14="http://schemas.microsoft.com/office/powerpoint/2010/main" val="36857938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zh-CN" dirty="0" smtClean="0"/>
              <a:t>Experiment results</a:t>
            </a:r>
            <a:endParaRPr lang="zh-CN" altLang="en-US"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6310395" y="1017796"/>
            <a:ext cx="4012832" cy="5144465"/>
          </a:xfrm>
          <a:prstGeom prst="rect">
            <a:avLst/>
          </a:prstGeom>
          <a:noFill/>
          <a:ln>
            <a:noFill/>
          </a:ln>
        </p:spPr>
      </p:pic>
      <p:sp>
        <p:nvSpPr>
          <p:cNvPr id="7" name="TextBox 6"/>
          <p:cNvSpPr txBox="1"/>
          <p:nvPr/>
        </p:nvSpPr>
        <p:spPr>
          <a:xfrm>
            <a:off x="1434230" y="6162261"/>
            <a:ext cx="1399742" cy="307777"/>
          </a:xfrm>
          <a:prstGeom prst="rect">
            <a:avLst/>
          </a:prstGeom>
          <a:noFill/>
        </p:spPr>
        <p:txBody>
          <a:bodyPr wrap="none" rtlCol="0">
            <a:spAutoFit/>
          </a:bodyPr>
          <a:lstStyle/>
          <a:p>
            <a:r>
              <a:rPr lang="de-DE" altLang="zh-CN" sz="1400" dirty="0" smtClean="0"/>
              <a:t>Anchor</a:t>
            </a:r>
            <a:r>
              <a:rPr lang="en-US" altLang="zh-CN" sz="1400" dirty="0" smtClean="0"/>
              <a:t>: BMS 1.0</a:t>
            </a:r>
            <a:endParaRPr lang="zh-CN" altLang="en-US" sz="1400" dirty="0"/>
          </a:p>
        </p:txBody>
      </p:sp>
      <p:sp>
        <p:nvSpPr>
          <p:cNvPr id="8" name="TextBox 7"/>
          <p:cNvSpPr txBox="1"/>
          <p:nvPr/>
        </p:nvSpPr>
        <p:spPr>
          <a:xfrm>
            <a:off x="6310395" y="6162260"/>
            <a:ext cx="1410964" cy="307777"/>
          </a:xfrm>
          <a:prstGeom prst="rect">
            <a:avLst/>
          </a:prstGeom>
          <a:noFill/>
        </p:spPr>
        <p:txBody>
          <a:bodyPr wrap="none" rtlCol="0">
            <a:spAutoFit/>
          </a:bodyPr>
          <a:lstStyle/>
          <a:p>
            <a:r>
              <a:rPr lang="de-DE" altLang="zh-CN" sz="1400" dirty="0" smtClean="0"/>
              <a:t>Anchor</a:t>
            </a:r>
            <a:r>
              <a:rPr lang="en-US" altLang="zh-CN" sz="1400" dirty="0" smtClean="0"/>
              <a:t>: VTM 1.0</a:t>
            </a:r>
            <a:endParaRPr lang="zh-CN" altLang="en-US" sz="1400" dirty="0"/>
          </a:p>
        </p:txBody>
      </p:sp>
      <p:pic>
        <p:nvPicPr>
          <p:cNvPr id="11" name="Picture 10"/>
          <p:cNvPicPr/>
          <p:nvPr/>
        </p:nvPicPr>
        <p:blipFill>
          <a:blip r:embed="rId3">
            <a:extLst>
              <a:ext uri="{28A0092B-C50C-407E-A947-70E740481C1C}">
                <a14:useLocalDpi xmlns:a14="http://schemas.microsoft.com/office/drawing/2010/main" val="0"/>
              </a:ext>
            </a:extLst>
          </a:blip>
          <a:srcRect/>
          <a:stretch>
            <a:fillRect/>
          </a:stretch>
        </p:blipFill>
        <p:spPr bwMode="auto">
          <a:xfrm>
            <a:off x="1287504" y="996594"/>
            <a:ext cx="4027243" cy="5165666"/>
          </a:xfrm>
          <a:prstGeom prst="rect">
            <a:avLst/>
          </a:prstGeom>
          <a:noFill/>
          <a:ln>
            <a:noFill/>
          </a:ln>
        </p:spPr>
      </p:pic>
    </p:spTree>
    <p:extLst>
      <p:ext uri="{BB962C8B-B14F-4D97-AF65-F5344CB8AC3E}">
        <p14:creationId xmlns:p14="http://schemas.microsoft.com/office/powerpoint/2010/main" val="31960110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zh-CN" dirty="0"/>
              <a:t>Supplementary results</a:t>
            </a:r>
            <a:endParaRPr lang="zh-CN" altLang="en-US" dirty="0"/>
          </a:p>
        </p:txBody>
      </p:sp>
      <p:sp>
        <p:nvSpPr>
          <p:cNvPr id="7" name="TextBox 6"/>
          <p:cNvSpPr txBox="1"/>
          <p:nvPr/>
        </p:nvSpPr>
        <p:spPr>
          <a:xfrm>
            <a:off x="1434230" y="6162261"/>
            <a:ext cx="1399742" cy="307777"/>
          </a:xfrm>
          <a:prstGeom prst="rect">
            <a:avLst/>
          </a:prstGeom>
          <a:noFill/>
        </p:spPr>
        <p:txBody>
          <a:bodyPr wrap="none" rtlCol="0">
            <a:spAutoFit/>
          </a:bodyPr>
          <a:lstStyle/>
          <a:p>
            <a:r>
              <a:rPr lang="de-DE" altLang="zh-CN" sz="1400" dirty="0" smtClean="0"/>
              <a:t>Anchor</a:t>
            </a:r>
            <a:r>
              <a:rPr lang="en-US" altLang="zh-CN" sz="1400" dirty="0" smtClean="0"/>
              <a:t>: BMS 1.0</a:t>
            </a:r>
            <a:endParaRPr lang="zh-CN" altLang="en-US" sz="1400" dirty="0"/>
          </a:p>
        </p:txBody>
      </p:sp>
      <p:sp>
        <p:nvSpPr>
          <p:cNvPr id="8" name="TextBox 7"/>
          <p:cNvSpPr txBox="1"/>
          <p:nvPr/>
        </p:nvSpPr>
        <p:spPr>
          <a:xfrm>
            <a:off x="6310395" y="6162260"/>
            <a:ext cx="1410964" cy="307777"/>
          </a:xfrm>
          <a:prstGeom prst="rect">
            <a:avLst/>
          </a:prstGeom>
          <a:noFill/>
        </p:spPr>
        <p:txBody>
          <a:bodyPr wrap="none" rtlCol="0">
            <a:spAutoFit/>
          </a:bodyPr>
          <a:lstStyle/>
          <a:p>
            <a:r>
              <a:rPr lang="de-DE" altLang="zh-CN" sz="1400" dirty="0" smtClean="0"/>
              <a:t>Anchor</a:t>
            </a:r>
            <a:r>
              <a:rPr lang="en-US" altLang="zh-CN" sz="1400" dirty="0" smtClean="0"/>
              <a:t>: VTM 1.0</a:t>
            </a:r>
            <a:endParaRPr lang="zh-CN" altLang="en-US" sz="1400" dirty="0"/>
          </a:p>
        </p:txBody>
      </p:sp>
      <p:pic>
        <p:nvPicPr>
          <p:cNvPr id="11" name="Picture 10"/>
          <p:cNvPicPr/>
          <p:nvPr/>
        </p:nvPicPr>
        <p:blipFill>
          <a:blip r:embed="rId2">
            <a:extLst>
              <a:ext uri="{28A0092B-C50C-407E-A947-70E740481C1C}">
                <a14:useLocalDpi xmlns:a14="http://schemas.microsoft.com/office/drawing/2010/main" val="0"/>
              </a:ext>
            </a:extLst>
          </a:blip>
          <a:srcRect/>
          <a:stretch>
            <a:fillRect/>
          </a:stretch>
        </p:blipFill>
        <p:spPr bwMode="auto">
          <a:xfrm>
            <a:off x="6310395" y="933640"/>
            <a:ext cx="4078674" cy="5228619"/>
          </a:xfrm>
          <a:prstGeom prst="rect">
            <a:avLst/>
          </a:prstGeom>
          <a:noFill/>
          <a:ln>
            <a:noFill/>
          </a:ln>
        </p:spPr>
      </p:pic>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1447482" y="986648"/>
            <a:ext cx="4078674" cy="5231635"/>
          </a:xfrm>
          <a:prstGeom prst="rect">
            <a:avLst/>
          </a:prstGeom>
          <a:noFill/>
          <a:ln>
            <a:noFill/>
          </a:ln>
        </p:spPr>
      </p:pic>
    </p:spTree>
    <p:extLst>
      <p:ext uri="{BB962C8B-B14F-4D97-AF65-F5344CB8AC3E}">
        <p14:creationId xmlns:p14="http://schemas.microsoft.com/office/powerpoint/2010/main" val="26122823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Conclusion</a:t>
            </a:r>
            <a:endParaRPr lang="zh-CN" altLang="en-US" dirty="0"/>
          </a:p>
        </p:txBody>
      </p:sp>
      <p:sp>
        <p:nvSpPr>
          <p:cNvPr id="3" name="Content Placeholder 2"/>
          <p:cNvSpPr>
            <a:spLocks noGrp="1"/>
          </p:cNvSpPr>
          <p:nvPr>
            <p:ph idx="1"/>
          </p:nvPr>
        </p:nvSpPr>
        <p:spPr>
          <a:xfrm>
            <a:off x="876301" y="1298850"/>
            <a:ext cx="10442575" cy="4194175"/>
          </a:xfrm>
        </p:spPr>
        <p:txBody>
          <a:bodyPr/>
          <a:lstStyle/>
          <a:p>
            <a:r>
              <a:rPr lang="en-US" altLang="zh-CN" sz="1800" dirty="0" smtClean="0"/>
              <a:t>The picture boundary </a:t>
            </a:r>
            <a:r>
              <a:rPr lang="en-US" altLang="zh-CN" sz="1800" dirty="0" smtClean="0"/>
              <a:t>handling without syntax change </a:t>
            </a:r>
            <a:r>
              <a:rPr lang="en-US" altLang="zh-CN" sz="1800" smtClean="0"/>
              <a:t>is proposed.</a:t>
            </a:r>
          </a:p>
          <a:p>
            <a:r>
              <a:rPr lang="en-US" altLang="zh-CN" sz="1800" dirty="0" smtClean="0">
                <a:sym typeface="Wingdings" panose="05000000000000000000" pitchFamily="2" charset="2"/>
              </a:rPr>
              <a:t>Proposed </a:t>
            </a:r>
            <a:r>
              <a:rPr lang="en-US" altLang="zh-CN" sz="1800" dirty="0" smtClean="0">
                <a:sym typeface="Wingdings" panose="05000000000000000000" pitchFamily="2" charset="2"/>
              </a:rPr>
              <a:t>to included in VVC</a:t>
            </a:r>
            <a:endParaRPr lang="en-US" altLang="zh-CN" sz="1600" dirty="0" smtClean="0">
              <a:sym typeface="Wingdings" panose="05000000000000000000" pitchFamily="2" charset="2"/>
            </a:endParaRPr>
          </a:p>
        </p:txBody>
      </p:sp>
    </p:spTree>
    <p:extLst>
      <p:ext uri="{BB962C8B-B14F-4D97-AF65-F5344CB8AC3E}">
        <p14:creationId xmlns:p14="http://schemas.microsoft.com/office/powerpoint/2010/main" val="15923858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9114224"/>
      </p:ext>
    </p:extLst>
  </p:cSld>
  <p:clrMapOvr>
    <a:masterClrMapping/>
  </p:clrMapOvr>
  <p:timing>
    <p:tnLst>
      <p:par>
        <p:cTn id="1" dur="indefinite" restart="never" nodeType="tmRoot"/>
      </p:par>
    </p:tnLst>
  </p:timing>
</p:sld>
</file>

<file path=ppt/theme/theme1.xml><?xml version="1.0" encoding="utf-8"?>
<a:theme xmlns:a="http://schemas.openxmlformats.org/drawingml/2006/main" name="英文版-16比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英文版-16比9</Template>
  <TotalTime>2259</TotalTime>
  <Words>282</Words>
  <Application>Microsoft Office PowerPoint</Application>
  <PresentationFormat>Custom</PresentationFormat>
  <Paragraphs>61</Paragraphs>
  <Slides>9</Slides>
  <Notes>0</Notes>
  <HiddenSlides>0</HiddenSlides>
  <MMClips>0</MMClips>
  <ScaleCrop>false</ScaleCrop>
  <HeadingPairs>
    <vt:vector size="6" baseType="variant">
      <vt:variant>
        <vt:lpstr>Fonts Used</vt:lpstr>
      </vt:variant>
      <vt:variant>
        <vt:i4>12</vt:i4>
      </vt:variant>
      <vt:variant>
        <vt:lpstr>Theme</vt:lpstr>
      </vt:variant>
      <vt:variant>
        <vt:i4>9</vt:i4>
      </vt:variant>
      <vt:variant>
        <vt:lpstr>Slide Titles</vt:lpstr>
      </vt:variant>
      <vt:variant>
        <vt:i4>9</vt:i4>
      </vt:variant>
    </vt:vector>
  </HeadingPairs>
  <TitlesOfParts>
    <vt:vector size="30" baseType="lpstr">
      <vt:lpstr>FrutigerNext LT Bold</vt:lpstr>
      <vt:lpstr>FrutigerNext LT Medium</vt:lpstr>
      <vt:lpstr>FrutigerNext LT Regular</vt:lpstr>
      <vt:lpstr>MS PGothic</vt:lpstr>
      <vt:lpstr>MS PGothic</vt:lpstr>
      <vt:lpstr>黑体</vt:lpstr>
      <vt:lpstr>宋体</vt:lpstr>
      <vt:lpstr>华文细黑</vt:lpstr>
      <vt:lpstr>Arial</vt:lpstr>
      <vt:lpstr>Calibri</vt:lpstr>
      <vt:lpstr>Cambria Math</vt:lpstr>
      <vt:lpstr>Wingdings</vt:lpstr>
      <vt:lpstr>英文版-16比9</vt:lpstr>
      <vt:lpstr>1_主题1</vt:lpstr>
      <vt:lpstr>4_主题1</vt:lpstr>
      <vt:lpstr>5_主题1</vt:lpstr>
      <vt:lpstr>6_主题1</vt:lpstr>
      <vt:lpstr>7_主题1</vt:lpstr>
      <vt:lpstr>8_主题1</vt:lpstr>
      <vt:lpstr>9_主题1</vt:lpstr>
      <vt:lpstr>10_主题1</vt:lpstr>
      <vt:lpstr>CE1-2.0.11: Picture Boundary Handling</vt:lpstr>
      <vt:lpstr>Motivation</vt:lpstr>
      <vt:lpstr>Picture Boundary Handling (CE1-2.0.11) </vt:lpstr>
      <vt:lpstr>Picture Boundary Handling (CE1-2.0.11) </vt:lpstr>
      <vt:lpstr>Picture Boundary Handling (CE1-2.0.11) </vt:lpstr>
      <vt:lpstr>Experiment results</vt:lpstr>
      <vt:lpstr>Supplementary results</vt:lpstr>
      <vt:lpstr>Conclusion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Han Gao</cp:lastModifiedBy>
  <cp:revision>1126</cp:revision>
  <dcterms:created xsi:type="dcterms:W3CDTF">2011-11-26T06:29:51Z</dcterms:created>
  <dcterms:modified xsi:type="dcterms:W3CDTF">2018-07-10T15:39:52Z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(2)N/8bS8G8XVzO3ypTkmU7WYcNL4/AMYN2J3nRARf8al0LJpGsz1B0o3wQot10lGqFia8hOFJh
WM77RvKLKdY/RMdL31y8E4k+YlFoplTZmamVBIJHulpeLsuVp2vugs5DL8MXKLUlM3XeQE+M
MTzcn8bQeQcLR9c5VZKZV2ua9RLTvVLmlWWR92/UQJv0OZdfZZqZKpV0evhOu49BujOBaUqF
CJQyzdzWaRJMMgvahlQX+</vt:lpwstr>
  </property>
  <property fmtid="{D5CDD505-2E9C-101B-9397-08002B2CF9AE}" pid="3" name="_ms_pID_7253431">
    <vt:lpwstr>RC0RqVTL7RhQ/Ynx+ciyiRoKKT8H8FcnKXjzfACA88rd4FRC/Uf
hITn1iQAbmQZL6pzxwSa+dSoO9YXSnVghD00l27NF8a79gyvMQFyxxyubw2Fxrt9rHVRXCys
ukQbyAzB2yXnwNdjMXTuCbkjWluWQMUSufWMMEBAMGPTKS9/er0M9UjGWWHNPXTS4XFIAvjU
ofMhCEo/HkMLti6s</vt:lpwstr>
  </property>
  <property fmtid="{D5CDD505-2E9C-101B-9397-08002B2CF9AE}" pid="4" name="_2015_ms_pID_725343">
    <vt:lpwstr>(3)fKuaiJqYUxglP8g0an5qybdghIN28rH6hRm67g8vS2zrB8wdG7YBpd/WCbvv+b/XQSdVWcXM
JSOWgZZKkiFeHBsHvOJGo+nEj6Jt6O0/Ws7WEm3ptsQ+CeTFfJlwVKos8uAsyLPFZT/1VvpL
KgbU53sWX5mRx+uz16k9SiPFTaRlpM803Z2aldDiFyouxeJWpfcMaShzDzYMr4yhWBvY6QWa
sX4Y8fmBX6yNkhOj+l</vt:lpwstr>
  </property>
  <property fmtid="{D5CDD505-2E9C-101B-9397-08002B2CF9AE}" pid="5" name="_2015_ms_pID_7253431">
    <vt:lpwstr>aI9kvuSIJ3HN0kQlH5pv2/AlMww+rMM7N+TfIuBFT+CiPHyADXGiFz
47FYxjim1F2GQQluEgylO8VLHo54P85aKnNoUleW/62pKpWhIDLu0XzwL9YXZcHJEZ/utpvC
DHXFXekuZqRGe2/z6WmeTa2wPQ4arQoAmFHO9gstfgKEfPhb6dZ0OpASjYAaRLlxHPg20kmF
julo26uHliPDmXHIlqwDnTG0LIqbLQ/XQNYn</vt:lpwstr>
  </property>
  <property fmtid="{D5CDD505-2E9C-101B-9397-08002B2CF9AE}" pid="6" name="_2015_ms_pID_7253432">
    <vt:lpwstr>LQ==</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1531235808</vt:lpwstr>
  </property>
</Properties>
</file>