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81" r:id="rId1"/>
  </p:sldMasterIdLst>
  <p:notesMasterIdLst>
    <p:notesMasterId r:id="rId7"/>
  </p:notesMasterIdLst>
  <p:handoutMasterIdLst>
    <p:handoutMasterId r:id="rId8"/>
  </p:handoutMasterIdLst>
  <p:sldIdLst>
    <p:sldId id="256" r:id="rId2"/>
    <p:sldId id="369" r:id="rId3"/>
    <p:sldId id="386" r:id="rId4"/>
    <p:sldId id="387" r:id="rId5"/>
    <p:sldId id="380" r:id="rId6"/>
  </p:sldIdLst>
  <p:sldSz cx="9144000" cy="5143500" type="screen16x9"/>
  <p:notesSz cx="6731000" cy="9867900"/>
  <p:embeddedFontLst>
    <p:embeddedFont>
      <p:font typeface="Frutiger LT Com 45 Light" panose="020B0303030504020204" pitchFamily="34" charset="0"/>
      <p:regular r:id="rId9"/>
      <p:bold r:id="rId10"/>
      <p:italic r:id="rId11"/>
      <p:boldItalic r:id="rId12"/>
    </p:embeddedFont>
    <p:embeddedFont>
      <p:font typeface="Frutiger LT Com 55 Roman" panose="020B0503030504020204" pitchFamily="34" charset="0"/>
      <p:regular r:id="rId13"/>
      <p:bold r:id="rId14"/>
      <p:italic r:id="rId15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393FF"/>
    <a:srgbClr val="179C7D"/>
    <a:srgbClr val="D4E6F4"/>
    <a:srgbClr val="6161FF"/>
    <a:srgbClr val="EB6A0A"/>
    <a:srgbClr val="A2D7CB"/>
    <a:srgbClr val="FFFFFF"/>
    <a:srgbClr val="B2B2B2"/>
    <a:srgbClr val="EE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9" autoAdjust="0"/>
    <p:restoredTop sz="96395" autoAdjust="0"/>
  </p:normalViewPr>
  <p:slideViewPr>
    <p:cSldViewPr showGuides="1">
      <p:cViewPr varScale="1">
        <p:scale>
          <a:sx n="135" d="100"/>
          <a:sy n="135" d="100"/>
        </p:scale>
        <p:origin x="132" y="312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13.07.2018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13.07.2018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915817" y="1131591"/>
            <a:ext cx="5976664" cy="338445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252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026900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en-US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9" r:id="rId6"/>
    <p:sldLayoutId id="2147483688" r:id="rId7"/>
  </p:sldLayoutIdLst>
  <p:hf sldNum="0"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51520" y="771550"/>
            <a:ext cx="8640000" cy="756105"/>
          </a:xfrm>
        </p:spPr>
        <p:txBody>
          <a:bodyPr/>
          <a:lstStyle/>
          <a:p>
            <a:pPr algn="ctr"/>
            <a:r>
              <a:rPr lang="en-US" noProof="0" dirty="0" smtClean="0"/>
              <a:t>JVET-K0281</a:t>
            </a:r>
            <a:r>
              <a:rPr lang="en-US" noProof="0" dirty="0"/>
              <a:t/>
            </a:r>
            <a:br>
              <a:rPr lang="en-US" noProof="0" dirty="0"/>
            </a:br>
            <a:endParaRPr lang="en-US" noProof="0" dirty="0"/>
          </a:p>
        </p:txBody>
      </p:sp>
      <p:sp>
        <p:nvSpPr>
          <p:cNvPr id="5" name="Titel 3"/>
          <p:cNvSpPr txBox="1">
            <a:spLocks/>
          </p:cNvSpPr>
          <p:nvPr/>
        </p:nvSpPr>
        <p:spPr bwMode="auto">
          <a:xfrm>
            <a:off x="755576" y="2283718"/>
            <a:ext cx="7128792" cy="165618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3200" b="1" cap="all" baseline="0">
                <a:solidFill>
                  <a:schemeClr val="tx1"/>
                </a:solidFill>
                <a:latin typeface="Frutiger LT Com 45 Light" panose="020B0303030504020204" pitchFamily="34" charset="0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 algn="ctr">
              <a:buFontTx/>
            </a:pPr>
            <a:r>
              <a:rPr lang="en-US" kern="0" cap="none" dirty="0" smtClean="0"/>
              <a:t>Inter-Component Context Modelling for Coded Block Flag</a:t>
            </a:r>
            <a:endParaRPr lang="en-US" kern="0" cap="none" dirty="0"/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79C7D"/>
                </a:solidFill>
              </a:rPr>
              <a:t>Proposal</a:t>
            </a:r>
            <a:endParaRPr lang="en-US" dirty="0">
              <a:solidFill>
                <a:srgbClr val="179C7D"/>
              </a:solidFill>
            </a:endParaRP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5" y="843558"/>
            <a:ext cx="8574597" cy="360040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 smtClean="0"/>
              <a:t>Coded Block Flag (CBF) for Cr Component (included in JVET-K0071, CE7-1.2)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dirty="0" smtClean="0"/>
              <a:t>Two probability models for Cr-</a:t>
            </a:r>
            <a:r>
              <a:rPr lang="en-US" dirty="0" err="1" smtClean="0"/>
              <a:t>Cbf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en-US" dirty="0" smtClean="0"/>
              <a:t>Probability model used is determined by value of </a:t>
            </a:r>
            <a:r>
              <a:rPr lang="en-US" dirty="0" err="1" smtClean="0"/>
              <a:t>Cb-Cbf</a:t>
            </a:r>
            <a:endParaRPr lang="en-US" dirty="0" smtClean="0"/>
          </a:p>
          <a:p>
            <a:pPr lvl="1">
              <a:spcAft>
                <a:spcPts val="600"/>
              </a:spcAft>
            </a:pPr>
            <a:r>
              <a:rPr lang="en-US" dirty="0" err="1" smtClean="0"/>
              <a:t>ctxIdCr</a:t>
            </a:r>
            <a:r>
              <a:rPr lang="en-US" dirty="0" smtClean="0"/>
              <a:t> = </a:t>
            </a:r>
            <a:r>
              <a:rPr lang="en-US" dirty="0" err="1" smtClean="0"/>
              <a:t>coded_block_flag</a:t>
            </a:r>
            <a:r>
              <a:rPr lang="en-US" dirty="0" smtClean="0"/>
              <a:t>[ </a:t>
            </a:r>
            <a:r>
              <a:rPr lang="en-US" dirty="0" err="1" smtClean="0"/>
              <a:t>Cb</a:t>
            </a:r>
            <a:r>
              <a:rPr lang="en-US" dirty="0" smtClean="0"/>
              <a:t> ]</a:t>
            </a:r>
            <a:endParaRPr lang="en-US" dirty="0"/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 smtClean="0"/>
              <a:t>Extension to Coded Block Flag of </a:t>
            </a:r>
            <a:r>
              <a:rPr lang="en-US" b="1" dirty="0" err="1" smtClean="0"/>
              <a:t>Cb</a:t>
            </a:r>
            <a:r>
              <a:rPr lang="en-US" b="1" dirty="0" smtClean="0"/>
              <a:t> Component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US" noProof="0" dirty="0" smtClean="0"/>
              <a:t>Only for intra-coded CUs</a:t>
            </a:r>
            <a:endParaRPr lang="en-US" noProof="0" dirty="0"/>
          </a:p>
          <a:p>
            <a:pPr>
              <a:spcAft>
                <a:spcPts val="600"/>
              </a:spcAft>
            </a:pPr>
            <a:r>
              <a:rPr lang="en-US" dirty="0" smtClean="0"/>
              <a:t>Modification of coding order for CBFs:  Y, </a:t>
            </a:r>
            <a:r>
              <a:rPr lang="en-US" dirty="0" err="1" smtClean="0"/>
              <a:t>Cb</a:t>
            </a:r>
            <a:r>
              <a:rPr lang="en-US" dirty="0" smtClean="0"/>
              <a:t>, Cr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Two probability models for </a:t>
            </a:r>
            <a:r>
              <a:rPr lang="en-US" dirty="0" err="1" smtClean="0"/>
              <a:t>Cb-Cbf</a:t>
            </a:r>
            <a:endParaRPr lang="en-US" dirty="0" smtClean="0"/>
          </a:p>
          <a:p>
            <a:pPr>
              <a:spcAft>
                <a:spcPts val="600"/>
              </a:spcAft>
            </a:pPr>
            <a:r>
              <a:rPr lang="en-US" dirty="0"/>
              <a:t>Probability model used is determined by value of </a:t>
            </a:r>
            <a:r>
              <a:rPr lang="en-US" dirty="0" smtClean="0"/>
              <a:t>Y-</a:t>
            </a:r>
            <a:r>
              <a:rPr lang="en-US" dirty="0" err="1" smtClean="0"/>
              <a:t>Cbf</a:t>
            </a:r>
            <a:endParaRPr lang="en-US" dirty="0"/>
          </a:p>
          <a:p>
            <a:pPr lvl="1">
              <a:spcAft>
                <a:spcPts val="600"/>
              </a:spcAft>
            </a:pPr>
            <a:r>
              <a:rPr lang="en-US" dirty="0" err="1" smtClean="0"/>
              <a:t>ctxIdCb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err="1"/>
              <a:t>coded_block_flag</a:t>
            </a:r>
            <a:r>
              <a:rPr lang="en-US" dirty="0"/>
              <a:t>[ </a:t>
            </a:r>
            <a:r>
              <a:rPr lang="en-US" dirty="0" smtClean="0"/>
              <a:t>Y 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043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Simulation Results (VTM configuration)</a:t>
            </a:r>
            <a:endParaRPr lang="en-GB" noProof="0" dirty="0">
              <a:solidFill>
                <a:srgbClr val="179C7D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902" y="771750"/>
            <a:ext cx="658619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47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 smtClean="0">
                <a:solidFill>
                  <a:srgbClr val="179C7D"/>
                </a:solidFill>
              </a:rPr>
              <a:t>Simulation Results (BMS configuration</a:t>
            </a:r>
            <a:r>
              <a:rPr lang="en-GB" noProof="0" smtClean="0">
                <a:solidFill>
                  <a:srgbClr val="179C7D"/>
                </a:solidFill>
              </a:rPr>
              <a:t>) </a:t>
            </a:r>
            <a:endParaRPr lang="en-GB" noProof="0" dirty="0">
              <a:solidFill>
                <a:srgbClr val="179C7D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902" y="771750"/>
            <a:ext cx="658619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589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>
                <a:solidFill>
                  <a:srgbClr val="179C7D"/>
                </a:solidFill>
              </a:rPr>
              <a:t>Summary</a:t>
            </a: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843558"/>
            <a:ext cx="8574596" cy="3600400"/>
          </a:xfrm>
        </p:spPr>
        <p:txBody>
          <a:bodyPr/>
          <a:lstStyle/>
          <a:p>
            <a:pPr marL="0" indent="0">
              <a:spcAft>
                <a:spcPts val="300"/>
              </a:spcAft>
              <a:buNone/>
            </a:pPr>
            <a:r>
              <a:rPr lang="en-GB" b="1" dirty="0" smtClean="0"/>
              <a:t>Context Modelling for Chroma Coded Block Flags</a:t>
            </a:r>
            <a:endParaRPr lang="en-GB" b="1" dirty="0"/>
          </a:p>
          <a:p>
            <a:pPr>
              <a:spcAft>
                <a:spcPts val="300"/>
              </a:spcAft>
            </a:pPr>
            <a:endParaRPr lang="en-GB" dirty="0" smtClean="0"/>
          </a:p>
          <a:p>
            <a:pPr>
              <a:spcAft>
                <a:spcPts val="300"/>
              </a:spcAft>
            </a:pPr>
            <a:r>
              <a:rPr lang="en-GB" dirty="0" smtClean="0"/>
              <a:t>Use </a:t>
            </a:r>
            <a:r>
              <a:rPr lang="en-GB" dirty="0" err="1" smtClean="0"/>
              <a:t>Cb</a:t>
            </a:r>
            <a:r>
              <a:rPr lang="en-GB" dirty="0" smtClean="0"/>
              <a:t>-CBF for determining context for Cr-CBF</a:t>
            </a:r>
          </a:p>
          <a:p>
            <a:pPr lvl="1">
              <a:spcAft>
                <a:spcPts val="300"/>
              </a:spcAft>
            </a:pPr>
            <a:r>
              <a:rPr lang="en-GB" dirty="0" smtClean="0"/>
              <a:t>for all blocks</a:t>
            </a:r>
            <a:endParaRPr lang="en-GB" dirty="0"/>
          </a:p>
          <a:p>
            <a:pPr>
              <a:spcAft>
                <a:spcPts val="300"/>
              </a:spcAft>
            </a:pPr>
            <a:endParaRPr lang="en-GB" dirty="0" smtClean="0"/>
          </a:p>
          <a:p>
            <a:pPr>
              <a:spcAft>
                <a:spcPts val="300"/>
              </a:spcAft>
            </a:pPr>
            <a:r>
              <a:rPr lang="en-GB" dirty="0" smtClean="0"/>
              <a:t>Use Y-CBF for determining context for </a:t>
            </a:r>
            <a:r>
              <a:rPr lang="en-GB" dirty="0" err="1" smtClean="0"/>
              <a:t>Cb</a:t>
            </a:r>
            <a:r>
              <a:rPr lang="en-GB" dirty="0" smtClean="0"/>
              <a:t>-CBF</a:t>
            </a:r>
          </a:p>
          <a:p>
            <a:pPr lvl="1">
              <a:spcAft>
                <a:spcPts val="300"/>
              </a:spcAft>
            </a:pPr>
            <a:r>
              <a:rPr lang="en-GB" dirty="0" smtClean="0"/>
              <a:t>only for intra-coded blocks</a:t>
            </a:r>
          </a:p>
          <a:p>
            <a:pPr lvl="1">
              <a:spcAft>
                <a:spcPts val="300"/>
              </a:spcAft>
            </a:pPr>
            <a:r>
              <a:rPr lang="en-GB" dirty="0" smtClean="0"/>
              <a:t>modified coding order: Y, </a:t>
            </a:r>
            <a:r>
              <a:rPr lang="en-GB" dirty="0" err="1" smtClean="0"/>
              <a:t>Cb</a:t>
            </a:r>
            <a:r>
              <a:rPr lang="en-GB" dirty="0" smtClean="0"/>
              <a:t>, Cr</a:t>
            </a:r>
            <a:endParaRPr lang="en-GB" dirty="0"/>
          </a:p>
          <a:p>
            <a:pPr>
              <a:spcAft>
                <a:spcPts val="300"/>
              </a:spcAft>
            </a:pPr>
            <a:endParaRPr lang="en-GB" dirty="0"/>
          </a:p>
          <a:p>
            <a:pPr>
              <a:spcAft>
                <a:spcPts val="300"/>
              </a:spcAft>
            </a:pPr>
            <a:r>
              <a:rPr lang="en-GB" dirty="0"/>
              <a:t>Average results relative to VTM:</a:t>
            </a:r>
          </a:p>
          <a:p>
            <a:pPr lvl="1">
              <a:spcAft>
                <a:spcPts val="300"/>
              </a:spcAft>
            </a:pPr>
            <a:r>
              <a:rPr lang="en-GB" dirty="0"/>
              <a:t>AI: </a:t>
            </a:r>
            <a:r>
              <a:rPr lang="en-GB" b="1" dirty="0" smtClean="0"/>
              <a:t>−0.25%</a:t>
            </a:r>
            <a:r>
              <a:rPr lang="en-GB" dirty="0" smtClean="0"/>
              <a:t>,  </a:t>
            </a:r>
            <a:r>
              <a:rPr lang="en-GB" dirty="0"/>
              <a:t>RA: </a:t>
            </a:r>
            <a:r>
              <a:rPr lang="en-GB" b="1" dirty="0" smtClean="0"/>
              <a:t>−0.15%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2752535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155</Words>
  <Application>Microsoft Office PowerPoint</Application>
  <PresentationFormat>On-screen Show (16:9)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Frutiger LT Com 45 Light</vt:lpstr>
      <vt:lpstr>Frutiger LT Com 55 Roman</vt:lpstr>
      <vt:lpstr>Wingdings</vt:lpstr>
      <vt:lpstr>Fraunhofer HHI Master</vt:lpstr>
      <vt:lpstr>JVET-K0281 </vt:lpstr>
      <vt:lpstr>Proposal</vt:lpstr>
      <vt:lpstr>Simulation Results (VTM configuration)</vt:lpstr>
      <vt:lpstr>Simulation Results (BMS configuration) </vt:lpstr>
      <vt:lpstr>Summary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v8</cp:lastModifiedBy>
  <cp:revision>389</cp:revision>
  <cp:lastPrinted>2011-04-27T07:57:31Z</cp:lastPrinted>
  <dcterms:created xsi:type="dcterms:W3CDTF">2016-03-16T10:16:45Z</dcterms:created>
  <dcterms:modified xsi:type="dcterms:W3CDTF">2018-07-13T13:43:15Z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