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468" r:id="rId2"/>
    <p:sldId id="469" r:id="rId3"/>
    <p:sldId id="470" r:id="rId4"/>
    <p:sldId id="471" r:id="rId5"/>
    <p:sldId id="472" r:id="rId6"/>
    <p:sldId id="473" r:id="rId7"/>
    <p:sldId id="476" r:id="rId8"/>
    <p:sldId id="475" r:id="rId9"/>
    <p:sldId id="41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6" autoAdjust="0"/>
    <p:restoredTop sz="46842" autoAdjust="0"/>
  </p:normalViewPr>
  <p:slideViewPr>
    <p:cSldViewPr>
      <p:cViewPr varScale="1">
        <p:scale>
          <a:sx n="75" d="100"/>
          <a:sy n="75" d="100"/>
        </p:scale>
        <p:origin x="1158" y="54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95" d="100"/>
          <a:sy n="95" d="100"/>
        </p:scale>
        <p:origin x="3411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2018/7/10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2018/7/10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9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JVET-K0275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JVET-K0275</a:t>
            </a:r>
            <a:endParaRPr lang="zh-CN" altLang="en-US" dirty="0"/>
          </a:p>
        </p:txBody>
      </p:sp>
      <p:pic>
        <p:nvPicPr>
          <p:cNvPr id="10" name="Picture 9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" y="6221413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b="0" dirty="0" smtClean="0"/>
              <a:t>Non-CE9: DMVR </a:t>
            </a:r>
            <a:r>
              <a:rPr lang="en-US" altLang="zh-CN" sz="3200" b="0" dirty="0"/>
              <a:t>without Intermediate Buffers and with Padding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996952"/>
            <a:ext cx="5246688" cy="1575048"/>
          </a:xfrm>
        </p:spPr>
        <p:txBody>
          <a:bodyPr anchor="b"/>
          <a:lstStyle/>
          <a:p>
            <a:pPr algn="r" eaLnBrk="1" hangingPunct="1"/>
            <a:r>
              <a:rPr lang="en-US" altLang="zh-CN" sz="1800" dirty="0" smtClean="0"/>
              <a:t>Semih Esenlik</a:t>
            </a:r>
          </a:p>
          <a:p>
            <a:pPr algn="r" eaLnBrk="1" hangingPunct="1"/>
            <a:r>
              <a:rPr lang="en-US" altLang="zh-CN" sz="1800" dirty="0" smtClean="0"/>
              <a:t>Ivan Krasnov, </a:t>
            </a:r>
            <a:r>
              <a:rPr lang="en-US" altLang="zh-CN" sz="1800" dirty="0" err="1" smtClean="0"/>
              <a:t>Zhijie</a:t>
            </a:r>
            <a:r>
              <a:rPr lang="en-US" altLang="zh-CN" sz="1800" dirty="0" smtClean="0"/>
              <a:t> Zhao, </a:t>
            </a:r>
            <a:r>
              <a:rPr lang="en-US" altLang="zh-CN" sz="1800" smtClean="0"/>
              <a:t>Jianle Chen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771800" y="4653136"/>
            <a:ext cx="1592561" cy="13765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Problems with DMVR in BMS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800" dirty="0"/>
              <a:t>Intermediate interpolation requires additional buffers</a:t>
            </a:r>
          </a:p>
          <a:p>
            <a:pPr marL="342900" indent="-342900">
              <a:buFont typeface="+mj-lt"/>
              <a:buAutoNum type="arabicPeriod"/>
            </a:pP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endParaRPr lang="en-US" altLang="zh-CN" sz="1800" dirty="0" smtClean="0"/>
          </a:p>
          <a:p>
            <a:pPr marL="342900" indent="-342900">
              <a:buFont typeface="+mj-lt"/>
              <a:buAutoNum type="arabicPeriod"/>
            </a:pP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endParaRPr lang="en-US" altLang="zh-CN" sz="1800" dirty="0" smtClean="0"/>
          </a:p>
          <a:p>
            <a:pPr marL="342900" indent="-342900">
              <a:buFont typeface="+mj-lt"/>
              <a:buAutoNum type="arabicPeriod"/>
            </a:pP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endParaRPr lang="en-US" altLang="zh-CN" sz="1800" dirty="0" smtClean="0"/>
          </a:p>
          <a:p>
            <a:pPr marL="342900" indent="-342900">
              <a:buFont typeface="+mj-lt"/>
              <a:buAutoNum type="arabicPeriod"/>
            </a:pPr>
            <a:endParaRPr lang="en-US" altLang="zh-CN" sz="1800" dirty="0"/>
          </a:p>
          <a:p>
            <a:pPr marL="342900" indent="-342900">
              <a:buFont typeface="+mj-lt"/>
              <a:buAutoNum type="arabicPeriod"/>
            </a:pPr>
            <a:r>
              <a:rPr lang="en-US" altLang="zh-CN" sz="1800" dirty="0" smtClean="0"/>
              <a:t>DMVR in BMS increases memory BW</a:t>
            </a:r>
            <a:endParaRPr lang="zh-CN" altLang="en-US" sz="1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7" name="TextBox 6"/>
          <p:cNvSpPr txBox="1"/>
          <p:nvPr/>
        </p:nvSpPr>
        <p:spPr>
          <a:xfrm>
            <a:off x="652172" y="1700808"/>
            <a:ext cx="151120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en-US" altLang="zh-CN" dirty="0"/>
              <a:t>Prediction 0 by interpolation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2172" y="2709590"/>
            <a:ext cx="151120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en-US" altLang="zh-CN" dirty="0"/>
              <a:t>Prediction 1 by interpolation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524058" y="1803593"/>
            <a:ext cx="812477" cy="3176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Buffer0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524058" y="2812375"/>
            <a:ext cx="812477" cy="3176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Buffer1</a:t>
            </a:r>
            <a:endParaRPr lang="zh-CN" alt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3639800" y="2182797"/>
            <a:ext cx="1285602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Perform SAD search</a:t>
            </a:r>
            <a:endParaRPr lang="zh-CN" alt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5151006" y="2182797"/>
            <a:ext cx="1213916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r>
              <a:rPr lang="en-US" altLang="zh-CN" dirty="0"/>
              <a:t>Re-do interpolation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590526" y="2182797"/>
            <a:ext cx="1212756" cy="52322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Weighted Average</a:t>
            </a:r>
            <a:endParaRPr lang="zh-CN" altLang="en-US" sz="1400" dirty="0"/>
          </a:p>
        </p:txBody>
      </p:sp>
      <p:cxnSp>
        <p:nvCxnSpPr>
          <p:cNvPr id="15" name="Straight Arrow Connector 14"/>
          <p:cNvCxnSpPr>
            <a:stCxn id="8" idx="3"/>
            <a:endCxn id="10" idx="1"/>
          </p:cNvCxnSpPr>
          <p:nvPr/>
        </p:nvCxnSpPr>
        <p:spPr>
          <a:xfrm>
            <a:off x="2163378" y="2971200"/>
            <a:ext cx="360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3"/>
            <a:endCxn id="9" idx="1"/>
          </p:cNvCxnSpPr>
          <p:nvPr/>
        </p:nvCxnSpPr>
        <p:spPr>
          <a:xfrm>
            <a:off x="2163378" y="1962418"/>
            <a:ext cx="3606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3"/>
            <a:endCxn id="11" idx="1"/>
          </p:cNvCxnSpPr>
          <p:nvPr/>
        </p:nvCxnSpPr>
        <p:spPr>
          <a:xfrm>
            <a:off x="3336535" y="1962418"/>
            <a:ext cx="303265" cy="4819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0" idx="3"/>
            <a:endCxn id="11" idx="1"/>
          </p:cNvCxnSpPr>
          <p:nvPr/>
        </p:nvCxnSpPr>
        <p:spPr>
          <a:xfrm flipV="1">
            <a:off x="3336535" y="2444407"/>
            <a:ext cx="303265" cy="526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1" idx="3"/>
            <a:endCxn id="12" idx="1"/>
          </p:cNvCxnSpPr>
          <p:nvPr/>
        </p:nvCxnSpPr>
        <p:spPr>
          <a:xfrm>
            <a:off x="4925402" y="2444407"/>
            <a:ext cx="2256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3"/>
            <a:endCxn id="13" idx="1"/>
          </p:cNvCxnSpPr>
          <p:nvPr/>
        </p:nvCxnSpPr>
        <p:spPr>
          <a:xfrm>
            <a:off x="6364922" y="2444407"/>
            <a:ext cx="22560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882741" y="1421340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DMVR according to BMS</a:t>
            </a:r>
            <a:endParaRPr lang="zh-CN" altLang="en-US" sz="1400" dirty="0"/>
          </a:p>
        </p:txBody>
      </p:sp>
      <p:sp>
        <p:nvSpPr>
          <p:cNvPr id="33" name="Rectangle 32"/>
          <p:cNvSpPr/>
          <p:nvPr/>
        </p:nvSpPr>
        <p:spPr>
          <a:xfrm>
            <a:off x="2999256" y="4837348"/>
            <a:ext cx="1137647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174022" y="4581128"/>
            <a:ext cx="216023" cy="0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4427984" y="4653136"/>
            <a:ext cx="0" cy="216024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544527" y="4408336"/>
            <a:ext cx="3013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Memory BW increase is proportional to Search Range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3059832" y="4869160"/>
            <a:ext cx="0" cy="945315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3090121" y="5794630"/>
            <a:ext cx="1016494" cy="1"/>
          </a:xfrm>
          <a:prstGeom prst="straightConnector1">
            <a:avLst/>
          </a:prstGeom>
          <a:ln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005234" y="5210599"/>
            <a:ext cx="1065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CU height</a:t>
            </a:r>
            <a:endParaRPr lang="zh-CN" altLang="en-US" sz="1100" dirty="0"/>
          </a:p>
        </p:txBody>
      </p:sp>
      <p:sp>
        <p:nvSpPr>
          <p:cNvPr id="53" name="TextBox 52"/>
          <p:cNvSpPr txBox="1"/>
          <p:nvPr/>
        </p:nvSpPr>
        <p:spPr>
          <a:xfrm>
            <a:off x="3184993" y="5591269"/>
            <a:ext cx="10656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CU width</a:t>
            </a:r>
            <a:endParaRPr lang="zh-CN" altLang="en-US" sz="1100" dirty="0"/>
          </a:p>
        </p:txBody>
      </p:sp>
      <p:cxnSp>
        <p:nvCxnSpPr>
          <p:cNvPr id="55" name="Curved Connector 54"/>
          <p:cNvCxnSpPr>
            <a:stCxn id="8" idx="2"/>
          </p:cNvCxnSpPr>
          <p:nvPr/>
        </p:nvCxnSpPr>
        <p:spPr>
          <a:xfrm rot="16200000" flipH="1">
            <a:off x="2420645" y="2219939"/>
            <a:ext cx="284296" cy="2310037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urved Connector 58"/>
          <p:cNvCxnSpPr>
            <a:stCxn id="10" idx="2"/>
          </p:cNvCxnSpPr>
          <p:nvPr/>
        </p:nvCxnSpPr>
        <p:spPr>
          <a:xfrm rot="16200000" flipH="1">
            <a:off x="3202065" y="2858255"/>
            <a:ext cx="281031" cy="824567"/>
          </a:xfrm>
          <a:prstGeom prst="curved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754864" y="3213730"/>
            <a:ext cx="189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0000"/>
                </a:solidFill>
              </a:rPr>
              <a:t>Problem addressed by proposal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0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altLang="zh-CN" sz="1800" dirty="0" smtClean="0"/>
              <a:t>The initial MV and the candidate MVs are all rounded to nearest integer before SAD search. Inverse rounding is applied to selected MV candidate.</a:t>
            </a:r>
          </a:p>
          <a:p>
            <a:pPr marL="293687" lvl="1" indent="0">
              <a:buNone/>
            </a:pPr>
            <a:r>
              <a:rPr lang="en-US" altLang="zh-CN" sz="1800" dirty="0" smtClean="0">
                <a:sym typeface="Wingdings" panose="05000000000000000000" pitchFamily="2" charset="2"/>
              </a:rPr>
              <a:t>No interpolation filtering is necessary before SAD search</a:t>
            </a:r>
          </a:p>
          <a:p>
            <a:pPr marL="293687" lvl="1" indent="0">
              <a:buNone/>
            </a:pPr>
            <a:endParaRPr lang="en-US" altLang="zh-CN" sz="1800" dirty="0">
              <a:sym typeface="Wingdings" panose="05000000000000000000" pitchFamily="2" charset="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altLang="zh-CN" sz="1800" dirty="0" smtClean="0">
                <a:solidFill>
                  <a:srgbClr val="000000"/>
                </a:solidFill>
              </a:rPr>
              <a:t>Padding is applied before final interpolation filtering</a:t>
            </a:r>
          </a:p>
          <a:p>
            <a:pPr marL="293687" lvl="1" indent="0">
              <a:buNone/>
            </a:pPr>
            <a:r>
              <a:rPr lang="en-US" altLang="zh-CN" sz="1800" dirty="0">
                <a:sym typeface="Wingdings" panose="05000000000000000000" pitchFamily="2" charset="2"/>
              </a:rPr>
              <a:t>Memory BW is same as regular MC.</a:t>
            </a:r>
            <a:endParaRPr lang="en-US" altLang="zh-CN" sz="1800" dirty="0"/>
          </a:p>
          <a:p>
            <a:pPr marL="293687" lvl="1" indent="0">
              <a:buNone/>
            </a:pPr>
            <a:endParaRPr lang="en-US" altLang="zh-CN" sz="18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8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62431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Proposed DMVR design</a:t>
            </a:r>
            <a:endParaRPr lang="zh-CN" altLang="en-US" dirty="0"/>
          </a:p>
        </p:txBody>
      </p:sp>
      <p:sp>
        <p:nvSpPr>
          <p:cNvPr id="8" name="Oval 7"/>
          <p:cNvSpPr>
            <a:spLocks/>
          </p:cNvSpPr>
          <p:nvPr/>
        </p:nvSpPr>
        <p:spPr>
          <a:xfrm>
            <a:off x="1611922" y="204369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>
            <a:spLocks/>
          </p:cNvSpPr>
          <p:nvPr/>
        </p:nvSpPr>
        <p:spPr>
          <a:xfrm>
            <a:off x="787243" y="204115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>
            <a:spLocks/>
          </p:cNvSpPr>
          <p:nvPr/>
        </p:nvSpPr>
        <p:spPr>
          <a:xfrm>
            <a:off x="1202608" y="204369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>
            <a:spLocks/>
          </p:cNvSpPr>
          <p:nvPr/>
        </p:nvSpPr>
        <p:spPr>
          <a:xfrm>
            <a:off x="1611922" y="239421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>
            <a:spLocks/>
          </p:cNvSpPr>
          <p:nvPr/>
        </p:nvSpPr>
        <p:spPr>
          <a:xfrm>
            <a:off x="787243" y="239167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/>
          </p:cNvSpPr>
          <p:nvPr/>
        </p:nvSpPr>
        <p:spPr>
          <a:xfrm>
            <a:off x="1202608" y="239421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>
            <a:spLocks/>
          </p:cNvSpPr>
          <p:nvPr/>
        </p:nvSpPr>
        <p:spPr>
          <a:xfrm>
            <a:off x="1611922" y="1696869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>
            <a:spLocks/>
          </p:cNvSpPr>
          <p:nvPr/>
        </p:nvSpPr>
        <p:spPr>
          <a:xfrm>
            <a:off x="787243" y="1694331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>
            <a:spLocks/>
          </p:cNvSpPr>
          <p:nvPr/>
        </p:nvSpPr>
        <p:spPr>
          <a:xfrm>
            <a:off x="1202608" y="1696869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231551" y="162085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646916" y="162085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62281" y="162085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231551" y="1970480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646916" y="1970480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62281" y="1970480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229683" y="232010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645048" y="232010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060413" y="232010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/>
          </p:cNvSpPr>
          <p:nvPr/>
        </p:nvSpPr>
        <p:spPr>
          <a:xfrm>
            <a:off x="3975617" y="204369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/>
          </p:cNvSpPr>
          <p:nvPr/>
        </p:nvSpPr>
        <p:spPr>
          <a:xfrm>
            <a:off x="3150938" y="204115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/>
          </p:cNvSpPr>
          <p:nvPr/>
        </p:nvSpPr>
        <p:spPr>
          <a:xfrm>
            <a:off x="3566303" y="204369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/>
          </p:cNvSpPr>
          <p:nvPr/>
        </p:nvSpPr>
        <p:spPr>
          <a:xfrm>
            <a:off x="3975617" y="239421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/>
          </p:cNvSpPr>
          <p:nvPr/>
        </p:nvSpPr>
        <p:spPr>
          <a:xfrm>
            <a:off x="3150938" y="239167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>
            <a:spLocks/>
          </p:cNvSpPr>
          <p:nvPr/>
        </p:nvSpPr>
        <p:spPr>
          <a:xfrm>
            <a:off x="3566303" y="2394210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>
            <a:spLocks/>
          </p:cNvSpPr>
          <p:nvPr/>
        </p:nvSpPr>
        <p:spPr>
          <a:xfrm>
            <a:off x="3975617" y="1696869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>
            <a:spLocks/>
          </p:cNvSpPr>
          <p:nvPr/>
        </p:nvSpPr>
        <p:spPr>
          <a:xfrm>
            <a:off x="3150938" y="1694331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>
            <a:spLocks/>
          </p:cNvSpPr>
          <p:nvPr/>
        </p:nvSpPr>
        <p:spPr>
          <a:xfrm>
            <a:off x="3566303" y="1696869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59274" y="1200530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Step 1</a:t>
            </a:r>
            <a:endParaRPr lang="en-US" dirty="0"/>
          </a:p>
        </p:txBody>
      </p:sp>
      <p:cxnSp>
        <p:nvCxnSpPr>
          <p:cNvPr id="36" name="Straight Arrow Connector 35"/>
          <p:cNvCxnSpPr>
            <a:endCxn id="10" idx="3"/>
          </p:cNvCxnSpPr>
          <p:nvPr/>
        </p:nvCxnSpPr>
        <p:spPr>
          <a:xfrm flipV="1">
            <a:off x="787243" y="2076848"/>
            <a:ext cx="421054" cy="7343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115424" y="2762794"/>
            <a:ext cx="134363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/>
              <a:t>Initial motion vector</a:t>
            </a:r>
            <a:endParaRPr lang="en-US" sz="1050" dirty="0"/>
          </a:p>
        </p:txBody>
      </p:sp>
      <p:sp>
        <p:nvSpPr>
          <p:cNvPr id="39" name="Rectangle 38"/>
          <p:cNvSpPr/>
          <p:nvPr/>
        </p:nvSpPr>
        <p:spPr>
          <a:xfrm>
            <a:off x="3267690" y="1200530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Step 2</a:t>
            </a:r>
            <a:endParaRPr lang="en-US" dirty="0"/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3170361" y="2420298"/>
            <a:ext cx="155705" cy="6796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682814" y="2579452"/>
            <a:ext cx="197636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 smtClean="0"/>
              <a:t>All candidate points are rounded to nearest integer</a:t>
            </a:r>
            <a:endParaRPr lang="en-US" sz="1050" dirty="0"/>
          </a:p>
        </p:txBody>
      </p:sp>
      <p:sp>
        <p:nvSpPr>
          <p:cNvPr id="43" name="Oval 42"/>
          <p:cNvSpPr/>
          <p:nvPr/>
        </p:nvSpPr>
        <p:spPr>
          <a:xfrm>
            <a:off x="6703161" y="164054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7118526" y="164054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7533891" y="1640547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6703161" y="1990170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7118526" y="1990170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7533891" y="1990170"/>
            <a:ext cx="77694" cy="7769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701293" y="233979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7116658" y="233979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7532023" y="2339793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618150" y="2509779"/>
            <a:ext cx="138161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Apply bilateral matching on integer coordinates</a:t>
            </a:r>
            <a:endParaRPr lang="en-US" sz="1050" dirty="0"/>
          </a:p>
        </p:txBody>
      </p:sp>
      <p:sp>
        <p:nvSpPr>
          <p:cNvPr id="53" name="Rectangle 52"/>
          <p:cNvSpPr/>
          <p:nvPr/>
        </p:nvSpPr>
        <p:spPr>
          <a:xfrm>
            <a:off x="6778987" y="1196609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Step 3</a:t>
            </a:r>
            <a:endParaRPr lang="en-US" dirty="0"/>
          </a:p>
        </p:txBody>
      </p:sp>
      <p:sp>
        <p:nvSpPr>
          <p:cNvPr id="54" name="Oval 53"/>
          <p:cNvSpPr/>
          <p:nvPr/>
        </p:nvSpPr>
        <p:spPr>
          <a:xfrm>
            <a:off x="567329" y="4460078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982694" y="4460078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398059" y="4460078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567329" y="4809701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982694" y="4809701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1398059" y="4809701"/>
            <a:ext cx="77694" cy="7769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565461" y="5159324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980826" y="5159324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1396191" y="5159324"/>
            <a:ext cx="77694" cy="77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1534053" y="4544127"/>
            <a:ext cx="138161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Revert the application of rounding</a:t>
            </a:r>
            <a:endParaRPr lang="en-US" sz="1050" dirty="0"/>
          </a:p>
        </p:txBody>
      </p:sp>
      <p:sp>
        <p:nvSpPr>
          <p:cNvPr id="64" name="Rectangle 63"/>
          <p:cNvSpPr/>
          <p:nvPr/>
        </p:nvSpPr>
        <p:spPr>
          <a:xfrm>
            <a:off x="643155" y="4016140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Step 4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96434" y="5869817"/>
            <a:ext cx="138161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Final refined MV</a:t>
            </a:r>
            <a:endParaRPr lang="en-US" sz="1050" dirty="0"/>
          </a:p>
        </p:txBody>
      </p:sp>
      <p:sp>
        <p:nvSpPr>
          <p:cNvPr id="68" name="Freeform 67"/>
          <p:cNvSpPr/>
          <p:nvPr/>
        </p:nvSpPr>
        <p:spPr>
          <a:xfrm flipV="1">
            <a:off x="7621619" y="1746722"/>
            <a:ext cx="555812" cy="314564"/>
          </a:xfrm>
          <a:custGeom>
            <a:avLst/>
            <a:gdLst>
              <a:gd name="connsiteX0" fmla="*/ 0 w 555812"/>
              <a:gd name="connsiteY0" fmla="*/ 16777 h 237907"/>
              <a:gd name="connsiteX1" fmla="*/ 442259 w 555812"/>
              <a:gd name="connsiteY1" fmla="*/ 22754 h 237907"/>
              <a:gd name="connsiteX2" fmla="*/ 555812 w 555812"/>
              <a:gd name="connsiteY2" fmla="*/ 237907 h 237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5812" h="237907">
                <a:moveTo>
                  <a:pt x="0" y="16777"/>
                </a:moveTo>
                <a:cubicBezTo>
                  <a:pt x="174812" y="1338"/>
                  <a:pt x="349624" y="-14101"/>
                  <a:pt x="442259" y="22754"/>
                </a:cubicBezTo>
                <a:cubicBezTo>
                  <a:pt x="534894" y="59609"/>
                  <a:pt x="545353" y="148758"/>
                  <a:pt x="555812" y="237907"/>
                </a:cubicBez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Rectangle 68"/>
          <p:cNvSpPr/>
          <p:nvPr/>
        </p:nvSpPr>
        <p:spPr>
          <a:xfrm>
            <a:off x="7755489" y="1371736"/>
            <a:ext cx="111676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Best matching integer point</a:t>
            </a:r>
            <a:endParaRPr lang="en-US" sz="1050" dirty="0"/>
          </a:p>
        </p:txBody>
      </p:sp>
      <p:cxnSp>
        <p:nvCxnSpPr>
          <p:cNvPr id="70" name="Straight Arrow Connector 69"/>
          <p:cNvCxnSpPr/>
          <p:nvPr/>
        </p:nvCxnSpPr>
        <p:spPr>
          <a:xfrm flipH="1">
            <a:off x="1282294" y="4867274"/>
            <a:ext cx="132932" cy="9229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>
            <a:spLocks/>
          </p:cNvSpPr>
          <p:nvPr/>
        </p:nvSpPr>
        <p:spPr>
          <a:xfrm>
            <a:off x="1255878" y="4953991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Arrow Connector 71"/>
          <p:cNvCxnSpPr/>
          <p:nvPr/>
        </p:nvCxnSpPr>
        <p:spPr>
          <a:xfrm flipV="1">
            <a:off x="543993" y="5014674"/>
            <a:ext cx="695724" cy="8463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171299" y="4791569"/>
            <a:ext cx="251550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Use padded samples for DCTIF MC</a:t>
            </a:r>
          </a:p>
          <a:p>
            <a:endParaRPr lang="en-US" sz="1050" dirty="0" smtClean="0"/>
          </a:p>
          <a:p>
            <a:r>
              <a:rPr lang="en-US" sz="1050" dirty="0" smtClean="0"/>
              <a:t>Final MV – Initial MV = [1pixel, 0]</a:t>
            </a:r>
            <a:endParaRPr lang="en-US" sz="1050" dirty="0"/>
          </a:p>
        </p:txBody>
      </p:sp>
      <p:sp>
        <p:nvSpPr>
          <p:cNvPr id="74" name="Rectangle 73"/>
          <p:cNvSpPr/>
          <p:nvPr/>
        </p:nvSpPr>
        <p:spPr>
          <a:xfrm>
            <a:off x="3233341" y="3911111"/>
            <a:ext cx="772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Step 5</a:t>
            </a:r>
            <a:endParaRPr lang="en-US" dirty="0"/>
          </a:p>
        </p:txBody>
      </p:sp>
      <p:sp>
        <p:nvSpPr>
          <p:cNvPr id="76" name="Oval 75"/>
          <p:cNvSpPr>
            <a:spLocks noChangeAspect="1"/>
          </p:cNvSpPr>
          <p:nvPr/>
        </p:nvSpPr>
        <p:spPr>
          <a:xfrm>
            <a:off x="3387095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>
            <a:spLocks noChangeAspect="1"/>
          </p:cNvSpPr>
          <p:nvPr/>
        </p:nvSpPr>
        <p:spPr>
          <a:xfrm>
            <a:off x="3648863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3910631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>
            <a:spLocks noChangeAspect="1"/>
          </p:cNvSpPr>
          <p:nvPr/>
        </p:nvSpPr>
        <p:spPr>
          <a:xfrm>
            <a:off x="3387095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>
            <a:spLocks noChangeAspect="1"/>
          </p:cNvSpPr>
          <p:nvPr/>
        </p:nvSpPr>
        <p:spPr>
          <a:xfrm>
            <a:off x="3648863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3910631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3385918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>
            <a:spLocks noChangeAspect="1"/>
          </p:cNvSpPr>
          <p:nvPr/>
        </p:nvSpPr>
        <p:spPr>
          <a:xfrm>
            <a:off x="3647686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>
            <a:spLocks noChangeAspect="1"/>
          </p:cNvSpPr>
          <p:nvPr/>
        </p:nvSpPr>
        <p:spPr>
          <a:xfrm>
            <a:off x="3909453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4172398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>
            <a:spLocks noChangeAspect="1"/>
          </p:cNvSpPr>
          <p:nvPr/>
        </p:nvSpPr>
        <p:spPr>
          <a:xfrm>
            <a:off x="4434166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>
            <a:spLocks noChangeAspect="1"/>
          </p:cNvSpPr>
          <p:nvPr/>
        </p:nvSpPr>
        <p:spPr>
          <a:xfrm>
            <a:off x="4695933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4172398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434166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>
            <a:spLocks noChangeAspect="1"/>
          </p:cNvSpPr>
          <p:nvPr/>
        </p:nvSpPr>
        <p:spPr>
          <a:xfrm>
            <a:off x="4695933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4171221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4432988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>
            <a:spLocks noChangeAspect="1"/>
          </p:cNvSpPr>
          <p:nvPr/>
        </p:nvSpPr>
        <p:spPr>
          <a:xfrm>
            <a:off x="4694756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>
            <a:spLocks noChangeAspect="1"/>
          </p:cNvSpPr>
          <p:nvPr/>
        </p:nvSpPr>
        <p:spPr>
          <a:xfrm>
            <a:off x="3385918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3647686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>
            <a:spLocks noChangeAspect="1"/>
          </p:cNvSpPr>
          <p:nvPr/>
        </p:nvSpPr>
        <p:spPr>
          <a:xfrm>
            <a:off x="3909453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3385918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3647686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3909453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3384741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3646509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908276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4171221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4432988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4694756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4171221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4432988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4694756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4170044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4431811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4693579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4957701" y="4577622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5219468" y="4577622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4957701" y="479155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5219468" y="4791557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4956524" y="5005491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5218291" y="5005491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4956524" y="5219425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5218291" y="5219425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4956524" y="5433360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5218291" y="5433360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4955346" y="5647294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5217114" y="5647294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3387095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3648863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3909453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4171221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4437747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4699515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4957701" y="5860979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5219468" y="5860979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3384741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3646509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3908276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4170044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4431811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4693579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4955346" y="4367577"/>
            <a:ext cx="68060" cy="6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5217114" y="4367577"/>
            <a:ext cx="68060" cy="66082"/>
          </a:xfrm>
          <a:prstGeom prst="ellipse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/>
          <p:cNvSpPr/>
          <p:nvPr/>
        </p:nvSpPr>
        <p:spPr>
          <a:xfrm>
            <a:off x="3293771" y="4283764"/>
            <a:ext cx="2049975" cy="20694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>
          <a:xfrm>
            <a:off x="5310431" y="4280443"/>
            <a:ext cx="179498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Horizontal interpolation</a:t>
            </a:r>
            <a:endParaRPr lang="en-US" sz="1050" dirty="0"/>
          </a:p>
        </p:txBody>
      </p:sp>
      <p:sp>
        <p:nvSpPr>
          <p:cNvPr id="143" name="Rectangle 142"/>
          <p:cNvSpPr/>
          <p:nvPr/>
        </p:nvSpPr>
        <p:spPr>
          <a:xfrm>
            <a:off x="3384741" y="6034682"/>
            <a:ext cx="179498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/>
              <a:t>Final MC using refined MV</a:t>
            </a:r>
            <a:endParaRPr lang="en-US" sz="1050" dirty="0"/>
          </a:p>
        </p:txBody>
      </p:sp>
      <p:cxnSp>
        <p:nvCxnSpPr>
          <p:cNvPr id="144" name="Curved Connector 143"/>
          <p:cNvCxnSpPr>
            <a:stCxn id="119" idx="0"/>
            <a:endCxn id="73" idx="1"/>
          </p:cNvCxnSpPr>
          <p:nvPr/>
        </p:nvCxnSpPr>
        <p:spPr>
          <a:xfrm rot="5400000" flipH="1" flipV="1">
            <a:off x="5642153" y="4690279"/>
            <a:ext cx="139315" cy="918978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097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conditions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496300" cy="2880990"/>
          </a:xfrm>
        </p:spPr>
        <p:txBody>
          <a:bodyPr/>
          <a:lstStyle/>
          <a:p>
            <a:r>
              <a:rPr lang="en-US" altLang="zh-CN" sz="2000" dirty="0" smtClean="0"/>
              <a:t>The proposed solution is implemented on top of CE9.2.9.</a:t>
            </a:r>
          </a:p>
          <a:p>
            <a:pPr lvl="1"/>
            <a:r>
              <a:rPr lang="en-US" altLang="zh-CN" sz="2000" dirty="0" smtClean="0"/>
              <a:t>Bilateral Matching with MV difference mirroring</a:t>
            </a:r>
          </a:p>
          <a:p>
            <a:pPr lvl="1"/>
            <a:r>
              <a:rPr lang="en-US" altLang="zh-CN" sz="2000" dirty="0" smtClean="0"/>
              <a:t>Search Range is 2 pixels</a:t>
            </a:r>
          </a:p>
          <a:p>
            <a:pPr lvl="1"/>
            <a:r>
              <a:rPr lang="en-US" altLang="zh-CN" sz="2000" dirty="0" smtClean="0"/>
              <a:t>Half-</a:t>
            </a:r>
            <a:r>
              <a:rPr lang="en-US" altLang="zh-CN" sz="2000" dirty="0" err="1" smtClean="0"/>
              <a:t>pel</a:t>
            </a:r>
            <a:r>
              <a:rPr lang="en-US" altLang="zh-CN" sz="2000" dirty="0" smtClean="0"/>
              <a:t> on</a:t>
            </a:r>
          </a:p>
          <a:p>
            <a:pPr lvl="1"/>
            <a:r>
              <a:rPr lang="en-US" altLang="zh-CN" sz="2000" dirty="0" smtClean="0"/>
              <a:t>Number of maximum MRSAD search = 13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66133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66525"/>
            <a:ext cx="4438650" cy="16097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2123728" y="2867437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i="1" dirty="0" smtClean="0"/>
              <a:t>Experimental results of proposal</a:t>
            </a:r>
          </a:p>
          <a:p>
            <a:pPr algn="ctr"/>
            <a:r>
              <a:rPr lang="en-US" altLang="zh-CN" sz="1400" i="1" dirty="0" smtClean="0"/>
              <a:t>Implemented on top of CE9.2.9 (SR=2, half-</a:t>
            </a:r>
            <a:r>
              <a:rPr lang="en-US" altLang="zh-CN" sz="1400" i="1" dirty="0" err="1" smtClean="0"/>
              <a:t>pel</a:t>
            </a:r>
            <a:r>
              <a:rPr lang="en-US" altLang="zh-CN" sz="1400" i="1" dirty="0" smtClean="0"/>
              <a:t> on)</a:t>
            </a:r>
            <a:endParaRPr lang="zh-CN" altLang="en-US" sz="14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08918" y="5705976"/>
            <a:ext cx="8291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i="1" dirty="0" smtClean="0"/>
              <a:t>Experimental results of proposal</a:t>
            </a:r>
          </a:p>
          <a:p>
            <a:pPr algn="ctr"/>
            <a:r>
              <a:rPr lang="en-US" altLang="zh-CN" sz="1400" i="1" dirty="0" smtClean="0"/>
              <a:t>Implemented on top of CE9.2.9 (SR=2, half-</a:t>
            </a:r>
            <a:r>
              <a:rPr lang="en-US" altLang="zh-CN" sz="1400" i="1" dirty="0" err="1" smtClean="0"/>
              <a:t>pel</a:t>
            </a:r>
            <a:r>
              <a:rPr lang="en-US" altLang="zh-CN" sz="1400" i="1" dirty="0" smtClean="0"/>
              <a:t> on, </a:t>
            </a:r>
            <a:r>
              <a:rPr lang="en-US" altLang="zh-CN" sz="1400" i="1" dirty="0"/>
              <a:t>spatial MV prediction from refined MV is disabled</a:t>
            </a:r>
            <a:r>
              <a:rPr lang="en-US" altLang="zh-CN" sz="1400" i="1" dirty="0" smtClean="0"/>
              <a:t>)</a:t>
            </a:r>
            <a:endParaRPr lang="zh-CN" altLang="en-US" sz="1400" i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856740"/>
              </p:ext>
            </p:extLst>
          </p:nvPr>
        </p:nvGraphicFramePr>
        <p:xfrm>
          <a:off x="531190" y="3933056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4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Supplementary results (results of CE9.2.9) </a:t>
            </a:r>
            <a:endParaRPr lang="zh-CN" alt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7119079"/>
              </p:ext>
            </p:extLst>
          </p:nvPr>
        </p:nvGraphicFramePr>
        <p:xfrm>
          <a:off x="646203" y="1484784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1870098"/>
              </p:ext>
            </p:extLst>
          </p:nvPr>
        </p:nvGraphicFramePr>
        <p:xfrm>
          <a:off x="622300" y="4005064"/>
          <a:ext cx="7772403" cy="1619250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03848" y="3140968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/>
              <a:t>Coding gain of CE9.2.9 (SR=2, half-</a:t>
            </a:r>
            <a:r>
              <a:rPr lang="en-US" altLang="zh-CN" sz="1400" i="1" dirty="0" err="1" smtClean="0"/>
              <a:t>pel</a:t>
            </a:r>
            <a:r>
              <a:rPr lang="en-US" altLang="zh-CN" sz="1400" i="1" dirty="0" smtClean="0"/>
              <a:t> on)</a:t>
            </a:r>
            <a:endParaRPr lang="zh-CN" altLang="en-US" sz="1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053952" y="5686524"/>
            <a:ext cx="76328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/>
              <a:t>Coding gain of CE9.2.9 (SR=2, half-</a:t>
            </a:r>
            <a:r>
              <a:rPr lang="en-US" altLang="zh-CN" sz="1400" i="1" dirty="0" err="1" smtClean="0"/>
              <a:t>pel</a:t>
            </a:r>
            <a:r>
              <a:rPr lang="en-US" altLang="zh-CN" sz="1400" i="1" dirty="0" smtClean="0"/>
              <a:t> on, spatial MV prediction from refined MV is disabled)</a:t>
            </a:r>
            <a:endParaRPr lang="zh-CN" alt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34337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2 important issues related to decoder side MV refinement techniques </a:t>
            </a:r>
            <a:r>
              <a:rPr lang="en-US" altLang="zh-CN" sz="2000" smtClean="0"/>
              <a:t>are addressed.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Extra interpolation before SAD search and associated buffers</a:t>
            </a:r>
          </a:p>
          <a:p>
            <a:pPr lvl="1"/>
            <a:r>
              <a:rPr lang="en-US" altLang="zh-CN" sz="2000" dirty="0" smtClean="0"/>
              <a:t>Memory bandwidth increase</a:t>
            </a:r>
          </a:p>
          <a:p>
            <a:pPr marL="336550" lvl="1" indent="0">
              <a:buNone/>
            </a:pPr>
            <a:endParaRPr lang="en-US" altLang="zh-CN" sz="2300" dirty="0" smtClean="0"/>
          </a:p>
          <a:p>
            <a:r>
              <a:rPr lang="en-US" altLang="zh-CN" sz="2000" dirty="0" smtClean="0"/>
              <a:t>Proposed to be included in VVC.</a:t>
            </a:r>
            <a:endParaRPr lang="zh-CN" alt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192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30898</TotalTime>
  <Words>904</Words>
  <Application>Microsoft Office PowerPoint</Application>
  <PresentationFormat>On-screen Show (4:3)</PresentationFormat>
  <Paragraphs>349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MS PGothic</vt:lpstr>
      <vt:lpstr>MS PGothic</vt:lpstr>
      <vt:lpstr>宋体</vt:lpstr>
      <vt:lpstr>Arial</vt:lpstr>
      <vt:lpstr>FrutigerNext LT Bold</vt:lpstr>
      <vt:lpstr>FrutigerNext LT Medium</vt:lpstr>
      <vt:lpstr>FrutigerNext LT Regular</vt:lpstr>
      <vt:lpstr>Wingdings</vt:lpstr>
      <vt:lpstr>自定义设计方案</vt:lpstr>
      <vt:lpstr>Non-CE9: DMVR without Intermediate Buffers and with Padding</vt:lpstr>
      <vt:lpstr>Problems with DMVR in BMS</vt:lpstr>
      <vt:lpstr>Proposed solution</vt:lpstr>
      <vt:lpstr>Proposed DMVR design</vt:lpstr>
      <vt:lpstr>Test conditions</vt:lpstr>
      <vt:lpstr>Experimental Results</vt:lpstr>
      <vt:lpstr>Supplementary results (results of CE9.2.9) </vt:lpstr>
      <vt:lpstr>Conclusion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Semih Esenlik</cp:lastModifiedBy>
  <cp:revision>1181</cp:revision>
  <dcterms:created xsi:type="dcterms:W3CDTF">2006-05-16T07:41:12Z</dcterms:created>
  <dcterms:modified xsi:type="dcterms:W3CDTF">2018-07-10T11:24:18Z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1531221831</vt:lpwstr>
  </property>
</Properties>
</file>