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551" r:id="rId3"/>
    <p:sldId id="554" r:id="rId4"/>
    <p:sldId id="555" r:id="rId5"/>
    <p:sldId id="556" r:id="rId6"/>
    <p:sldId id="553" r:id="rId7"/>
    <p:sldId id="552" r:id="rId8"/>
    <p:sldId id="557" r:id="rId9"/>
    <p:sldId id="283" r:id="rId1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00FF"/>
    <a:srgbClr val="FFFFCC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3" autoAdjust="0"/>
    <p:restoredTop sz="99081" autoAdjust="0"/>
  </p:normalViewPr>
  <p:slideViewPr>
    <p:cSldViewPr>
      <p:cViewPr varScale="1">
        <p:scale>
          <a:sx n="128" d="100"/>
          <a:sy n="128" d="100"/>
        </p:scale>
        <p:origin x="-280" y="-10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commentAuthors" Target="commentAuthors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23" Type="http://schemas.microsoft.com/office/2015/10/relationships/revisionInfo" Target="revisionInfo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 smtClean="0"/>
              <a:t> </a:t>
            </a: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 smtClean="0"/>
              <a:t>CE5-</a:t>
            </a:r>
            <a:r>
              <a:rPr lang="en-US" sz="4000" dirty="0"/>
              <a:t>related</a:t>
            </a:r>
            <a:r>
              <a:rPr lang="en-US" sz="4000" dirty="0"/>
              <a:t>: Implementation considerations for entropy coding engine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 smtClean="0"/>
              <a:t>Frank Bossen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E99B86F-DE64-4336-8801-FB48CB316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1" y="742950"/>
            <a:ext cx="8152608" cy="3650794"/>
          </a:xfrm>
        </p:spPr>
        <p:txBody>
          <a:bodyPr/>
          <a:lstStyle/>
          <a:p>
            <a:r>
              <a:rPr lang="en-US" dirty="0" smtClean="0"/>
              <a:t>Changes are with respect to techniques studied in CE5</a:t>
            </a:r>
          </a:p>
          <a:p>
            <a:pPr lvl="1"/>
            <a:r>
              <a:rPr lang="en-US" dirty="0" smtClean="0"/>
              <a:t>Modify </a:t>
            </a:r>
            <a:r>
              <a:rPr lang="en-US" dirty="0"/>
              <a:t>the constant 2</a:t>
            </a:r>
            <a:r>
              <a:rPr lang="en-US" baseline="30000" dirty="0"/>
              <a:t>b</a:t>
            </a:r>
            <a:r>
              <a:rPr lang="en-US" dirty="0"/>
              <a:t> to 2</a:t>
            </a:r>
            <a:r>
              <a:rPr lang="en-US" baseline="30000" dirty="0"/>
              <a:t>b</a:t>
            </a:r>
            <a:r>
              <a:rPr lang="en-US" dirty="0"/>
              <a:t>−1 (e.g., 32768 to 32767) in the probability estimate update </a:t>
            </a:r>
            <a:r>
              <a:rPr lang="en-US" dirty="0" smtClean="0"/>
              <a:t>function</a:t>
            </a:r>
          </a:p>
          <a:p>
            <a:pPr lvl="1"/>
            <a:r>
              <a:rPr lang="en-US" dirty="0" smtClean="0"/>
              <a:t>Modify </a:t>
            </a:r>
            <a:r>
              <a:rPr lang="en-US" dirty="0"/>
              <a:t>the subinterval range computation for the LPS symbol to ((r &gt;&gt; 5) * (</a:t>
            </a:r>
            <a:r>
              <a:rPr lang="en-US" dirty="0" err="1"/>
              <a:t>qLPS</a:t>
            </a:r>
            <a:r>
              <a:rPr lang="en-US" dirty="0"/>
              <a:t> &gt;&gt; (b − 5)) &gt;&gt; 1) + 4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4C685AAA-F312-4243-9791-67BD2534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286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Typical update rule (from CE5)</a:t>
            </a:r>
          </a:p>
          <a:p>
            <a:pPr lvl="1"/>
            <a:r>
              <a:rPr lang="en-CA" sz="2000" dirty="0"/>
              <a:t>if (symbol</a:t>
            </a:r>
            <a:r>
              <a:rPr lang="en-CA" sz="2000" dirty="0" smtClean="0"/>
              <a:t>)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 </a:t>
            </a:r>
            <a:r>
              <a:rPr lang="en-CA" sz="2000" dirty="0" smtClean="0"/>
              <a:t>q </a:t>
            </a:r>
            <a:r>
              <a:rPr lang="en-CA" sz="2000" dirty="0"/>
              <a:t>= q + ((32768 − q) &gt;&gt; n</a:t>
            </a:r>
            <a:r>
              <a:rPr lang="en-CA" sz="2000" dirty="0" smtClean="0"/>
              <a:t>)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CA" sz="2000" dirty="0" smtClean="0"/>
              <a:t>else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  </a:t>
            </a:r>
            <a:r>
              <a:rPr lang="en-CA" sz="2000" dirty="0" smtClean="0"/>
              <a:t>q </a:t>
            </a:r>
            <a:r>
              <a:rPr lang="en-CA" sz="2000" dirty="0"/>
              <a:t>= q − (q &gt;&gt; n)</a:t>
            </a:r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US" sz="2000" dirty="0" smtClean="0"/>
              <a:t>Uses branch, which is undesirable because of possible branch </a:t>
            </a:r>
            <a:r>
              <a:rPr lang="en-US" sz="2000" dirty="0" err="1" smtClean="0"/>
              <a:t>misprediction</a:t>
            </a:r>
            <a:endParaRPr lang="en-US" sz="2000" dirty="0" smtClean="0"/>
          </a:p>
          <a:p>
            <a:pPr lvl="1"/>
            <a:r>
              <a:rPr lang="en-US" sz="2000" dirty="0" smtClean="0"/>
              <a:t>Branchless implementation makes early use of “symbol”, which can make decoding slower:</a:t>
            </a:r>
          </a:p>
          <a:p>
            <a:pPr lvl="2"/>
            <a:r>
              <a:rPr lang="mr-IN" sz="2000" dirty="0" smtClean="0"/>
              <a:t>t </a:t>
            </a:r>
            <a:r>
              <a:rPr lang="mr-IN" sz="2000" dirty="0"/>
              <a:t>= q − ((32768 − (1 &lt;&lt; n) + 1) &amp; symbol</a:t>
            </a:r>
            <a:r>
              <a:rPr lang="mr-IN" sz="2000" dirty="0" smtClean="0"/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mr-IN" sz="2000" dirty="0" smtClean="0"/>
              <a:t>q </a:t>
            </a:r>
            <a:r>
              <a:rPr lang="mr-IN" sz="2000" dirty="0"/>
              <a:t>= q − (t &gt;&gt; n)</a:t>
            </a:r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Probability update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542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32768 to 32767</a:t>
            </a:r>
          </a:p>
          <a:p>
            <a:pPr lvl="1"/>
            <a:r>
              <a:rPr lang="en-US" dirty="0" smtClean="0"/>
              <a:t>Previous implementations still realizable (if you like those)</a:t>
            </a:r>
          </a:p>
          <a:p>
            <a:r>
              <a:rPr lang="en-US" dirty="0" smtClean="0"/>
              <a:t>Enables branchless implementation with late use of “symbol”, which can make decoding faster:</a:t>
            </a:r>
          </a:p>
          <a:p>
            <a:pPr lvl="1"/>
            <a:r>
              <a:rPr lang="mr-IN" dirty="0"/>
              <a:t>q = q − (q &gt;&gt; n</a:t>
            </a:r>
            <a:r>
              <a:rPr lang="mr-IN" dirty="0" smtClean="0"/>
              <a:t>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mr-IN" dirty="0" smtClean="0"/>
              <a:t>q </a:t>
            </a:r>
            <a:r>
              <a:rPr lang="mr-IN" dirty="0"/>
              <a:t>= q + ((32767 &gt;&gt; n) &amp; symbol)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probability update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0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Subinterval range computation (CE5)</a:t>
            </a:r>
          </a:p>
          <a:p>
            <a:pPr lvl="1"/>
            <a:r>
              <a:rPr lang="mr-IN" sz="2000" dirty="0"/>
              <a:t>r</a:t>
            </a:r>
            <a:r>
              <a:rPr lang="mr-IN" sz="2000" baseline="-25000" dirty="0"/>
              <a:t>LPS</a:t>
            </a:r>
            <a:r>
              <a:rPr lang="mr-IN" sz="2000" dirty="0"/>
              <a:t> = </a:t>
            </a:r>
            <a:r>
              <a:rPr lang="en-US" sz="2000" dirty="0" smtClean="0"/>
              <a:t>clip(</a:t>
            </a:r>
            <a:r>
              <a:rPr lang="mr-IN" sz="2000" dirty="0" smtClean="0"/>
              <a:t>(</a:t>
            </a:r>
            <a:r>
              <a:rPr lang="mr-IN" sz="2000" dirty="0"/>
              <a:t>(</a:t>
            </a:r>
            <a:r>
              <a:rPr lang="mr-IN" sz="2000" dirty="0" smtClean="0"/>
              <a:t>2r</a:t>
            </a:r>
            <a:r>
              <a:rPr lang="mr-IN" sz="2000" baseline="-25000" dirty="0" smtClean="0"/>
              <a:t>3</a:t>
            </a:r>
            <a:r>
              <a:rPr lang="mr-IN" sz="2000" dirty="0" smtClean="0"/>
              <a:t> </a:t>
            </a:r>
            <a:r>
              <a:rPr lang="mr-IN" sz="2000" dirty="0"/>
              <a:t>+ 1) ×</a:t>
            </a:r>
            <a:r>
              <a:rPr lang="mr-IN" sz="2000" dirty="0" smtClean="0"/>
              <a:t> </a:t>
            </a:r>
            <a:r>
              <a:rPr lang="mr-IN" sz="2000" dirty="0"/>
              <a:t>(</a:t>
            </a:r>
            <a:r>
              <a:rPr lang="mr-IN" sz="2000" dirty="0" smtClean="0"/>
              <a:t>2q</a:t>
            </a:r>
            <a:r>
              <a:rPr lang="mr-IN" sz="2000" baseline="-25000" dirty="0" smtClean="0"/>
              <a:t>5</a:t>
            </a:r>
            <a:r>
              <a:rPr lang="mr-IN" sz="2000" dirty="0" smtClean="0"/>
              <a:t> </a:t>
            </a:r>
            <a:r>
              <a:rPr lang="mr-IN" sz="2000" dirty="0"/>
              <a:t>+ 1) + 4) &gt;&gt; </a:t>
            </a:r>
            <a:r>
              <a:rPr lang="mr-IN" sz="2000" dirty="0" smtClean="0"/>
              <a:t>3</a:t>
            </a:r>
            <a:r>
              <a:rPr lang="en-US" sz="2000" dirty="0" smtClean="0"/>
              <a:t>, 4, </a:t>
            </a:r>
            <a:r>
              <a:rPr lang="mr-IN" sz="2000" dirty="0"/>
              <a:t>32 × (r</a:t>
            </a:r>
            <a:r>
              <a:rPr lang="mr-IN" sz="2000" baseline="-25000" dirty="0"/>
              <a:t>3</a:t>
            </a:r>
            <a:r>
              <a:rPr lang="mr-IN" sz="2000" dirty="0"/>
              <a:t> − 4</a:t>
            </a:r>
            <a:r>
              <a:rPr lang="mr-IN" sz="2000" dirty="0" smtClean="0"/>
              <a:t>)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Often implemented with a table lookup (size 32x8) with indices q</a:t>
            </a:r>
            <a:r>
              <a:rPr lang="en-US" sz="2000" baseline="-25000" dirty="0" smtClean="0"/>
              <a:t>5</a:t>
            </a:r>
            <a:r>
              <a:rPr lang="en-US" sz="2000" dirty="0" smtClean="0"/>
              <a:t> and r</a:t>
            </a:r>
            <a:r>
              <a:rPr lang="en-US" sz="2000" baseline="-25000" dirty="0" smtClean="0"/>
              <a:t>3</a:t>
            </a:r>
            <a:endParaRPr lang="en-US" sz="2000" dirty="0" smtClean="0"/>
          </a:p>
          <a:p>
            <a:r>
              <a:rPr lang="en-US" dirty="0" smtClean="0"/>
              <a:t> </a:t>
            </a:r>
            <a:r>
              <a:rPr lang="en-US" sz="2800" dirty="0" smtClean="0"/>
              <a:t>Proposed change to</a:t>
            </a:r>
          </a:p>
          <a:p>
            <a:pPr lvl="1"/>
            <a:r>
              <a:rPr lang="mr-IN" sz="2000" dirty="0"/>
              <a:t>r</a:t>
            </a:r>
            <a:r>
              <a:rPr lang="mr-IN" sz="2000" baseline="-25000" dirty="0"/>
              <a:t>LPS</a:t>
            </a:r>
            <a:r>
              <a:rPr lang="mr-IN" sz="2000" dirty="0"/>
              <a:t> = (r</a:t>
            </a:r>
            <a:r>
              <a:rPr lang="mr-IN" sz="2000" baseline="-25000" dirty="0"/>
              <a:t>3</a:t>
            </a:r>
            <a:r>
              <a:rPr lang="mr-IN" sz="2000" dirty="0"/>
              <a:t> ×</a:t>
            </a:r>
            <a:r>
              <a:rPr lang="mr-IN" sz="2000" dirty="0" smtClean="0"/>
              <a:t> </a:t>
            </a:r>
            <a:r>
              <a:rPr lang="mr-IN" sz="2000" dirty="0"/>
              <a:t>q</a:t>
            </a:r>
            <a:r>
              <a:rPr lang="mr-IN" sz="2000" baseline="-25000" dirty="0"/>
              <a:t>5</a:t>
            </a:r>
            <a:r>
              <a:rPr lang="mr-IN" sz="2000" dirty="0"/>
              <a:t> &gt;&gt; 1) + </a:t>
            </a:r>
            <a:r>
              <a:rPr lang="en-US" sz="2000" dirty="0" smtClean="0"/>
              <a:t>4</a:t>
            </a:r>
          </a:p>
          <a:p>
            <a:pPr lvl="1"/>
            <a:r>
              <a:rPr lang="en-US" sz="2000" dirty="0" smtClean="0"/>
              <a:t>4x5-bit multiplier</a:t>
            </a:r>
          </a:p>
          <a:p>
            <a:pPr lvl="1"/>
            <a:r>
              <a:rPr lang="en-US" sz="2000" dirty="0" smtClean="0"/>
              <a:t>Simpler formulation that preserves following properties</a:t>
            </a:r>
          </a:p>
          <a:p>
            <a:pPr lvl="2"/>
            <a:r>
              <a:rPr lang="en-US" sz="2000" dirty="0" err="1" smtClean="0"/>
              <a:t>r</a:t>
            </a:r>
            <a:r>
              <a:rPr lang="en-US" sz="2000" baseline="-25000" dirty="0" err="1" smtClean="0"/>
              <a:t>LPS</a:t>
            </a:r>
            <a:r>
              <a:rPr lang="en-US" sz="2000" dirty="0" smtClean="0"/>
              <a:t> can never be 0</a:t>
            </a:r>
          </a:p>
          <a:p>
            <a:pPr lvl="2"/>
            <a:r>
              <a:rPr lang="en-US" sz="2000" dirty="0" smtClean="0"/>
              <a:t>When renormalizing after MPS, shift by at most 1 bit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Subinterval range computation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430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Reference implementation: CE5-1.2.0, </a:t>
            </a:r>
            <a:r>
              <a:rPr lang="en-US" dirty="0" err="1" smtClean="0"/>
              <a:t>CABACEngine</a:t>
            </a:r>
            <a:r>
              <a:rPr lang="en-US" dirty="0" smtClean="0"/>
              <a:t>=4, CIPF=0, VTM </a:t>
            </a:r>
            <a:r>
              <a:rPr lang="en-US" dirty="0" err="1" smtClean="0"/>
              <a:t>config</a:t>
            </a:r>
            <a:endParaRPr lang="en-US" dirty="0" smtClean="0"/>
          </a:p>
          <a:p>
            <a:r>
              <a:rPr lang="en-US" dirty="0" smtClean="0"/>
              <a:t>Probability update modification</a:t>
            </a:r>
          </a:p>
          <a:p>
            <a:pPr lvl="1"/>
            <a:r>
              <a:rPr lang="en-US" dirty="0" smtClean="0"/>
              <a:t>Essentially 0% average difference</a:t>
            </a:r>
          </a:p>
          <a:p>
            <a:r>
              <a:rPr lang="en-US" dirty="0" smtClean="0"/>
              <a:t>Combined modifications</a:t>
            </a:r>
          </a:p>
          <a:p>
            <a:pPr lvl="1"/>
            <a:r>
              <a:rPr lang="en-US" dirty="0" smtClean="0"/>
              <a:t>About 0.04% average loss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Compression efficiency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706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roughput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37" r="-2443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Complexity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7086600" y="1657350"/>
            <a:ext cx="0" cy="1371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7086600" y="1657350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&gt;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20% cycle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count</a:t>
            </a:r>
          </a:p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reduction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7239000" y="2343150"/>
            <a:ext cx="0" cy="685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7239000" y="2343150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&gt;10% cycle 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count</a:t>
            </a:r>
          </a:p>
          <a:p>
            <a:r>
              <a:rPr lang="en-US" sz="1800" dirty="0" smtClean="0">
                <a:latin typeface="Calibri" pitchFamily="34" charset="0"/>
                <a:cs typeface="Calibri" pitchFamily="34" charset="0"/>
              </a:rPr>
              <a:t>reduction</a:t>
            </a:r>
            <a:endParaRPr lang="en-US" sz="180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035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Changes are with respect to techniques studied in CE5</a:t>
            </a:r>
          </a:p>
          <a:p>
            <a:pPr lvl="1"/>
            <a:r>
              <a:rPr lang="en-US" sz="2000" dirty="0"/>
              <a:t>Modify the constant 2</a:t>
            </a:r>
            <a:r>
              <a:rPr lang="en-US" sz="2000" baseline="30000" dirty="0"/>
              <a:t>b</a:t>
            </a:r>
            <a:r>
              <a:rPr lang="en-US" sz="2000" dirty="0"/>
              <a:t> to 2</a:t>
            </a:r>
            <a:r>
              <a:rPr lang="en-US" sz="2000" baseline="30000" dirty="0"/>
              <a:t>b</a:t>
            </a:r>
            <a:r>
              <a:rPr lang="en-US" sz="2000" dirty="0"/>
              <a:t>−1 (e.g., 32768 to 32767) in the probability estimate update function</a:t>
            </a:r>
          </a:p>
          <a:p>
            <a:pPr lvl="1"/>
            <a:r>
              <a:rPr lang="en-US" sz="2000" dirty="0"/>
              <a:t>Modify the subinterval range computation for the LPS symbol to ((r &gt;&gt; 5) * (</a:t>
            </a:r>
            <a:r>
              <a:rPr lang="en-US" sz="2000" dirty="0" err="1"/>
              <a:t>qLPS</a:t>
            </a:r>
            <a:r>
              <a:rPr lang="en-US" sz="2000" dirty="0"/>
              <a:t> &gt;&gt; (b − 5)) &gt;&gt; 1) + 4</a:t>
            </a:r>
          </a:p>
          <a:p>
            <a:r>
              <a:rPr lang="en-US" sz="2400" dirty="0" smtClean="0"/>
              <a:t>No significant impact on compression efficiency (&lt;0.05% average)</a:t>
            </a:r>
          </a:p>
          <a:p>
            <a:r>
              <a:rPr lang="en-US" sz="2400" dirty="0" smtClean="0"/>
              <a:t>Can help speed up CABAC decoding in SW by 10-20%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598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35443</TotalTime>
  <Words>375</Words>
  <Application>Microsoft Macintosh PowerPoint</Application>
  <PresentationFormat>On-screen Show (16:9)</PresentationFormat>
  <Paragraphs>46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CST July Monthly Dept Meeting 073008</vt:lpstr>
      <vt:lpstr>CE5-related: Implementation considerations for entropy coding engine</vt:lpstr>
      <vt:lpstr>Proposed changes</vt:lpstr>
      <vt:lpstr>Probability update</vt:lpstr>
      <vt:lpstr>Modified probability update</vt:lpstr>
      <vt:lpstr>Subinterval range computation</vt:lpstr>
      <vt:lpstr>Compression efficiency</vt:lpstr>
      <vt:lpstr>Complexity</vt:lpstr>
      <vt:lpstr>Summary</vt:lpstr>
      <vt:lpstr>PowerPoint Presentation</vt:lpstr>
    </vt:vector>
  </TitlesOfParts>
  <Company>Sharp Labs of America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Frank Bossen</cp:lastModifiedBy>
  <cp:revision>909</cp:revision>
  <cp:lastPrinted>2012-05-17T23:57:45Z</cp:lastPrinted>
  <dcterms:created xsi:type="dcterms:W3CDTF">2008-07-29T15:54:01Z</dcterms:created>
  <dcterms:modified xsi:type="dcterms:W3CDTF">2018-07-13T13:53:18Z</dcterms:modified>
</cp:coreProperties>
</file>