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2054" r:id="rId3"/>
    <p:sldId id="2055" r:id="rId4"/>
    <p:sldId id="205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53" d="100"/>
          <a:sy n="153" d="100"/>
        </p:scale>
        <p:origin x="642" y="13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 smtClean="0"/>
              <a:t>JVET-K0268 </a:t>
            </a:r>
            <a:r>
              <a:rPr lang="en-US" sz="2000" b="1" dirty="0"/>
              <a:t>– </a:t>
            </a:r>
            <a:r>
              <a:rPr lang="en-US" sz="2000" b="1" dirty="0" smtClean="0"/>
              <a:t>CE4 related </a:t>
            </a:r>
            <a:r>
              <a:rPr lang="en-US" sz="2000" b="1" dirty="0"/>
              <a:t>- </a:t>
            </a:r>
            <a:r>
              <a:rPr lang="en-US" sz="2000" b="1" dirty="0" smtClean="0"/>
              <a:t>Technicolor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Affine tools from J0022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537067"/>
            <a:ext cx="8388349" cy="4298045"/>
          </a:xfrm>
        </p:spPr>
        <p:txBody>
          <a:bodyPr wrap="square">
            <a:spAutoFit/>
          </a:bodyPr>
          <a:lstStyle/>
          <a:p>
            <a:r>
              <a:rPr lang="en-US" dirty="0" smtClean="0">
                <a:cs typeface="Arial"/>
              </a:rPr>
              <a:t>All affine tools in J0022</a:t>
            </a:r>
            <a:endParaRPr lang="en-US" dirty="0">
              <a:cs typeface="Arial"/>
            </a:endParaRPr>
          </a:p>
          <a:p>
            <a:pPr lvl="1"/>
            <a:r>
              <a:rPr lang="en-US" sz="1400" dirty="0" smtClean="0">
                <a:cs typeface="Arial"/>
              </a:rPr>
              <a:t>From 4.1.3 and 4.2.3 (J0021):</a:t>
            </a:r>
          </a:p>
          <a:p>
            <a:pPr lvl="2"/>
            <a:r>
              <a:rPr lang="en-US" sz="1400" dirty="0">
                <a:cs typeface="Arial"/>
              </a:rPr>
              <a:t>Affine model 4/6 </a:t>
            </a:r>
            <a:r>
              <a:rPr lang="en-US" sz="1400" dirty="0" err="1">
                <a:cs typeface="Arial"/>
              </a:rPr>
              <a:t>params</a:t>
            </a:r>
            <a:r>
              <a:rPr lang="en-US" sz="1400" dirty="0">
                <a:cs typeface="Arial"/>
              </a:rPr>
              <a:t>, </a:t>
            </a:r>
            <a:endParaRPr lang="en-US" sz="1400" dirty="0" smtClean="0">
              <a:cs typeface="Arial"/>
            </a:endParaRPr>
          </a:p>
          <a:p>
            <a:pPr lvl="2"/>
            <a:r>
              <a:rPr lang="en-US" sz="1400" dirty="0" smtClean="0">
                <a:cs typeface="Arial"/>
              </a:rPr>
              <a:t>affine </a:t>
            </a:r>
            <a:r>
              <a:rPr lang="en-US" sz="1400" dirty="0">
                <a:cs typeface="Arial"/>
              </a:rPr>
              <a:t>MVD prediction, </a:t>
            </a:r>
            <a:endParaRPr lang="en-US" sz="1400" dirty="0" smtClean="0">
              <a:cs typeface="Arial"/>
            </a:endParaRPr>
          </a:p>
          <a:p>
            <a:pPr lvl="2"/>
            <a:r>
              <a:rPr lang="en-US" sz="1400" dirty="0" smtClean="0">
                <a:cs typeface="Arial"/>
              </a:rPr>
              <a:t>CU </a:t>
            </a:r>
            <a:r>
              <a:rPr lang="en-US" sz="1400" dirty="0">
                <a:cs typeface="Arial"/>
              </a:rPr>
              <a:t>model </a:t>
            </a:r>
            <a:r>
              <a:rPr lang="en-US" sz="1400" dirty="0" smtClean="0">
                <a:cs typeface="Arial"/>
              </a:rPr>
              <a:t>switch	</a:t>
            </a:r>
          </a:p>
          <a:p>
            <a:pPr lvl="2"/>
            <a:r>
              <a:rPr lang="en-US" sz="1400" dirty="0" smtClean="0">
                <a:cs typeface="Arial"/>
              </a:rPr>
              <a:t>Enlarging </a:t>
            </a:r>
            <a:r>
              <a:rPr lang="en-US" sz="1400" dirty="0">
                <a:cs typeface="Arial"/>
              </a:rPr>
              <a:t>merge list to </a:t>
            </a:r>
            <a:r>
              <a:rPr lang="en-US" sz="1400" dirty="0" smtClean="0">
                <a:cs typeface="Arial"/>
              </a:rPr>
              <a:t>17 </a:t>
            </a:r>
            <a:r>
              <a:rPr lang="en-US" sz="1400" dirty="0">
                <a:cs typeface="Arial"/>
              </a:rPr>
              <a:t>with affine</a:t>
            </a:r>
          </a:p>
          <a:p>
            <a:pPr lvl="2"/>
            <a:r>
              <a:rPr lang="en-US" sz="1400" dirty="0" smtClean="0">
                <a:cs typeface="Arial"/>
              </a:rPr>
              <a:t>Unified </a:t>
            </a:r>
            <a:r>
              <a:rPr lang="en-US" sz="1400" dirty="0">
                <a:cs typeface="Arial"/>
              </a:rPr>
              <a:t>merge candidate </a:t>
            </a:r>
            <a:r>
              <a:rPr lang="en-US" sz="1400" dirty="0" smtClean="0">
                <a:cs typeface="Arial"/>
              </a:rPr>
              <a:t>list</a:t>
            </a:r>
          </a:p>
          <a:p>
            <a:pPr lvl="1"/>
            <a:r>
              <a:rPr lang="en-US" sz="1400" dirty="0" smtClean="0">
                <a:cs typeface="Arial"/>
              </a:rPr>
              <a:t>From 4.1.3 and 4.1.4 (J0022):</a:t>
            </a:r>
            <a:endParaRPr lang="en-US" sz="1400" dirty="0">
              <a:cs typeface="Arial"/>
            </a:endParaRPr>
          </a:p>
          <a:p>
            <a:pPr lvl="2"/>
            <a:r>
              <a:rPr lang="en-US" sz="1400" dirty="0">
                <a:cs typeface="Arial"/>
              </a:rPr>
              <a:t>Affine model stored at CU </a:t>
            </a:r>
            <a:r>
              <a:rPr lang="en-US" sz="1400" dirty="0" smtClean="0">
                <a:cs typeface="Arial"/>
              </a:rPr>
              <a:t>level</a:t>
            </a:r>
          </a:p>
          <a:p>
            <a:pPr lvl="2"/>
            <a:r>
              <a:rPr lang="en-US" sz="1400" dirty="0">
                <a:cs typeface="Arial"/>
              </a:rPr>
              <a:t>Spatial affine model candidates enriched with {a2, b3} positions</a:t>
            </a:r>
          </a:p>
          <a:p>
            <a:pPr lvl="2"/>
            <a:r>
              <a:rPr lang="en-US" sz="1400" dirty="0">
                <a:cs typeface="Arial"/>
              </a:rPr>
              <a:t>Constructed affine model possible with only 2 neighboring </a:t>
            </a:r>
            <a:r>
              <a:rPr lang="en-US" sz="1400" dirty="0" smtClean="0">
                <a:cs typeface="Arial"/>
              </a:rPr>
              <a:t>motions</a:t>
            </a:r>
            <a:endParaRPr lang="en-US" sz="1400" dirty="0">
              <a:cs typeface="Arial"/>
            </a:endParaRPr>
          </a:p>
          <a:p>
            <a:pPr lvl="2"/>
            <a:r>
              <a:rPr lang="fr-FR" sz="1400" dirty="0" smtClean="0">
                <a:cs typeface="Arial"/>
              </a:rPr>
              <a:t>New affine </a:t>
            </a:r>
            <a:r>
              <a:rPr lang="fr-FR" sz="1400" dirty="0" err="1" smtClean="0">
                <a:cs typeface="Arial"/>
              </a:rPr>
              <a:t>merge</a:t>
            </a:r>
            <a:r>
              <a:rPr lang="fr-FR" sz="1400" dirty="0" smtClean="0">
                <a:cs typeface="Arial"/>
              </a:rPr>
              <a:t> candidates spatial </a:t>
            </a:r>
            <a:r>
              <a:rPr lang="en-US" sz="1400" dirty="0">
                <a:cs typeface="Arial"/>
              </a:rPr>
              <a:t>{b2, a2, b3} </a:t>
            </a:r>
            <a:r>
              <a:rPr lang="en-US" sz="1400" dirty="0" smtClean="0">
                <a:cs typeface="Arial"/>
              </a:rPr>
              <a:t> and temporal {</a:t>
            </a:r>
            <a:r>
              <a:rPr lang="en-US" sz="1400" dirty="0" err="1" smtClean="0">
                <a:cs typeface="Arial"/>
              </a:rPr>
              <a:t>curr,c</a:t>
            </a:r>
            <a:r>
              <a:rPr lang="en-US" sz="1400" dirty="0" smtClean="0">
                <a:cs typeface="Arial"/>
              </a:rPr>
              <a:t>}</a:t>
            </a:r>
          </a:p>
          <a:p>
            <a:pPr lvl="1"/>
            <a:r>
              <a:rPr lang="en-US" sz="1400" dirty="0" smtClean="0">
                <a:cs typeface="Arial"/>
              </a:rPr>
              <a:t>Added:</a:t>
            </a:r>
          </a:p>
          <a:p>
            <a:pPr lvl="2"/>
            <a:r>
              <a:rPr lang="en-US" sz="1400" dirty="0" smtClean="0">
                <a:cs typeface="Arial"/>
              </a:rPr>
              <a:t>Fix </a:t>
            </a:r>
            <a:r>
              <a:rPr lang="en-US" sz="1400" dirty="0">
                <a:cs typeface="Arial"/>
              </a:rPr>
              <a:t>divisions by zero in affine motion </a:t>
            </a:r>
            <a:r>
              <a:rPr lang="en-US" sz="1400" dirty="0" smtClean="0">
                <a:cs typeface="Arial"/>
              </a:rPr>
              <a:t>estimation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tools from J0022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876" y="2092621"/>
            <a:ext cx="1681480" cy="1647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09801"/>
          </a:xfrm>
        </p:spPr>
        <p:txBody>
          <a:bodyPr wrap="square">
            <a:spAutoFit/>
          </a:bodyPr>
          <a:lstStyle/>
          <a:p>
            <a:pPr lvl="1"/>
            <a:r>
              <a:rPr lang="en-CA" sz="1400" dirty="0" smtClean="0"/>
              <a:t>BMS-1.0 </a:t>
            </a:r>
            <a:r>
              <a:rPr lang="en-CA" sz="1400" dirty="0"/>
              <a:t>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tools from </a:t>
            </a:r>
            <a:r>
              <a:rPr lang="en-US" b="1" dirty="0" smtClean="0"/>
              <a:t>J0022 - 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67022"/>
              </p:ext>
            </p:extLst>
          </p:nvPr>
        </p:nvGraphicFramePr>
        <p:xfrm>
          <a:off x="749027" y="1211209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1576662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6997267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8853623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384274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904608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0784262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8200180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6102011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89840023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969973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0844143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888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reference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 without affine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3340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369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4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075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474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828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221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263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77796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148562"/>
              </p:ext>
            </p:extLst>
          </p:nvPr>
        </p:nvGraphicFramePr>
        <p:xfrm>
          <a:off x="749027" y="2830459"/>
          <a:ext cx="7772402" cy="459192"/>
        </p:xfrm>
        <a:graphic>
          <a:graphicData uri="http://schemas.openxmlformats.org/drawingml/2006/table">
            <a:tbl>
              <a:tblPr/>
              <a:tblGrid>
                <a:gridCol w="1029669">
                  <a:extLst>
                    <a:ext uri="{9D8B030D-6E8A-4147-A177-3AD203B41FA5}">
                      <a16:colId xmlns:a16="http://schemas.microsoft.com/office/drawing/2014/main" val="3779375373"/>
                    </a:ext>
                  </a:extLst>
                </a:gridCol>
                <a:gridCol w="682668">
                  <a:extLst>
                    <a:ext uri="{9D8B030D-6E8A-4147-A177-3AD203B41FA5}">
                      <a16:colId xmlns:a16="http://schemas.microsoft.com/office/drawing/2014/main" val="1896222012"/>
                    </a:ext>
                  </a:extLst>
                </a:gridCol>
                <a:gridCol w="544883">
                  <a:extLst>
                    <a:ext uri="{9D8B030D-6E8A-4147-A177-3AD203B41FA5}">
                      <a16:colId xmlns:a16="http://schemas.microsoft.com/office/drawing/2014/main" val="3910269900"/>
                    </a:ext>
                  </a:extLst>
                </a:gridCol>
                <a:gridCol w="795402">
                  <a:extLst>
                    <a:ext uri="{9D8B030D-6E8A-4147-A177-3AD203B41FA5}">
                      <a16:colId xmlns:a16="http://schemas.microsoft.com/office/drawing/2014/main" val="788978552"/>
                    </a:ext>
                  </a:extLst>
                </a:gridCol>
                <a:gridCol w="480288">
                  <a:extLst>
                    <a:ext uri="{9D8B030D-6E8A-4147-A177-3AD203B41FA5}">
                      <a16:colId xmlns:a16="http://schemas.microsoft.com/office/drawing/2014/main" val="4253893865"/>
                    </a:ext>
                  </a:extLst>
                </a:gridCol>
                <a:gridCol w="878786">
                  <a:extLst>
                    <a:ext uri="{9D8B030D-6E8A-4147-A177-3AD203B41FA5}">
                      <a16:colId xmlns:a16="http://schemas.microsoft.com/office/drawing/2014/main" val="2901035256"/>
                    </a:ext>
                  </a:extLst>
                </a:gridCol>
                <a:gridCol w="534378">
                  <a:extLst>
                    <a:ext uri="{9D8B030D-6E8A-4147-A177-3AD203B41FA5}">
                      <a16:colId xmlns:a16="http://schemas.microsoft.com/office/drawing/2014/main" val="3397030020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val="389827320"/>
                    </a:ext>
                  </a:extLst>
                </a:gridCol>
                <a:gridCol w="769468">
                  <a:extLst>
                    <a:ext uri="{9D8B030D-6E8A-4147-A177-3AD203B41FA5}">
                      <a16:colId xmlns:a16="http://schemas.microsoft.com/office/drawing/2014/main" val="373197988"/>
                    </a:ext>
                  </a:extLst>
                </a:gridCol>
                <a:gridCol w="643696">
                  <a:extLst>
                    <a:ext uri="{9D8B030D-6E8A-4147-A177-3AD203B41FA5}">
                      <a16:colId xmlns:a16="http://schemas.microsoft.com/office/drawing/2014/main" val="150097204"/>
                    </a:ext>
                  </a:extLst>
                </a:gridCol>
                <a:gridCol w="706582">
                  <a:extLst>
                    <a:ext uri="{9D8B030D-6E8A-4147-A177-3AD203B41FA5}">
                      <a16:colId xmlns:a16="http://schemas.microsoft.com/office/drawing/2014/main" val="1945122250"/>
                    </a:ext>
                  </a:extLst>
                </a:gridCol>
              </a:tblGrid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1080p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-10.04%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-2.99%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-10.25%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722620"/>
                  </a:ext>
                </a:extLst>
              </a:tr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Affine 720p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-15.47%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-11.61%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-13.46%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-10.84%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152%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990712"/>
                  </a:ext>
                </a:extLst>
              </a:tr>
              <a:tr h="1530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-12.21%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-6.97%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-6.89%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198%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-11.53%</a:t>
                      </a:r>
                    </a:p>
                  </a:txBody>
                  <a:tcPr marL="9004" marR="9004" marT="900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004" marR="9004" marT="90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004" marR="9004" marT="900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321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r>
              <a:rPr lang="en-US" dirty="0" smtClean="0"/>
              <a:t>All affine tools in J0022</a:t>
            </a:r>
          </a:p>
          <a:p>
            <a:pPr lvl="1"/>
            <a:r>
              <a:rPr lang="en-US" sz="1400" dirty="0" smtClean="0"/>
              <a:t>Brings BD-rate gains on all classes and configurations</a:t>
            </a:r>
          </a:p>
          <a:p>
            <a:pPr lvl="2"/>
            <a:r>
              <a:rPr lang="en-US" sz="1400" dirty="0" smtClean="0"/>
              <a:t>VTM</a:t>
            </a:r>
            <a:r>
              <a:rPr lang="en-US" sz="1400" dirty="0" smtClean="0"/>
              <a:t>: </a:t>
            </a:r>
            <a:r>
              <a:rPr lang="en-US" sz="1400" dirty="0" smtClean="0"/>
              <a:t>-3.77% RA</a:t>
            </a:r>
          </a:p>
          <a:p>
            <a:pPr lvl="1"/>
            <a:r>
              <a:rPr lang="en-US" sz="1400" dirty="0" smtClean="0"/>
              <a:t>With </a:t>
            </a:r>
            <a:r>
              <a:rPr lang="en-US" sz="1400" dirty="0"/>
              <a:t>complexity increases</a:t>
            </a:r>
          </a:p>
          <a:p>
            <a:pPr lvl="2"/>
            <a:r>
              <a:rPr lang="en-US" sz="1400" dirty="0"/>
              <a:t>VTM: </a:t>
            </a:r>
            <a:r>
              <a:rPr lang="en-US" sz="1400" dirty="0" smtClean="0"/>
              <a:t>71% </a:t>
            </a:r>
            <a:r>
              <a:rPr lang="en-US" sz="1400" dirty="0"/>
              <a:t>enc. and </a:t>
            </a:r>
            <a:r>
              <a:rPr lang="en-US" sz="1400" dirty="0" smtClean="0"/>
              <a:t>28% </a:t>
            </a:r>
            <a:r>
              <a:rPr lang="en-US" sz="1400" dirty="0" err="1"/>
              <a:t>dec.</a:t>
            </a:r>
            <a:r>
              <a:rPr lang="en-US" sz="1400" dirty="0"/>
              <a:t> </a:t>
            </a:r>
            <a:r>
              <a:rPr lang="en-US" sz="1400" dirty="0" smtClean="0"/>
              <a:t>RA</a:t>
            </a:r>
            <a:endParaRPr lang="en-US" sz="1400" dirty="0"/>
          </a:p>
          <a:p>
            <a:pPr marL="0" lvl="1" indent="0">
              <a:buNone/>
            </a:pPr>
            <a:endParaRPr lang="fr-FR" sz="1400" dirty="0"/>
          </a:p>
          <a:p>
            <a:pPr lvl="1"/>
            <a:r>
              <a:rPr lang="fr-FR" sz="1400" dirty="0" smtClean="0"/>
              <a:t>On affine classes:</a:t>
            </a:r>
          </a:p>
          <a:p>
            <a:pPr lvl="2"/>
            <a:r>
              <a:rPr lang="fr-FR" sz="1400" dirty="0" smtClean="0"/>
              <a:t>VTM </a:t>
            </a:r>
            <a:r>
              <a:rPr lang="fr-FR" sz="1400" dirty="0"/>
              <a:t>RA: </a:t>
            </a:r>
            <a:r>
              <a:rPr lang="fr-FR" sz="1400" dirty="0" smtClean="0"/>
              <a:t>-</a:t>
            </a:r>
            <a:r>
              <a:rPr lang="fr-FR" sz="1400" dirty="0" smtClean="0"/>
              <a:t>12.21%</a:t>
            </a:r>
          </a:p>
          <a:p>
            <a:pPr marL="180973" lvl="2" indent="0">
              <a:buNone/>
            </a:pPr>
            <a:endParaRPr lang="fr-FR" sz="1400" dirty="0" smtClean="0"/>
          </a:p>
          <a:p>
            <a:pPr marL="180973" lvl="2" indent="0">
              <a:buNone/>
            </a:pP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327</Words>
  <Application>Microsoft Office PowerPoint</Application>
  <PresentationFormat>On-screen Show (16:9)</PresentationFormat>
  <Paragraphs>134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JVET-K0268 – CE4 related - Technicolor Affine tools from J0022</vt:lpstr>
      <vt:lpstr>Affine tools from J0022</vt:lpstr>
      <vt:lpstr>Affine tools from J0022 -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2018-07-09T16:59:49Z</dcterms:modified>
</cp:coreProperties>
</file>