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689" r:id="rId2"/>
    <p:sldId id="2054" r:id="rId3"/>
    <p:sldId id="2055" r:id="rId4"/>
    <p:sldId id="2053" r:id="rId5"/>
    <p:sldId id="2056" r:id="rId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3F4F"/>
    <a:srgbClr val="FFC7CE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53" d="100"/>
          <a:sy n="153" d="100"/>
        </p:scale>
        <p:origin x="642" y="13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09/07/2018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7/9/2018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 smtClean="0"/>
              <a:t>JVET-K0267 </a:t>
            </a:r>
            <a:r>
              <a:rPr lang="en-US" sz="2000" b="1" dirty="0"/>
              <a:t>– </a:t>
            </a:r>
            <a:r>
              <a:rPr lang="en-US" sz="2000" b="1" dirty="0" smtClean="0"/>
              <a:t>CE4 related </a:t>
            </a:r>
            <a:r>
              <a:rPr lang="en-US" sz="2000" b="1" dirty="0"/>
              <a:t>- </a:t>
            </a:r>
            <a:r>
              <a:rPr lang="en-US" sz="2000" b="1" dirty="0" smtClean="0"/>
              <a:t>Technicolor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 smtClean="0"/>
              <a:t>Virtual temporal affine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537067"/>
            <a:ext cx="8388349" cy="2974606"/>
          </a:xfrm>
        </p:spPr>
        <p:txBody>
          <a:bodyPr wrap="square">
            <a:spAutoFit/>
          </a:bodyPr>
          <a:lstStyle/>
          <a:p>
            <a:r>
              <a:rPr lang="en-US" dirty="0" smtClean="0">
                <a:cs typeface="Arial"/>
              </a:rPr>
              <a:t>Similar to CE4 4.2.4 new affine merge candidates: </a:t>
            </a:r>
            <a:endParaRPr lang="en-US" dirty="0">
              <a:cs typeface="Arial"/>
            </a:endParaRPr>
          </a:p>
          <a:p>
            <a:pPr lvl="2"/>
            <a:r>
              <a:rPr lang="fr-FR" sz="1400" dirty="0" smtClean="0">
                <a:cs typeface="Arial"/>
              </a:rPr>
              <a:t>New </a:t>
            </a:r>
            <a:r>
              <a:rPr lang="fr-FR" sz="1400" dirty="0" smtClean="0">
                <a:cs typeface="Arial"/>
              </a:rPr>
              <a:t>affine </a:t>
            </a:r>
            <a:r>
              <a:rPr lang="fr-FR" sz="1400" dirty="0" err="1" smtClean="0">
                <a:cs typeface="Arial"/>
              </a:rPr>
              <a:t>merge</a:t>
            </a:r>
            <a:r>
              <a:rPr lang="fr-FR" sz="1400" dirty="0" smtClean="0">
                <a:cs typeface="Arial"/>
              </a:rPr>
              <a:t> candidates spatial </a:t>
            </a:r>
            <a:r>
              <a:rPr lang="en-US" sz="1400" dirty="0">
                <a:cs typeface="Arial"/>
              </a:rPr>
              <a:t>{b2, a2, b3} </a:t>
            </a:r>
            <a:r>
              <a:rPr lang="en-US" sz="1400" dirty="0" smtClean="0">
                <a:cs typeface="Arial"/>
              </a:rPr>
              <a:t> and temporal {</a:t>
            </a:r>
            <a:r>
              <a:rPr lang="en-US" sz="1400" dirty="0" err="1" smtClean="0">
                <a:cs typeface="Arial"/>
              </a:rPr>
              <a:t>curr,c</a:t>
            </a:r>
            <a:r>
              <a:rPr lang="en-US" sz="1400" dirty="0" smtClean="0">
                <a:cs typeface="Arial"/>
              </a:rPr>
              <a:t>}</a:t>
            </a:r>
          </a:p>
          <a:p>
            <a:pPr lvl="1"/>
            <a:endParaRPr lang="en-US" sz="1400" dirty="0" smtClean="0">
              <a:cs typeface="Arial"/>
            </a:endParaRPr>
          </a:p>
          <a:p>
            <a:pPr lvl="1"/>
            <a:endParaRPr lang="fr-FR" sz="1400" dirty="0" smtClean="0">
              <a:cs typeface="Arial"/>
            </a:endParaRPr>
          </a:p>
          <a:p>
            <a:pPr lvl="1"/>
            <a:endParaRPr lang="fr-FR" sz="1400" dirty="0" smtClean="0">
              <a:cs typeface="Arial"/>
            </a:endParaRPr>
          </a:p>
          <a:p>
            <a:pPr lvl="1"/>
            <a:endParaRPr lang="fr-FR" sz="1400" dirty="0">
              <a:cs typeface="Arial"/>
            </a:endParaRPr>
          </a:p>
          <a:p>
            <a:pPr lvl="2"/>
            <a:r>
              <a:rPr lang="en-US" sz="1400" dirty="0">
                <a:cs typeface="Arial"/>
              </a:rPr>
              <a:t>But temporal merge candidate does not need affine </a:t>
            </a:r>
            <a:r>
              <a:rPr lang="en-US" sz="1400" dirty="0" smtClean="0">
                <a:cs typeface="Arial"/>
              </a:rPr>
              <a:t>information: use information at the corners A0, B0 and C0 to compute an affine model </a:t>
            </a:r>
            <a:r>
              <a:rPr lang="en-US" sz="1400" dirty="0">
                <a:cs typeface="Arial"/>
              </a:rPr>
              <a:t>(similar to </a:t>
            </a:r>
            <a:r>
              <a:rPr lang="en-US" sz="1400" dirty="0" smtClean="0">
                <a:cs typeface="Arial"/>
              </a:rPr>
              <a:t>Affine </a:t>
            </a:r>
            <a:r>
              <a:rPr lang="en-US" sz="1400" dirty="0">
                <a:cs typeface="Arial"/>
              </a:rPr>
              <a:t>motion vector </a:t>
            </a:r>
            <a:r>
              <a:rPr lang="en-US" sz="1400" dirty="0" smtClean="0">
                <a:cs typeface="Arial"/>
              </a:rPr>
              <a:t>prediction described in J0021)</a:t>
            </a:r>
          </a:p>
          <a:p>
            <a:pPr lvl="2"/>
            <a:r>
              <a:rPr lang="en-US" sz="1400" dirty="0">
                <a:cs typeface="Arial"/>
              </a:rPr>
              <a:t>use a sub-sampled motion vector temporal </a:t>
            </a:r>
            <a:r>
              <a:rPr lang="en-US" sz="1400" dirty="0" smtClean="0">
                <a:cs typeface="Arial"/>
              </a:rPr>
              <a:t>buffer: tested 4x4, 8x8, 16x16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Virtual temporal affine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188" y="744940"/>
            <a:ext cx="1681480" cy="1647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3" y="3483970"/>
            <a:ext cx="1369695" cy="1369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1286964"/>
          </a:xfrm>
        </p:spPr>
        <p:txBody>
          <a:bodyPr wrap="square">
            <a:spAutoFit/>
          </a:bodyPr>
          <a:lstStyle/>
          <a:p>
            <a:pPr lvl="1"/>
            <a:r>
              <a:rPr lang="en-CA" sz="1400" dirty="0" smtClean="0"/>
              <a:t>BMS-1.0 </a:t>
            </a:r>
            <a:r>
              <a:rPr lang="en-CA" sz="1400" dirty="0"/>
              <a:t>software with </a:t>
            </a:r>
            <a:r>
              <a:rPr lang="en-CA" sz="1400" dirty="0" smtClean="0"/>
              <a:t>SIMD=SSE42. </a:t>
            </a:r>
          </a:p>
          <a:p>
            <a:pPr lvl="2"/>
            <a:r>
              <a:rPr lang="en-CA" sz="1400" dirty="0" smtClean="0"/>
              <a:t>Anchor: all affine tools without temporal merge affine candidate</a:t>
            </a:r>
          </a:p>
          <a:p>
            <a:pPr lvl="2"/>
            <a:r>
              <a:rPr lang="en-CA" sz="1400" dirty="0" smtClean="0">
                <a:cs typeface="Arial"/>
              </a:rPr>
              <a:t>Tested: add temporal affine candidate</a:t>
            </a:r>
          </a:p>
          <a:p>
            <a:pPr lvl="2"/>
            <a:r>
              <a:rPr lang="en-CA" sz="1400" dirty="0" smtClean="0">
                <a:cs typeface="Arial"/>
              </a:rPr>
              <a:t>8x8 temporal buffer resolution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tools from </a:t>
            </a:r>
            <a:r>
              <a:rPr lang="en-US" b="1" dirty="0" smtClean="0"/>
              <a:t>J0022 - Results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317658"/>
              </p:ext>
            </p:extLst>
          </p:nvPr>
        </p:nvGraphicFramePr>
        <p:xfrm>
          <a:off x="688979" y="2936018"/>
          <a:ext cx="7772403" cy="16192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76246842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599938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34764832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6171084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5109222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5499869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1563244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3676739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53560220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9022619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210938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9838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tool OFF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 tool OFF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9459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7706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530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499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210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6269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666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489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709107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872301"/>
              </p:ext>
            </p:extLst>
          </p:nvPr>
        </p:nvGraphicFramePr>
        <p:xfrm>
          <a:off x="688979" y="4555268"/>
          <a:ext cx="7772402" cy="459192"/>
        </p:xfrm>
        <a:graphic>
          <a:graphicData uri="http://schemas.openxmlformats.org/drawingml/2006/table">
            <a:tbl>
              <a:tblPr/>
              <a:tblGrid>
                <a:gridCol w="1039613">
                  <a:extLst>
                    <a:ext uri="{9D8B030D-6E8A-4147-A177-3AD203B41FA5}">
                      <a16:colId xmlns:a16="http://schemas.microsoft.com/office/drawing/2014/main" val="3507344081"/>
                    </a:ext>
                  </a:extLst>
                </a:gridCol>
                <a:gridCol w="657616">
                  <a:extLst>
                    <a:ext uri="{9D8B030D-6E8A-4147-A177-3AD203B41FA5}">
                      <a16:colId xmlns:a16="http://schemas.microsoft.com/office/drawing/2014/main" val="872564546"/>
                    </a:ext>
                  </a:extLst>
                </a:gridCol>
                <a:gridCol w="645091">
                  <a:extLst>
                    <a:ext uri="{9D8B030D-6E8A-4147-A177-3AD203B41FA5}">
                      <a16:colId xmlns:a16="http://schemas.microsoft.com/office/drawing/2014/main" val="1550723137"/>
                    </a:ext>
                  </a:extLst>
                </a:gridCol>
                <a:gridCol w="713983">
                  <a:extLst>
                    <a:ext uri="{9D8B030D-6E8A-4147-A177-3AD203B41FA5}">
                      <a16:colId xmlns:a16="http://schemas.microsoft.com/office/drawing/2014/main" val="1387869763"/>
                    </a:ext>
                  </a:extLst>
                </a:gridCol>
                <a:gridCol w="682669">
                  <a:extLst>
                    <a:ext uri="{9D8B030D-6E8A-4147-A177-3AD203B41FA5}">
                      <a16:colId xmlns:a16="http://schemas.microsoft.com/office/drawing/2014/main" val="2228971959"/>
                    </a:ext>
                  </a:extLst>
                </a:gridCol>
                <a:gridCol w="663879">
                  <a:extLst>
                    <a:ext uri="{9D8B030D-6E8A-4147-A177-3AD203B41FA5}">
                      <a16:colId xmlns:a16="http://schemas.microsoft.com/office/drawing/2014/main" val="3052170971"/>
                    </a:ext>
                  </a:extLst>
                </a:gridCol>
                <a:gridCol w="613775">
                  <a:extLst>
                    <a:ext uri="{9D8B030D-6E8A-4147-A177-3AD203B41FA5}">
                      <a16:colId xmlns:a16="http://schemas.microsoft.com/office/drawing/2014/main" val="2336732142"/>
                    </a:ext>
                  </a:extLst>
                </a:gridCol>
                <a:gridCol w="651354">
                  <a:extLst>
                    <a:ext uri="{9D8B030D-6E8A-4147-A177-3AD203B41FA5}">
                      <a16:colId xmlns:a16="http://schemas.microsoft.com/office/drawing/2014/main" val="1448250653"/>
                    </a:ext>
                  </a:extLst>
                </a:gridCol>
                <a:gridCol w="757825">
                  <a:extLst>
                    <a:ext uri="{9D8B030D-6E8A-4147-A177-3AD203B41FA5}">
                      <a16:colId xmlns:a16="http://schemas.microsoft.com/office/drawing/2014/main" val="440500789"/>
                    </a:ext>
                  </a:extLst>
                </a:gridCol>
                <a:gridCol w="640015">
                  <a:extLst>
                    <a:ext uri="{9D8B030D-6E8A-4147-A177-3AD203B41FA5}">
                      <a16:colId xmlns:a16="http://schemas.microsoft.com/office/drawing/2014/main" val="773534831"/>
                    </a:ext>
                  </a:extLst>
                </a:gridCol>
                <a:gridCol w="706582">
                  <a:extLst>
                    <a:ext uri="{9D8B030D-6E8A-4147-A177-3AD203B41FA5}">
                      <a16:colId xmlns:a16="http://schemas.microsoft.com/office/drawing/2014/main" val="2417714006"/>
                    </a:ext>
                  </a:extLst>
                </a:gridCol>
              </a:tblGrid>
              <a:tr h="1530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1080p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431875"/>
                  </a:ext>
                </a:extLst>
              </a:tr>
              <a:tr h="1530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720p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867311"/>
                  </a:ext>
                </a:extLst>
              </a:tr>
              <a:tr h="1530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225102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016327"/>
              </p:ext>
            </p:extLst>
          </p:nvPr>
        </p:nvGraphicFramePr>
        <p:xfrm>
          <a:off x="6313116" y="951157"/>
          <a:ext cx="2774245" cy="1130158"/>
        </p:xfrm>
        <a:graphic>
          <a:graphicData uri="http://schemas.openxmlformats.org/drawingml/2006/table">
            <a:tbl>
              <a:tblPr/>
              <a:tblGrid>
                <a:gridCol w="538398">
                  <a:extLst>
                    <a:ext uri="{9D8B030D-6E8A-4147-A177-3AD203B41FA5}">
                      <a16:colId xmlns:a16="http://schemas.microsoft.com/office/drawing/2014/main" val="2806941025"/>
                    </a:ext>
                  </a:extLst>
                </a:gridCol>
                <a:gridCol w="620653">
                  <a:extLst>
                    <a:ext uri="{9D8B030D-6E8A-4147-A177-3AD203B41FA5}">
                      <a16:colId xmlns:a16="http://schemas.microsoft.com/office/drawing/2014/main" val="1180033821"/>
                    </a:ext>
                  </a:extLst>
                </a:gridCol>
                <a:gridCol w="538398">
                  <a:extLst>
                    <a:ext uri="{9D8B030D-6E8A-4147-A177-3AD203B41FA5}">
                      <a16:colId xmlns:a16="http://schemas.microsoft.com/office/drawing/2014/main" val="3192224108"/>
                    </a:ext>
                  </a:extLst>
                </a:gridCol>
                <a:gridCol w="538398">
                  <a:extLst>
                    <a:ext uri="{9D8B030D-6E8A-4147-A177-3AD203B41FA5}">
                      <a16:colId xmlns:a16="http://schemas.microsoft.com/office/drawing/2014/main" val="2409396200"/>
                    </a:ext>
                  </a:extLst>
                </a:gridCol>
                <a:gridCol w="538398">
                  <a:extLst>
                    <a:ext uri="{9D8B030D-6E8A-4147-A177-3AD203B41FA5}">
                      <a16:colId xmlns:a16="http://schemas.microsoft.com/office/drawing/2014/main" val="1698192294"/>
                    </a:ext>
                  </a:extLst>
                </a:gridCol>
              </a:tblGrid>
              <a:tr h="16465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(piecewise cubic)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8974463"/>
                  </a:ext>
                </a:extLst>
              </a:tr>
              <a:tr h="164659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35231"/>
                  </a:ext>
                </a:extLst>
              </a:tr>
              <a:tr h="157174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Affine 1080p</a:t>
                      </a:r>
                    </a:p>
                  </a:txBody>
                  <a:tcPr marL="7484" marR="7484" marT="74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Tractor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919793"/>
                  </a:ext>
                </a:extLst>
              </a:tr>
              <a:tr h="1571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Station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634297"/>
                  </a:ext>
                </a:extLst>
              </a:tr>
              <a:tr h="1646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BlueSky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58752"/>
                  </a:ext>
                </a:extLst>
              </a:tr>
              <a:tr h="157174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Affine 720p</a:t>
                      </a:r>
                    </a:p>
                  </a:txBody>
                  <a:tcPr marL="7484" marR="7484" marT="74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SpinCalendar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2059476"/>
                  </a:ext>
                </a:extLst>
              </a:tr>
              <a:tr h="1646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Jets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484" marR="7484" marT="7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484" marR="7484" marT="748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4757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7077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3483364"/>
          </a:xfrm>
        </p:spPr>
        <p:txBody>
          <a:bodyPr/>
          <a:lstStyle/>
          <a:p>
            <a:pPr lvl="1"/>
            <a:endParaRPr lang="en-US" sz="1400" dirty="0" smtClean="0"/>
          </a:p>
          <a:p>
            <a:pPr lvl="1"/>
            <a:r>
              <a:rPr lang="en-US" sz="1400" dirty="0" smtClean="0"/>
              <a:t>Brings </a:t>
            </a:r>
            <a:r>
              <a:rPr lang="en-US" sz="1400" dirty="0" smtClean="0"/>
              <a:t>BD-rate gains </a:t>
            </a:r>
            <a:r>
              <a:rPr lang="en-US" sz="1400" dirty="0" smtClean="0"/>
              <a:t>especially on sequences with affine motion (-0.23% on affine class)</a:t>
            </a:r>
          </a:p>
          <a:p>
            <a:pPr lvl="1"/>
            <a:r>
              <a:rPr lang="fr-FR" sz="1400" dirty="0" smtClean="0"/>
              <a:t>Marginal </a:t>
            </a:r>
            <a:r>
              <a:rPr lang="fr-FR" sz="1400" dirty="0" err="1" smtClean="0"/>
              <a:t>decoder</a:t>
            </a:r>
            <a:r>
              <a:rPr lang="fr-FR" sz="1400" dirty="0" smtClean="0"/>
              <a:t> </a:t>
            </a:r>
            <a:r>
              <a:rPr lang="fr-FR" sz="1400" dirty="0" err="1" smtClean="0"/>
              <a:t>complexity</a:t>
            </a:r>
            <a:r>
              <a:rPr lang="fr-FR" sz="1400" dirty="0" smtClean="0"/>
              <a:t> </a:t>
            </a:r>
            <a:r>
              <a:rPr lang="fr-FR" sz="1400" dirty="0" err="1" smtClean="0"/>
              <a:t>increase</a:t>
            </a:r>
            <a:endParaRPr lang="fr-FR" sz="1400" dirty="0" smtClean="0"/>
          </a:p>
          <a:p>
            <a:pPr lvl="1"/>
            <a:r>
              <a:rPr lang="fr-FR" sz="1400" dirty="0" smtClean="0"/>
              <a:t>Use a </a:t>
            </a:r>
            <a:r>
              <a:rPr lang="fr-FR" sz="1400" dirty="0" err="1" smtClean="0"/>
              <a:t>sub-sampled</a:t>
            </a:r>
            <a:r>
              <a:rPr lang="fr-FR" sz="1400" dirty="0" smtClean="0"/>
              <a:t> temporal motion </a:t>
            </a:r>
            <a:r>
              <a:rPr lang="fr-FR" sz="1400" dirty="0" err="1" smtClean="0"/>
              <a:t>vector</a:t>
            </a:r>
            <a:r>
              <a:rPr lang="fr-FR" sz="1400" dirty="0" smtClean="0"/>
              <a:t> buffer</a:t>
            </a:r>
            <a:endParaRPr lang="en-US" sz="1400" dirty="0" smtClean="0"/>
          </a:p>
          <a:p>
            <a:pPr marL="180973" lvl="2" indent="0">
              <a:buNone/>
            </a:pPr>
            <a:endParaRPr lang="fr-FR" sz="1400" dirty="0" smtClean="0"/>
          </a:p>
          <a:p>
            <a:pPr marL="180973" lvl="2" indent="0">
              <a:buNone/>
            </a:pP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err="1" smtClean="0"/>
              <a:t>Comparison</a:t>
            </a:r>
            <a:r>
              <a:rPr lang="fr-FR" b="1" dirty="0" smtClean="0"/>
              <a:t> </a:t>
            </a:r>
            <a:r>
              <a:rPr lang="fr-FR" b="1" dirty="0" err="1" smtClean="0"/>
              <a:t>with</a:t>
            </a:r>
            <a:r>
              <a:rPr lang="fr-FR" b="1" dirty="0" smtClean="0"/>
              <a:t> </a:t>
            </a:r>
            <a:r>
              <a:rPr lang="fr-FR" b="1" dirty="0" err="1" smtClean="0"/>
              <a:t>different</a:t>
            </a:r>
            <a:r>
              <a:rPr lang="fr-FR" b="1" dirty="0" smtClean="0"/>
              <a:t> buffer </a:t>
            </a:r>
            <a:r>
              <a:rPr lang="fr-FR" b="1" dirty="0" err="1" smtClean="0"/>
              <a:t>sub-sampling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3483364"/>
          </a:xfrm>
        </p:spPr>
        <p:txBody>
          <a:bodyPr/>
          <a:lstStyle/>
          <a:p>
            <a:pPr marL="180973" lvl="2" indent="0">
              <a:buNone/>
            </a:pPr>
            <a:r>
              <a:rPr lang="fr-FR" sz="1400" dirty="0" smtClean="0"/>
              <a:t>- Test </a:t>
            </a:r>
            <a:r>
              <a:rPr lang="fr-FR" sz="1400" dirty="0" err="1" smtClean="0"/>
              <a:t>with</a:t>
            </a:r>
            <a:r>
              <a:rPr lang="fr-FR" sz="1400" dirty="0" smtClean="0"/>
              <a:t> VTM configuration, RA, affine classes</a:t>
            </a:r>
            <a:endParaRPr lang="fr-FR" sz="1400" dirty="0" smtClean="0"/>
          </a:p>
          <a:p>
            <a:pPr marL="180973" lvl="2" indent="0">
              <a:buNone/>
            </a:pPr>
            <a:endParaRPr lang="fr-FR" sz="1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678391"/>
              </p:ext>
            </p:extLst>
          </p:nvPr>
        </p:nvGraphicFramePr>
        <p:xfrm>
          <a:off x="1162909" y="1327694"/>
          <a:ext cx="4953000" cy="809625"/>
        </p:xfrm>
        <a:graphic>
          <a:graphicData uri="http://schemas.openxmlformats.org/drawingml/2006/table">
            <a:tbl>
              <a:tblPr/>
              <a:tblGrid>
                <a:gridCol w="825500">
                  <a:extLst>
                    <a:ext uri="{9D8B030D-6E8A-4147-A177-3AD203B41FA5}">
                      <a16:colId xmlns:a16="http://schemas.microsoft.com/office/drawing/2014/main" val="3663352941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500959993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951008866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60347414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780966032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78543881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tool OFF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842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1923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1080p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623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720p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104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5756895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411123"/>
              </p:ext>
            </p:extLst>
          </p:nvPr>
        </p:nvGraphicFramePr>
        <p:xfrm>
          <a:off x="1162909" y="2357026"/>
          <a:ext cx="4953000" cy="809625"/>
        </p:xfrm>
        <a:graphic>
          <a:graphicData uri="http://schemas.openxmlformats.org/drawingml/2006/table">
            <a:tbl>
              <a:tblPr/>
              <a:tblGrid>
                <a:gridCol w="825500">
                  <a:extLst>
                    <a:ext uri="{9D8B030D-6E8A-4147-A177-3AD203B41FA5}">
                      <a16:colId xmlns:a16="http://schemas.microsoft.com/office/drawing/2014/main" val="1252392114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326177676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662125994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909250853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4151158296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22351225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tool OFF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6065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5472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1080p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232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720p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803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202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537105"/>
              </p:ext>
            </p:extLst>
          </p:nvPr>
        </p:nvGraphicFramePr>
        <p:xfrm>
          <a:off x="1162909" y="3539788"/>
          <a:ext cx="4953000" cy="809625"/>
        </p:xfrm>
        <a:graphic>
          <a:graphicData uri="http://schemas.openxmlformats.org/drawingml/2006/table">
            <a:tbl>
              <a:tblPr/>
              <a:tblGrid>
                <a:gridCol w="825500">
                  <a:extLst>
                    <a:ext uri="{9D8B030D-6E8A-4147-A177-3AD203B41FA5}">
                      <a16:colId xmlns:a16="http://schemas.microsoft.com/office/drawing/2014/main" val="166458934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85059265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199792173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77855477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93765757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9964118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tool OFF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238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756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1080p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919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720p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8711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346672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542192" y="1532451"/>
            <a:ext cx="670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Trebuchet MS" pitchFamily="34" charset="0"/>
              </a:rPr>
              <a:t>4x4</a:t>
            </a:r>
            <a:endParaRPr lang="en-US" sz="2000" dirty="0" err="1" smtClean="0">
              <a:latin typeface="Trebuchet M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42191" y="2561783"/>
            <a:ext cx="670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Trebuchet MS" pitchFamily="34" charset="0"/>
              </a:rPr>
              <a:t>8x8</a:t>
            </a:r>
            <a:endParaRPr lang="en-US" sz="2000" dirty="0" err="1" smtClean="0">
              <a:latin typeface="Trebuchet MS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42191" y="3781723"/>
            <a:ext cx="892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Trebuchet MS" pitchFamily="34" charset="0"/>
              </a:rPr>
              <a:t>16x16</a:t>
            </a:r>
            <a:endParaRPr lang="en-US" sz="2000" dirty="0" err="1" smtClean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44578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601</Words>
  <Application>Microsoft Office PowerPoint</Application>
  <PresentationFormat>On-screen Show (16:9)</PresentationFormat>
  <Paragraphs>230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Times New Roman</vt:lpstr>
      <vt:lpstr>Trebuchet MS</vt:lpstr>
      <vt:lpstr>Wingdings</vt:lpstr>
      <vt:lpstr>2013_Technicolor</vt:lpstr>
      <vt:lpstr>JVET-K0267 – CE4 related - Technicolor Virtual temporal affine </vt:lpstr>
      <vt:lpstr>Virtual temporal affine</vt:lpstr>
      <vt:lpstr>Affine tools from J0022 - Results</vt:lpstr>
      <vt:lpstr>Conclusion</vt:lpstr>
      <vt:lpstr>Comparison with different buffer sub-sampling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2018-07-09T17:29:35Z</dcterms:modified>
</cp:coreProperties>
</file>