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1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731000" cy="9867900"/>
  <p:embeddedFontLst>
    <p:embeddedFont>
      <p:font typeface="Frutiger LT Com 45 Light" panose="020B0303030504020204" pitchFamily="34" charset="0"/>
      <p:regular r:id="rId9"/>
      <p:bold r:id="rId10"/>
      <p:italic r:id="rId11"/>
      <p:boldItalic r:id="rId12"/>
    </p:embeddedFont>
    <p:embeddedFont>
      <p:font typeface="Frutiger LT Com 55 Roman" panose="020B0503030504020204" pitchFamily="34" charset="0"/>
      <p:regular r:id="rId13"/>
      <p:bold r:id="rId14"/>
      <p:italic r:id="rId15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C7D"/>
    <a:srgbClr val="A8AFAF"/>
    <a:srgbClr val="B2B2B2"/>
    <a:srgbClr val="FFFFFF"/>
    <a:srgbClr val="EEEFEF"/>
    <a:srgbClr val="D4E6F4"/>
    <a:srgbClr val="A2D7CB"/>
    <a:srgbClr val="5CBAA4"/>
    <a:srgbClr val="4C99B2"/>
    <a:srgbClr val="99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1" autoAdjust="0"/>
    <p:restoredTop sz="87911" autoAdjust="0"/>
  </p:normalViewPr>
  <p:slideViewPr>
    <p:cSldViewPr showGuides="1">
      <p:cViewPr varScale="1">
        <p:scale>
          <a:sx n="239" d="100"/>
          <a:sy n="239" d="100"/>
        </p:scale>
        <p:origin x="1258" y="163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968397-B159-432E-891D-71E410B6E34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</dgm:pt>
    <dgm:pt modelId="{02383331-2730-4C75-9BCE-3C8C49F480C8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100" dirty="0" smtClean="0"/>
            <a:t>HM</a:t>
          </a:r>
          <a:br>
            <a:rPr lang="en-US" sz="1100" dirty="0" smtClean="0"/>
          </a:br>
          <a:r>
            <a:rPr lang="en-US" sz="1100" dirty="0" smtClean="0"/>
            <a:t>- Reference implementation of the H.265/HEVC standard</a:t>
          </a:r>
        </a:p>
      </dgm:t>
    </dgm:pt>
    <dgm:pt modelId="{D43F6BC0-46C1-4385-A0C7-6FEAEC298A6A}" type="parTrans" cxnId="{19B4B89F-8CDA-4D28-8B65-A7AF30E991DD}">
      <dgm:prSet/>
      <dgm:spPr/>
      <dgm:t>
        <a:bodyPr/>
        <a:lstStyle/>
        <a:p>
          <a:endParaRPr lang="de-DE"/>
        </a:p>
      </dgm:t>
    </dgm:pt>
    <dgm:pt modelId="{50F61123-A319-44B6-8427-6958E918A8B9}" type="sibTrans" cxnId="{19B4B89F-8CDA-4D28-8B65-A7AF30E991DD}">
      <dgm:prSet/>
      <dgm:spPr/>
      <dgm:t>
        <a:bodyPr/>
        <a:lstStyle/>
        <a:p>
          <a:endParaRPr lang="de-DE"/>
        </a:p>
      </dgm:t>
    </dgm:pt>
    <dgm:pt modelId="{0F111850-A56D-4AF3-8241-78121A931F3E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100" dirty="0" err="1" smtClean="0"/>
            <a:t>NextSoftware</a:t>
          </a:r>
          <a:r>
            <a:rPr lang="en-US" sz="1100" dirty="0" smtClean="0"/>
            <a:t/>
          </a:r>
          <a:br>
            <a:rPr lang="en-US" sz="1100" dirty="0" smtClean="0"/>
          </a:br>
          <a:r>
            <a:rPr lang="en-US" sz="1100" b="1" dirty="0" smtClean="0"/>
            <a:t>- Compatibility with the H.265/HEVC</a:t>
          </a:r>
          <a:r>
            <a:rPr lang="en-US" sz="1100" dirty="0" smtClean="0"/>
            <a:t/>
          </a:r>
          <a:br>
            <a:rPr lang="en-US" sz="1100" dirty="0" smtClean="0"/>
          </a:br>
          <a:r>
            <a:rPr lang="en-US" sz="1100" dirty="0" smtClean="0"/>
            <a:t>- Exploration of coding tools</a:t>
          </a:r>
        </a:p>
      </dgm:t>
    </dgm:pt>
    <dgm:pt modelId="{4C20F29B-8067-47FE-B2B2-0EAE7FF612F4}" type="parTrans" cxnId="{0A35C374-2D2D-4A5B-975F-912AE0C28CD1}">
      <dgm:prSet/>
      <dgm:spPr/>
      <dgm:t>
        <a:bodyPr/>
        <a:lstStyle/>
        <a:p>
          <a:endParaRPr lang="de-DE"/>
        </a:p>
      </dgm:t>
    </dgm:pt>
    <dgm:pt modelId="{564C50B1-D9C8-48F7-9E77-02C94B44DC1E}" type="sibTrans" cxnId="{0A35C374-2D2D-4A5B-975F-912AE0C28CD1}">
      <dgm:prSet/>
      <dgm:spPr/>
      <dgm:t>
        <a:bodyPr/>
        <a:lstStyle/>
        <a:p>
          <a:endParaRPr lang="de-DE"/>
        </a:p>
      </dgm:t>
    </dgm:pt>
    <dgm:pt modelId="{4F52B4ED-FC8A-42C5-8999-75B716F12EDA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100" dirty="0" smtClean="0"/>
            <a:t>VVC</a:t>
          </a:r>
          <a:br>
            <a:rPr lang="en-US" sz="1100" dirty="0" smtClean="0"/>
          </a:br>
          <a:r>
            <a:rPr lang="en-US" sz="1100" dirty="0" smtClean="0"/>
            <a:t>- New standard</a:t>
          </a:r>
          <a:br>
            <a:rPr lang="en-US" sz="1100" dirty="0" smtClean="0"/>
          </a:br>
          <a:r>
            <a:rPr lang="en-US" sz="1100" b="1" dirty="0" smtClean="0"/>
            <a:t>- Independent of H.265/HEVC</a:t>
          </a:r>
        </a:p>
      </dgm:t>
    </dgm:pt>
    <dgm:pt modelId="{AA432E4D-CB8D-44B6-AA97-6280D8EC6ACF}" type="parTrans" cxnId="{A446BB3E-3EAA-45AB-822C-73305488D72C}">
      <dgm:prSet/>
      <dgm:spPr/>
      <dgm:t>
        <a:bodyPr/>
        <a:lstStyle/>
        <a:p>
          <a:endParaRPr lang="de-DE"/>
        </a:p>
      </dgm:t>
    </dgm:pt>
    <dgm:pt modelId="{38FEA134-C543-43CF-85CA-0A19DC063CB8}" type="sibTrans" cxnId="{A446BB3E-3EAA-45AB-822C-73305488D72C}">
      <dgm:prSet/>
      <dgm:spPr/>
      <dgm:t>
        <a:bodyPr/>
        <a:lstStyle/>
        <a:p>
          <a:endParaRPr lang="de-DE"/>
        </a:p>
      </dgm:t>
    </dgm:pt>
    <dgm:pt modelId="{52AEB2B1-A782-4588-8AAE-19D56E6C4D73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100" dirty="0" smtClean="0"/>
            <a:t>JEM</a:t>
          </a:r>
          <a:br>
            <a:rPr lang="en-US" sz="1100" dirty="0" smtClean="0"/>
          </a:br>
          <a:r>
            <a:rPr lang="en-US" sz="1100" dirty="0" smtClean="0"/>
            <a:t>- Exploration of coding tools</a:t>
          </a:r>
        </a:p>
      </dgm:t>
    </dgm:pt>
    <dgm:pt modelId="{A0468803-7DBB-4C91-AD4A-7E69889975FC}" type="parTrans" cxnId="{F0159D87-2DB0-49F2-ABEF-6F688D408B3B}">
      <dgm:prSet/>
      <dgm:spPr/>
      <dgm:t>
        <a:bodyPr/>
        <a:lstStyle/>
        <a:p>
          <a:endParaRPr lang="de-DE"/>
        </a:p>
      </dgm:t>
    </dgm:pt>
    <dgm:pt modelId="{EFE45F3E-E779-4E6E-833F-135D90BEA275}" type="sibTrans" cxnId="{F0159D87-2DB0-49F2-ABEF-6F688D408B3B}">
      <dgm:prSet/>
      <dgm:spPr/>
      <dgm:t>
        <a:bodyPr/>
        <a:lstStyle/>
        <a:p>
          <a:endParaRPr lang="de-DE"/>
        </a:p>
      </dgm:t>
    </dgm:pt>
    <dgm:pt modelId="{0E52B68F-F278-40DE-972F-575E3415EFF0}" type="pres">
      <dgm:prSet presAssocID="{F0968397-B159-432E-891D-71E410B6E342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8EE8A510-A24F-4A27-BA18-C93E32E08D48}" type="pres">
      <dgm:prSet presAssocID="{02383331-2730-4C75-9BCE-3C8C49F480C8}" presName="parentText1" presStyleLbl="node1" presStyleIdx="0" presStyleCnt="4" custScaleX="79932" custScaleY="99365" custLinFactNeighborX="-2445" custLinFactNeighborY="-34748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46074E3-2F62-4ECB-98A8-49618367CA71}" type="pres">
      <dgm:prSet presAssocID="{52AEB2B1-A782-4588-8AAE-19D56E6C4D73}" presName="parentText2" presStyleLbl="node1" presStyleIdx="1" presStyleCnt="4" custAng="20994723" custScaleX="37243" custScaleY="95996" custLinFactNeighborX="-42183" custLinFactNeighborY="79656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B0C367-21D8-40D1-AA8E-48AFD2827B14}" type="pres">
      <dgm:prSet presAssocID="{0F111850-A56D-4AF3-8241-78121A931F3E}" presName="parentText3" presStyleLbl="node1" presStyleIdx="2" presStyleCnt="4" custAng="959287" custScaleX="76456" custScaleY="142383" custLinFactNeighborX="-42931" custLinFactNeighborY="350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A99111-7011-4A45-963D-E1DA51DB938B}" type="pres">
      <dgm:prSet presAssocID="{4F52B4ED-FC8A-42C5-8999-75B716F12EDA}" presName="parentText4" presStyleLbl="node1" presStyleIdx="3" presStyleCnt="4" custScaleX="117240" custScaleY="151229" custLinFactNeighborX="4771" custLinFactNeighborY="1357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B4B89F-8CDA-4D28-8B65-A7AF30E991DD}" srcId="{F0968397-B159-432E-891D-71E410B6E342}" destId="{02383331-2730-4C75-9BCE-3C8C49F480C8}" srcOrd="0" destOrd="0" parTransId="{D43F6BC0-46C1-4385-A0C7-6FEAEC298A6A}" sibTransId="{50F61123-A319-44B6-8427-6958E918A8B9}"/>
    <dgm:cxn modelId="{F0159D87-2DB0-49F2-ABEF-6F688D408B3B}" srcId="{F0968397-B159-432E-891D-71E410B6E342}" destId="{52AEB2B1-A782-4588-8AAE-19D56E6C4D73}" srcOrd="1" destOrd="0" parTransId="{A0468803-7DBB-4C91-AD4A-7E69889975FC}" sibTransId="{EFE45F3E-E779-4E6E-833F-135D90BEA275}"/>
    <dgm:cxn modelId="{8595338D-9D51-4543-80FD-E0F757D2A803}" type="presOf" srcId="{F0968397-B159-432E-891D-71E410B6E342}" destId="{0E52B68F-F278-40DE-972F-575E3415EFF0}" srcOrd="0" destOrd="0" presId="urn:microsoft.com/office/officeart/2009/3/layout/IncreasingArrowsProcess"/>
    <dgm:cxn modelId="{A446BB3E-3EAA-45AB-822C-73305488D72C}" srcId="{F0968397-B159-432E-891D-71E410B6E342}" destId="{4F52B4ED-FC8A-42C5-8999-75B716F12EDA}" srcOrd="3" destOrd="0" parTransId="{AA432E4D-CB8D-44B6-AA97-6280D8EC6ACF}" sibTransId="{38FEA134-C543-43CF-85CA-0A19DC063CB8}"/>
    <dgm:cxn modelId="{343EB465-2098-4851-A22D-59867E83EB07}" type="presOf" srcId="{02383331-2730-4C75-9BCE-3C8C49F480C8}" destId="{8EE8A510-A24F-4A27-BA18-C93E32E08D48}" srcOrd="0" destOrd="0" presId="urn:microsoft.com/office/officeart/2009/3/layout/IncreasingArrowsProcess"/>
    <dgm:cxn modelId="{18BB051A-56E3-4EE0-8965-66C4B224E8F3}" type="presOf" srcId="{4F52B4ED-FC8A-42C5-8999-75B716F12EDA}" destId="{E6A99111-7011-4A45-963D-E1DA51DB938B}" srcOrd="0" destOrd="0" presId="urn:microsoft.com/office/officeart/2009/3/layout/IncreasingArrowsProcess"/>
    <dgm:cxn modelId="{CF170E31-975E-4ED7-B22F-5B99CD157844}" type="presOf" srcId="{52AEB2B1-A782-4588-8AAE-19D56E6C4D73}" destId="{646074E3-2F62-4ECB-98A8-49618367CA71}" srcOrd="0" destOrd="0" presId="urn:microsoft.com/office/officeart/2009/3/layout/IncreasingArrowsProcess"/>
    <dgm:cxn modelId="{8C577DE4-F304-4454-A66A-511CE657DC93}" type="presOf" srcId="{0F111850-A56D-4AF3-8241-78121A931F3E}" destId="{4DB0C367-21D8-40D1-AA8E-48AFD2827B14}" srcOrd="0" destOrd="0" presId="urn:microsoft.com/office/officeart/2009/3/layout/IncreasingArrowsProcess"/>
    <dgm:cxn modelId="{0A35C374-2D2D-4A5B-975F-912AE0C28CD1}" srcId="{F0968397-B159-432E-891D-71E410B6E342}" destId="{0F111850-A56D-4AF3-8241-78121A931F3E}" srcOrd="2" destOrd="0" parTransId="{4C20F29B-8067-47FE-B2B2-0EAE7FF612F4}" sibTransId="{564C50B1-D9C8-48F7-9E77-02C94B44DC1E}"/>
    <dgm:cxn modelId="{95A57542-0101-42BC-8F26-AA3FD0F2AEB1}" type="presParOf" srcId="{0E52B68F-F278-40DE-972F-575E3415EFF0}" destId="{8EE8A510-A24F-4A27-BA18-C93E32E08D48}" srcOrd="0" destOrd="0" presId="urn:microsoft.com/office/officeart/2009/3/layout/IncreasingArrowsProcess"/>
    <dgm:cxn modelId="{64474481-D0FD-4BCE-9D48-4AA280E2AA30}" type="presParOf" srcId="{0E52B68F-F278-40DE-972F-575E3415EFF0}" destId="{646074E3-2F62-4ECB-98A8-49618367CA71}" srcOrd="1" destOrd="0" presId="urn:microsoft.com/office/officeart/2009/3/layout/IncreasingArrowsProcess"/>
    <dgm:cxn modelId="{1ED81B94-F96D-4E89-A240-82AFA358867D}" type="presParOf" srcId="{0E52B68F-F278-40DE-972F-575E3415EFF0}" destId="{4DB0C367-21D8-40D1-AA8E-48AFD2827B14}" srcOrd="2" destOrd="0" presId="urn:microsoft.com/office/officeart/2009/3/layout/IncreasingArrowsProcess"/>
    <dgm:cxn modelId="{CA910428-CD6B-41BC-A4B3-73E2AF4E8645}" type="presParOf" srcId="{0E52B68F-F278-40DE-972F-575E3415EFF0}" destId="{E6A99111-7011-4A45-963D-E1DA51DB938B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E8A510-A24F-4A27-BA18-C93E32E08D48}">
      <dsp:nvSpPr>
        <dsp:cNvPr id="0" name=""/>
        <dsp:cNvSpPr/>
      </dsp:nvSpPr>
      <dsp:spPr>
        <a:xfrm>
          <a:off x="107330" y="0"/>
          <a:ext cx="6905465" cy="1249786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254000" bIns="19967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HM</a:t>
          </a:r>
          <a:br>
            <a:rPr lang="en-US" sz="1100" kern="1200" dirty="0" smtClean="0"/>
          </a:br>
          <a:r>
            <a:rPr lang="en-US" sz="1100" kern="1200" dirty="0" smtClean="0"/>
            <a:t>- Reference implementation of the H.265/HEVC standard</a:t>
          </a:r>
        </a:p>
      </dsp:txBody>
      <dsp:txXfrm>
        <a:off x="107330" y="312447"/>
        <a:ext cx="6593019" cy="624893"/>
      </dsp:txXfrm>
    </dsp:sp>
    <dsp:sp modelId="{646074E3-2F62-4ECB-98A8-49618367CA71}">
      <dsp:nvSpPr>
        <dsp:cNvPr id="0" name=""/>
        <dsp:cNvSpPr/>
      </dsp:nvSpPr>
      <dsp:spPr>
        <a:xfrm rot="20994723">
          <a:off x="724766" y="1717749"/>
          <a:ext cx="2475856" cy="1207412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254000" bIns="19967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JEM</a:t>
          </a:r>
          <a:br>
            <a:rPr lang="en-US" sz="1100" kern="1200" dirty="0" smtClean="0"/>
          </a:br>
          <a:r>
            <a:rPr lang="en-US" sz="1100" kern="1200" dirty="0" smtClean="0"/>
            <a:t>- Exploration of coding tools</a:t>
          </a:r>
        </a:p>
      </dsp:txBody>
      <dsp:txXfrm>
        <a:off x="727099" y="2046038"/>
        <a:ext cx="2174003" cy="603706"/>
      </dsp:txXfrm>
    </dsp:sp>
    <dsp:sp modelId="{4DB0C367-21D8-40D1-AA8E-48AFD2827B14}">
      <dsp:nvSpPr>
        <dsp:cNvPr id="0" name=""/>
        <dsp:cNvSpPr/>
      </dsp:nvSpPr>
      <dsp:spPr>
        <a:xfrm rot="959287">
          <a:off x="1983439" y="887415"/>
          <a:ext cx="3560185" cy="1790855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254000" bIns="19967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NextSoftware</a:t>
          </a:r>
          <a:r>
            <a:rPr lang="en-US" sz="1100" kern="1200" dirty="0" smtClean="0"/>
            <a:t/>
          </a:r>
          <a:br>
            <a:rPr lang="en-US" sz="1100" kern="1200" dirty="0" smtClean="0"/>
          </a:br>
          <a:r>
            <a:rPr lang="en-US" sz="1100" b="1" kern="1200" dirty="0" smtClean="0"/>
            <a:t>- Compatibility with the H.265/HEVC</a:t>
          </a:r>
          <a:r>
            <a:rPr lang="en-US" sz="1100" kern="1200" dirty="0" smtClean="0"/>
            <a:t/>
          </a:r>
          <a:br>
            <a:rPr lang="en-US" sz="1100" kern="1200" dirty="0" smtClean="0"/>
          </a:br>
          <a:r>
            <a:rPr lang="en-US" sz="1100" kern="1200" dirty="0" smtClean="0"/>
            <a:t>- Exploration of coding tools</a:t>
          </a:r>
        </a:p>
      </dsp:txBody>
      <dsp:txXfrm>
        <a:off x="1992098" y="1273470"/>
        <a:ext cx="3112471" cy="895427"/>
      </dsp:txXfrm>
    </dsp:sp>
    <dsp:sp modelId="{E6A99111-7011-4A45-963D-E1DA51DB938B}">
      <dsp:nvSpPr>
        <dsp:cNvPr id="0" name=""/>
        <dsp:cNvSpPr/>
      </dsp:nvSpPr>
      <dsp:spPr>
        <a:xfrm>
          <a:off x="5323109" y="1223836"/>
          <a:ext cx="3124663" cy="1902118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254000" bIns="199672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VVC</a:t>
          </a:r>
          <a:br>
            <a:rPr lang="en-US" sz="1100" kern="1200" dirty="0" smtClean="0"/>
          </a:br>
          <a:r>
            <a:rPr lang="en-US" sz="1100" kern="1200" dirty="0" smtClean="0"/>
            <a:t>- New standard</a:t>
          </a:r>
          <a:br>
            <a:rPr lang="en-US" sz="1100" kern="1200" dirty="0" smtClean="0"/>
          </a:br>
          <a:r>
            <a:rPr lang="en-US" sz="1100" b="1" kern="1200" dirty="0" smtClean="0"/>
            <a:t>- Independent of H.265/HEVC</a:t>
          </a:r>
        </a:p>
      </dsp:txBody>
      <dsp:txXfrm>
        <a:off x="5323109" y="1699366"/>
        <a:ext cx="2649134" cy="9510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06.07.2018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06.07.2018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 smtClean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 smtClean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</a:t>
            </a:r>
            <a:r>
              <a:rPr lang="de-DE" sz="700" dirty="0" smtClean="0">
                <a:solidFill>
                  <a:schemeClr val="bg2"/>
                </a:solidFill>
              </a:rPr>
              <a:t>Fraunhofer</a:t>
            </a:r>
            <a:r>
              <a:rPr lang="de-DE" sz="700" baseline="0" dirty="0" smtClean="0">
                <a:solidFill>
                  <a:schemeClr val="bg2"/>
                </a:solidFill>
              </a:rPr>
              <a:t> HHI | </a:t>
            </a:r>
            <a:r>
              <a:rPr lang="de-DE" sz="700" kern="1200" dirty="0" smtClean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 smtClean="0"/>
              <a:t> </a:t>
            </a:r>
            <a:r>
              <a:rPr lang="de-DE" sz="700" baseline="0" dirty="0" smtClean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 smtClean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 smtClean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 smtClean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 smtClean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664296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</a:t>
            </a:r>
            <a:r>
              <a:rPr lang="de-DE" sz="700" dirty="0" smtClean="0">
                <a:solidFill>
                  <a:schemeClr val="bg2"/>
                </a:solidFill>
              </a:rPr>
              <a:t>Fraunhofer</a:t>
            </a:r>
            <a:r>
              <a:rPr lang="de-DE" sz="700" baseline="0" dirty="0" smtClean="0">
                <a:solidFill>
                  <a:schemeClr val="bg2"/>
                </a:solidFill>
              </a:rPr>
              <a:t> HHI | </a:t>
            </a:r>
            <a:r>
              <a:rPr lang="en-US" sz="700" kern="1200" baseline="0" dirty="0" smtClean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JVET Meeting, Ljubljana, Jul 2018</a:t>
            </a:r>
            <a:r>
              <a:rPr lang="en-US" sz="700" kern="1200" dirty="0" smtClean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 </a:t>
            </a:r>
            <a:r>
              <a:rPr lang="de-DE" sz="700" baseline="0" dirty="0" smtClean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lang="de-DE" sz="7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8" r:id="rId6"/>
  </p:sldLayoutIdLst>
  <p:timing>
    <p:tnLst>
      <p:par>
        <p:cTn id="1" dur="indefinite" restart="never" nodeType="tmRoot"/>
      </p:par>
    </p:tnLst>
  </p:timing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 smtClean="0"/>
              <a:t>JVET-K0261</a:t>
            </a:r>
            <a:br>
              <a:rPr lang="en-US" noProof="0" dirty="0" smtClean="0"/>
            </a:br>
            <a:r>
              <a:rPr lang="en-US" noProof="0" dirty="0" smtClean="0"/>
              <a:t>AGH3: </a:t>
            </a:r>
            <a:r>
              <a:rPr lang="en-US" dirty="0" smtClean="0"/>
              <a:t>VVC Software </a:t>
            </a:r>
            <a:r>
              <a:rPr lang="en-US" dirty="0" err="1" smtClean="0"/>
              <a:t>CleanUp</a:t>
            </a:r>
            <a:endParaRPr lang="en-US" noProof="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6649" y="1975476"/>
            <a:ext cx="3759525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/>
        </p:spPr>
      </p:pic>
      <p:sp>
        <p:nvSpPr>
          <p:cNvPr id="3" name="Textfeld 2"/>
          <p:cNvSpPr txBox="1"/>
          <p:nvPr/>
        </p:nvSpPr>
        <p:spPr>
          <a:xfrm>
            <a:off x="242694" y="3327739"/>
            <a:ext cx="2159566" cy="11449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Adam </a:t>
            </a:r>
            <a:r>
              <a:rPr lang="en-US" dirty="0" err="1" smtClean="0"/>
              <a:t>Wieckowski</a:t>
            </a:r>
            <a:endParaRPr lang="en-US" dirty="0" smtClean="0"/>
          </a:p>
          <a:p>
            <a:r>
              <a:rPr lang="en-US" dirty="0" smtClean="0"/>
              <a:t>Karsten S</a:t>
            </a:r>
            <a:r>
              <a:rPr lang="de-DE" dirty="0" smtClean="0"/>
              <a:t>ü</a:t>
            </a:r>
            <a:r>
              <a:rPr lang="en-US" dirty="0" err="1" smtClean="0"/>
              <a:t>hring</a:t>
            </a:r>
            <a:endParaRPr lang="en-US" dirty="0" smtClean="0"/>
          </a:p>
          <a:p>
            <a:r>
              <a:rPr lang="en-US" dirty="0" smtClean="0"/>
              <a:t>Heiko Schwarz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Development timeline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3142652"/>
              </p:ext>
            </p:extLst>
          </p:nvPr>
        </p:nvGraphicFramePr>
        <p:xfrm>
          <a:off x="246063" y="1131888"/>
          <a:ext cx="8639175" cy="3384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397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Legacy code in VTM and BMS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NextSoftware</a:t>
            </a:r>
            <a:r>
              <a:rPr lang="en-US" dirty="0" smtClean="0"/>
              <a:t> was based on HM-16.13</a:t>
            </a:r>
          </a:p>
          <a:p>
            <a:pPr lvl="1"/>
            <a:r>
              <a:rPr lang="en-US" dirty="0" smtClean="0"/>
              <a:t>Some bugs were fixed, but original code kept for bit compatibility</a:t>
            </a:r>
          </a:p>
          <a:p>
            <a:pPr lvl="1"/>
            <a:r>
              <a:rPr lang="en-US" dirty="0" smtClean="0"/>
              <a:t>Full HEVC compatibility was maintained</a:t>
            </a:r>
          </a:p>
          <a:p>
            <a:pPr lvl="1"/>
            <a:r>
              <a:rPr lang="en-US" dirty="0" smtClean="0"/>
              <a:t>JEM tools were ported one by one on top</a:t>
            </a:r>
          </a:p>
          <a:p>
            <a:pPr marL="360000" lvl="1" indent="0">
              <a:buNone/>
            </a:pPr>
            <a:endParaRPr lang="en-US" dirty="0" smtClean="0"/>
          </a:p>
          <a:p>
            <a:r>
              <a:rPr lang="en-US" dirty="0" smtClean="0"/>
              <a:t>BMS and VTM software are based on </a:t>
            </a:r>
            <a:r>
              <a:rPr lang="en-US" dirty="0" err="1" smtClean="0"/>
              <a:t>NextSoftware</a:t>
            </a:r>
            <a:endParaRPr lang="en-US" dirty="0" smtClean="0"/>
          </a:p>
          <a:p>
            <a:pPr lvl="1"/>
            <a:r>
              <a:rPr lang="en-US" dirty="0" smtClean="0"/>
              <a:t>HEVC features are deactivated but not removed</a:t>
            </a:r>
          </a:p>
          <a:p>
            <a:pPr lvl="1"/>
            <a:r>
              <a:rPr lang="en-US" dirty="0" smtClean="0"/>
              <a:t>Encoder improvements are deactivated for better JEM compatibility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776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Clean-Up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Three categories of legacy </a:t>
            </a:r>
            <a:r>
              <a:rPr lang="en-US" dirty="0" smtClean="0"/>
              <a:t>code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Legacy HEVC code no more under consideration</a:t>
            </a:r>
          </a:p>
          <a:p>
            <a:pPr lvl="1"/>
            <a:r>
              <a:rPr lang="en-US" dirty="0" smtClean="0"/>
              <a:t>RQT, PU-partitioning, 422-handling</a:t>
            </a:r>
          </a:p>
          <a:p>
            <a:r>
              <a:rPr lang="en-US" dirty="0" smtClean="0"/>
              <a:t>Transitory code no more of importance</a:t>
            </a:r>
          </a:p>
          <a:p>
            <a:pPr lvl="1"/>
            <a:r>
              <a:rPr lang="en-US" dirty="0" smtClean="0"/>
              <a:t>Bit-stream compatibility with JEM</a:t>
            </a:r>
          </a:p>
          <a:p>
            <a:r>
              <a:rPr lang="en-US" dirty="0" smtClean="0"/>
              <a:t>Non-normative encoder improvements</a:t>
            </a:r>
          </a:p>
          <a:p>
            <a:pPr lvl="1"/>
            <a:r>
              <a:rPr lang="en-US" dirty="0" smtClean="0"/>
              <a:t>Encoder decision bug-fixes</a:t>
            </a:r>
          </a:p>
          <a:p>
            <a:pPr lvl="1"/>
            <a:r>
              <a:rPr lang="en-US" dirty="0" smtClean="0"/>
              <a:t>Higher bit estimation accuracy</a:t>
            </a:r>
          </a:p>
          <a:p>
            <a:endParaRPr lang="en-US" dirty="0" smtClean="0"/>
          </a:p>
          <a:p>
            <a:r>
              <a:rPr lang="en-US" sz="1800" dirty="0" smtClean="0"/>
              <a:t>Proposed </a:t>
            </a:r>
            <a:r>
              <a:rPr lang="en-US" sz="1800" dirty="0"/>
              <a:t>clean-up </a:t>
            </a:r>
            <a:r>
              <a:rPr lang="en-US" sz="1800" b="1" dirty="0"/>
              <a:t>reduces the number of lines by </a:t>
            </a:r>
            <a:r>
              <a:rPr lang="en-US" sz="1800" b="1" dirty="0" smtClean="0"/>
              <a:t>~3.5%</a:t>
            </a:r>
            <a:endParaRPr lang="de-DE" sz="1800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561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for the non-normative encoder changes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5974736"/>
              </p:ext>
            </p:extLst>
          </p:nvPr>
        </p:nvGraphicFramePr>
        <p:xfrm>
          <a:off x="323528" y="1131888"/>
          <a:ext cx="8424935" cy="2595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96842">
                  <a:extLst>
                    <a:ext uri="{9D8B030D-6E8A-4147-A177-3AD203B41FA5}">
                      <a16:colId xmlns:a16="http://schemas.microsoft.com/office/drawing/2014/main" val="4152843162"/>
                    </a:ext>
                  </a:extLst>
                </a:gridCol>
                <a:gridCol w="772388">
                  <a:extLst>
                    <a:ext uri="{9D8B030D-6E8A-4147-A177-3AD203B41FA5}">
                      <a16:colId xmlns:a16="http://schemas.microsoft.com/office/drawing/2014/main" val="485243617"/>
                    </a:ext>
                  </a:extLst>
                </a:gridCol>
                <a:gridCol w="1431141">
                  <a:extLst>
                    <a:ext uri="{9D8B030D-6E8A-4147-A177-3AD203B41FA5}">
                      <a16:colId xmlns:a16="http://schemas.microsoft.com/office/drawing/2014/main" val="2155322734"/>
                    </a:ext>
                  </a:extLst>
                </a:gridCol>
                <a:gridCol w="1431141">
                  <a:extLst>
                    <a:ext uri="{9D8B030D-6E8A-4147-A177-3AD203B41FA5}">
                      <a16:colId xmlns:a16="http://schemas.microsoft.com/office/drawing/2014/main" val="671424878"/>
                    </a:ext>
                  </a:extLst>
                </a:gridCol>
                <a:gridCol w="1431141">
                  <a:extLst>
                    <a:ext uri="{9D8B030D-6E8A-4147-A177-3AD203B41FA5}">
                      <a16:colId xmlns:a16="http://schemas.microsoft.com/office/drawing/2014/main" val="4204695042"/>
                    </a:ext>
                  </a:extLst>
                </a:gridCol>
                <a:gridCol w="1431141">
                  <a:extLst>
                    <a:ext uri="{9D8B030D-6E8A-4147-A177-3AD203B41FA5}">
                      <a16:colId xmlns:a16="http://schemas.microsoft.com/office/drawing/2014/main" val="2586315427"/>
                    </a:ext>
                  </a:extLst>
                </a:gridCol>
                <a:gridCol w="1431141">
                  <a:extLst>
                    <a:ext uri="{9D8B030D-6E8A-4147-A177-3AD203B41FA5}">
                      <a16:colId xmlns:a16="http://schemas.microsoft.com/office/drawing/2014/main" val="2875452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Enc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8173637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VTM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AI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-0.03%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0.03%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0.01%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102%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32227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RA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-0.06%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-0.12%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-0.11%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99%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043479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LDB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-0.01%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-0.06%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0.10%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101%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100%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8038743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BMS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AI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-0.05%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0.08%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0.08%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100%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103%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931608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RA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-0.11%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0.01%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-0.17%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99%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102%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34764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LDB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-0.17%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0.32%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0.01%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101%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103%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24160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761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A8AFAF"/>
        </a:solidFill>
        <a:ln>
          <a:noFill/>
        </a:ln>
        <a:effectLst/>
        <a:ex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179C7D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214</Words>
  <Application>Microsoft Office PowerPoint</Application>
  <PresentationFormat>Bildschirmpräsentation (16:9)</PresentationFormat>
  <Paragraphs>73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Frutiger LT Com 45 Light</vt:lpstr>
      <vt:lpstr>Wingdings</vt:lpstr>
      <vt:lpstr>Frutiger LT Com 55 Roman</vt:lpstr>
      <vt:lpstr>Fraunhofer HHI Master</vt:lpstr>
      <vt:lpstr>JVET-K0261 AGH3: VVC Software CleanUp</vt:lpstr>
      <vt:lpstr>Development timeline</vt:lpstr>
      <vt:lpstr>Legacy code in VTM and BMS</vt:lpstr>
      <vt:lpstr>Code Clean-Up</vt:lpstr>
      <vt:lpstr>Results for the non-normative encoder changes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Wieckowski, Adam</cp:lastModifiedBy>
  <cp:revision>161</cp:revision>
  <cp:lastPrinted>2011-04-27T07:57:31Z</cp:lastPrinted>
  <dcterms:created xsi:type="dcterms:W3CDTF">2016-03-16T10:16:45Z</dcterms:created>
  <dcterms:modified xsi:type="dcterms:W3CDTF">2018-07-06T15:12:45Z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