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89" r:id="rId2"/>
    <p:sldId id="2054" r:id="rId3"/>
    <p:sldId id="2059" r:id="rId4"/>
    <p:sldId id="2055" r:id="rId5"/>
    <p:sldId id="2056" r:id="rId6"/>
    <p:sldId id="2057" r:id="rId7"/>
    <p:sldId id="2053" r:id="rId8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53" d="100"/>
          <a:sy n="153" d="100"/>
        </p:scale>
        <p:origin x="642" y="13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09/07/2018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7/9/2018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 smtClean="0"/>
              <a:t>JVET-K0219 </a:t>
            </a:r>
            <a:r>
              <a:rPr lang="en-US" sz="2000" b="1" dirty="0"/>
              <a:t>– </a:t>
            </a:r>
            <a:r>
              <a:rPr lang="en-US" sz="2000" b="1" dirty="0" smtClean="0"/>
              <a:t>CE4.2.4 </a:t>
            </a:r>
            <a:r>
              <a:rPr lang="en-US" sz="2000" b="1" dirty="0"/>
              <a:t>- Technicolor</a:t>
            </a:r>
            <a:br>
              <a:rPr lang="en-US" sz="2000" b="1" dirty="0"/>
            </a:br>
            <a:r>
              <a:rPr lang="en-US" sz="2000" b="1" dirty="0" smtClean="0"/>
              <a:t>Merge </a:t>
            </a:r>
            <a:r>
              <a:rPr lang="en-US" sz="2000" b="1" dirty="0"/>
              <a:t>mode enhancement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1958943"/>
          </a:xfrm>
        </p:spPr>
        <p:txBody>
          <a:bodyPr wrap="square">
            <a:spAutoFit/>
          </a:bodyPr>
          <a:lstStyle/>
          <a:p>
            <a:r>
              <a:rPr lang="en-US" dirty="0" smtClean="0">
                <a:cs typeface="Arial"/>
              </a:rPr>
              <a:t>Performed </a:t>
            </a:r>
            <a:r>
              <a:rPr lang="en-US" dirty="0">
                <a:cs typeface="Arial"/>
              </a:rPr>
              <a:t>on top of </a:t>
            </a:r>
            <a:r>
              <a:rPr lang="en-US" dirty="0" smtClean="0">
                <a:cs typeface="Arial"/>
              </a:rPr>
              <a:t>CE4.2.3</a:t>
            </a:r>
            <a:endParaRPr lang="en-US" dirty="0">
              <a:cs typeface="Arial"/>
            </a:endParaRPr>
          </a:p>
          <a:p>
            <a:pPr lvl="1"/>
            <a:r>
              <a:rPr lang="en-US" sz="1400" dirty="0">
                <a:cs typeface="Arial"/>
              </a:rPr>
              <a:t>As J0022 on top of J0021</a:t>
            </a:r>
          </a:p>
          <a:p>
            <a:pPr lvl="2"/>
            <a:r>
              <a:rPr lang="en-US" sz="1400" dirty="0" smtClean="0">
                <a:cs typeface="Arial"/>
              </a:rPr>
              <a:t>1</a:t>
            </a:r>
            <a:r>
              <a:rPr lang="en-US" sz="1400" dirty="0">
                <a:cs typeface="Arial"/>
              </a:rPr>
              <a:t>. Adding non-adjacent spatial merge candidate candidates, on/off test</a:t>
            </a:r>
          </a:p>
          <a:p>
            <a:pPr lvl="2"/>
            <a:r>
              <a:rPr lang="en-US" sz="1400" dirty="0">
                <a:cs typeface="Arial"/>
              </a:rPr>
              <a:t>2. Enlarging merge list to </a:t>
            </a:r>
            <a:r>
              <a:rPr lang="en-US" sz="1400" dirty="0" smtClean="0">
                <a:cs typeface="Arial"/>
              </a:rPr>
              <a:t>17 </a:t>
            </a:r>
            <a:r>
              <a:rPr lang="en-US" sz="1400" dirty="0">
                <a:cs typeface="Arial"/>
              </a:rPr>
              <a:t>with affine</a:t>
            </a:r>
          </a:p>
          <a:p>
            <a:pPr lvl="2"/>
            <a:r>
              <a:rPr lang="en-US" sz="1400" dirty="0">
                <a:cs typeface="Arial"/>
              </a:rPr>
              <a:t>3. Merge candidate list reordering</a:t>
            </a:r>
          </a:p>
          <a:p>
            <a:pPr lvl="2"/>
            <a:r>
              <a:rPr lang="en-US" sz="1400" dirty="0">
                <a:cs typeface="Arial"/>
              </a:rPr>
              <a:t>4.Unified merge candidate </a:t>
            </a:r>
            <a:r>
              <a:rPr lang="en-US" sz="1400" dirty="0" smtClean="0">
                <a:cs typeface="Arial"/>
              </a:rPr>
              <a:t>list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Merge </a:t>
            </a:r>
            <a:r>
              <a:rPr lang="en-US" b="1" dirty="0"/>
              <a:t>mode enhancement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3010513"/>
          </a:xfrm>
        </p:spPr>
        <p:txBody>
          <a:bodyPr wrap="square">
            <a:spAutoFit/>
          </a:bodyPr>
          <a:lstStyle/>
          <a:p>
            <a:r>
              <a:rPr lang="en-US" dirty="0" smtClean="0">
                <a:cs typeface="Arial"/>
              </a:rPr>
              <a:t>Affine </a:t>
            </a:r>
            <a:r>
              <a:rPr lang="en-US" dirty="0">
                <a:cs typeface="Arial"/>
              </a:rPr>
              <a:t>model storage (Test #1)</a:t>
            </a:r>
          </a:p>
          <a:p>
            <a:pPr lvl="1"/>
            <a:r>
              <a:rPr lang="en-US" sz="1400" dirty="0">
                <a:cs typeface="Arial"/>
              </a:rPr>
              <a:t>Affine model stored at CU level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Correct motion in TL, TR, BL 4x4 sub-blocks for following prediction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Fix issue with CU of width or height equal to </a:t>
            </a:r>
            <a:r>
              <a:rPr lang="en-US" sz="1400" dirty="0" smtClean="0">
                <a:cs typeface="Arial"/>
              </a:rPr>
              <a:t>4</a:t>
            </a:r>
          </a:p>
          <a:p>
            <a:r>
              <a:rPr lang="en-US" dirty="0" smtClean="0">
                <a:cs typeface="Arial"/>
              </a:rPr>
              <a:t>Add Affine merge candidates </a:t>
            </a:r>
            <a:r>
              <a:rPr lang="en-US" dirty="0">
                <a:cs typeface="Arial"/>
              </a:rPr>
              <a:t>(Test #2)</a:t>
            </a:r>
          </a:p>
          <a:p>
            <a:pPr lvl="1"/>
            <a:r>
              <a:rPr lang="en-US" sz="1400" dirty="0">
                <a:cs typeface="Arial"/>
              </a:rPr>
              <a:t>Spatial affine model candidates enriched with {b2, a2, b3} </a:t>
            </a:r>
            <a:r>
              <a:rPr lang="en-US" sz="1400" dirty="0" smtClean="0">
                <a:cs typeface="Arial"/>
              </a:rPr>
              <a:t>positions</a:t>
            </a:r>
          </a:p>
          <a:p>
            <a:pPr lvl="1"/>
            <a:r>
              <a:rPr lang="fr-FR" sz="1400" dirty="0" smtClean="0">
                <a:cs typeface="Arial"/>
              </a:rPr>
              <a:t>Temporal </a:t>
            </a:r>
            <a:r>
              <a:rPr lang="fr-FR" sz="1400" dirty="0">
                <a:cs typeface="Arial"/>
              </a:rPr>
              <a:t>affine candidates at {</a:t>
            </a:r>
            <a:r>
              <a:rPr lang="fr-FR" sz="1400" dirty="0" err="1">
                <a:cs typeface="Arial"/>
              </a:rPr>
              <a:t>curr</a:t>
            </a:r>
            <a:r>
              <a:rPr lang="fr-FR" sz="1400" dirty="0">
                <a:cs typeface="Arial"/>
              </a:rPr>
              <a:t>, c}</a:t>
            </a:r>
            <a:endParaRPr lang="en-US" sz="1400" dirty="0">
              <a:cs typeface="Arial"/>
            </a:endParaRPr>
          </a:p>
          <a:p>
            <a:r>
              <a:rPr lang="en-US" dirty="0">
                <a:cs typeface="Arial"/>
              </a:rPr>
              <a:t>Combined test (Test #3)</a:t>
            </a:r>
          </a:p>
          <a:p>
            <a:pPr lvl="1"/>
            <a:r>
              <a:rPr lang="en-US" sz="1400" dirty="0">
                <a:cs typeface="Arial"/>
              </a:rPr>
              <a:t>Combined Test #1 and #</a:t>
            </a:r>
            <a:r>
              <a:rPr lang="en-US" sz="1400" dirty="0" smtClean="0">
                <a:cs typeface="Arial"/>
              </a:rPr>
              <a:t>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Merge </a:t>
            </a:r>
            <a:r>
              <a:rPr lang="en-US" b="1" dirty="0"/>
              <a:t>mode enhancement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759" y="3157333"/>
            <a:ext cx="1681480" cy="1647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115701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#1 (affine model storage)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Merge </a:t>
            </a:r>
            <a:r>
              <a:rPr lang="en-US" b="1" dirty="0"/>
              <a:t>mode enhancement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57461"/>
              </p:ext>
            </p:extLst>
          </p:nvPr>
        </p:nvGraphicFramePr>
        <p:xfrm>
          <a:off x="573662" y="1542919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43183584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3604094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0503376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9069697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1394697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4805529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4210459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70074433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1479492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6792274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958037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019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343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942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835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097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811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5291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439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430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1064567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874443"/>
              </p:ext>
            </p:extLst>
          </p:nvPr>
        </p:nvGraphicFramePr>
        <p:xfrm>
          <a:off x="573662" y="3365453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0112410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5529197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5165719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0971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2827244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5827551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1931288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934089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7482025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995126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441390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56462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705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310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5785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309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567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575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022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471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211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#2 </a:t>
            </a:r>
            <a:r>
              <a:rPr lang="en-US" dirty="0" smtClean="0">
                <a:cs typeface="Arial"/>
              </a:rPr>
              <a:t>(new merge affine candidates)</a:t>
            </a:r>
            <a:endParaRPr lang="en-US" dirty="0">
              <a:cs typeface="Arial"/>
            </a:endParaRP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Merge </a:t>
            </a:r>
            <a:r>
              <a:rPr lang="en-US" b="1" dirty="0"/>
              <a:t>mode enhancement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654439"/>
              </p:ext>
            </p:extLst>
          </p:nvPr>
        </p:nvGraphicFramePr>
        <p:xfrm>
          <a:off x="492243" y="1590800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40776732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9961341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05066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3433284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0697904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2691230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239403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9263519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048856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9472924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859389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553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850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5875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5049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6013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9364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86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966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282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25808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377466"/>
              </p:ext>
            </p:extLst>
          </p:nvPr>
        </p:nvGraphicFramePr>
        <p:xfrm>
          <a:off x="492243" y="3342868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48558515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3234141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64596607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6654361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8179863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538276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207757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389845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4462473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5529627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292520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0839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842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175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714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48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349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361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596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677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295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41589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#3 = #1 + #2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Merge </a:t>
            </a:r>
            <a:r>
              <a:rPr lang="en-US" b="1" dirty="0"/>
              <a:t>mode enhancement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807278"/>
              </p:ext>
            </p:extLst>
          </p:nvPr>
        </p:nvGraphicFramePr>
        <p:xfrm>
          <a:off x="688979" y="1419104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9520144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54344016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434738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218205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0471246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871634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2419057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319306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0147473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69028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8615055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6113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057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002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83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398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80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658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500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953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85595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219941"/>
              </p:ext>
            </p:extLst>
          </p:nvPr>
        </p:nvGraphicFramePr>
        <p:xfrm>
          <a:off x="688978" y="3848100"/>
          <a:ext cx="7772403" cy="129540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04225699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760857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5395911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645631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4297676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36668799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6562849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9093664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919317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3171235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324898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126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without affine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7279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2698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25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5193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919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8464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335653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385143"/>
              </p:ext>
            </p:extLst>
          </p:nvPr>
        </p:nvGraphicFramePr>
        <p:xfrm>
          <a:off x="688978" y="3038354"/>
          <a:ext cx="7772403" cy="4857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8472745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4901310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928953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596492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0585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1808050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4306233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9181137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4476726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9357092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037322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1080p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119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720p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13618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117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2288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83364"/>
          </a:xfrm>
        </p:spPr>
        <p:txBody>
          <a:bodyPr/>
          <a:lstStyle/>
          <a:p>
            <a:r>
              <a:rPr lang="en-US" dirty="0" smtClean="0"/>
              <a:t>Merge Affine </a:t>
            </a:r>
            <a:r>
              <a:rPr lang="en-US" dirty="0"/>
              <a:t>mode enhancement</a:t>
            </a:r>
          </a:p>
          <a:p>
            <a:pPr lvl="1"/>
            <a:r>
              <a:rPr lang="en-US" sz="1400" dirty="0"/>
              <a:t>Brings BD-rate gains on all classes and configurations</a:t>
            </a:r>
          </a:p>
          <a:p>
            <a:pPr lvl="2"/>
            <a:r>
              <a:rPr lang="en-US" sz="1400" dirty="0" smtClean="0"/>
              <a:t>VTM: -4.08% RA and -2.67% LDB</a:t>
            </a:r>
          </a:p>
          <a:p>
            <a:pPr lvl="2"/>
            <a:r>
              <a:rPr lang="en-US" sz="1400" dirty="0" smtClean="0"/>
              <a:t>BMS</a:t>
            </a:r>
            <a:r>
              <a:rPr lang="en-US" sz="1400" dirty="0"/>
              <a:t>: -</a:t>
            </a:r>
            <a:r>
              <a:rPr lang="en-US" sz="1400" dirty="0" smtClean="0"/>
              <a:t>2.86% </a:t>
            </a:r>
            <a:r>
              <a:rPr lang="en-US" sz="1400" dirty="0"/>
              <a:t>RA and -</a:t>
            </a:r>
            <a:r>
              <a:rPr lang="en-US" sz="1400" dirty="0" smtClean="0"/>
              <a:t>2.57% </a:t>
            </a:r>
            <a:r>
              <a:rPr lang="en-US" sz="1400" dirty="0"/>
              <a:t>LDB</a:t>
            </a:r>
          </a:p>
          <a:p>
            <a:pPr lvl="1"/>
            <a:r>
              <a:rPr lang="en-US" sz="1400" dirty="0"/>
              <a:t>With complexity increases</a:t>
            </a:r>
          </a:p>
          <a:p>
            <a:pPr lvl="2"/>
            <a:r>
              <a:rPr lang="en-US" sz="1400" dirty="0"/>
              <a:t>VTM: </a:t>
            </a:r>
            <a:r>
              <a:rPr lang="en-US" sz="1400" dirty="0" smtClean="0"/>
              <a:t>50% </a:t>
            </a:r>
            <a:r>
              <a:rPr lang="en-US" sz="1400" dirty="0"/>
              <a:t>enc. and </a:t>
            </a:r>
            <a:r>
              <a:rPr lang="en-US" sz="1400" dirty="0" smtClean="0"/>
              <a:t>29% </a:t>
            </a:r>
            <a:r>
              <a:rPr lang="en-US" sz="1400" dirty="0" err="1"/>
              <a:t>dec.</a:t>
            </a:r>
            <a:r>
              <a:rPr lang="en-US" sz="1400" dirty="0"/>
              <a:t> </a:t>
            </a:r>
            <a:r>
              <a:rPr lang="en-US" sz="1400" dirty="0" smtClean="0"/>
              <a:t>RA, 87% </a:t>
            </a:r>
            <a:r>
              <a:rPr lang="en-US" sz="1400" dirty="0"/>
              <a:t>enc. and </a:t>
            </a:r>
            <a:r>
              <a:rPr lang="en-US" sz="1400" dirty="0" smtClean="0"/>
              <a:t>17% </a:t>
            </a:r>
            <a:r>
              <a:rPr lang="en-US" sz="1400" dirty="0" err="1"/>
              <a:t>dec.</a:t>
            </a:r>
            <a:r>
              <a:rPr lang="en-US" sz="1400" dirty="0"/>
              <a:t> LDB</a:t>
            </a:r>
          </a:p>
          <a:p>
            <a:pPr lvl="2"/>
            <a:r>
              <a:rPr lang="en-US" sz="1400" dirty="0"/>
              <a:t>BMS: </a:t>
            </a:r>
            <a:r>
              <a:rPr lang="en-US" sz="1400" dirty="0" smtClean="0"/>
              <a:t>19% </a:t>
            </a:r>
            <a:r>
              <a:rPr lang="en-US" sz="1400" dirty="0"/>
              <a:t>enc. and </a:t>
            </a:r>
            <a:r>
              <a:rPr lang="en-US" sz="1400" dirty="0" smtClean="0"/>
              <a:t>7% </a:t>
            </a:r>
            <a:r>
              <a:rPr lang="en-US" sz="1400" dirty="0" err="1"/>
              <a:t>dec.</a:t>
            </a:r>
            <a:r>
              <a:rPr lang="en-US" sz="1400" dirty="0"/>
              <a:t> RA and </a:t>
            </a:r>
            <a:r>
              <a:rPr lang="en-US" sz="1400" dirty="0" smtClean="0"/>
              <a:t>36% </a:t>
            </a:r>
            <a:r>
              <a:rPr lang="en-US" sz="1400" dirty="0"/>
              <a:t>enc. and </a:t>
            </a:r>
            <a:r>
              <a:rPr lang="en-US" sz="1400" dirty="0" smtClean="0"/>
              <a:t>13% </a:t>
            </a:r>
            <a:r>
              <a:rPr lang="en-US" sz="1400" dirty="0" err="1"/>
              <a:t>dec.</a:t>
            </a:r>
            <a:r>
              <a:rPr lang="en-US" sz="1400" dirty="0"/>
              <a:t> LDB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r>
              <a:rPr lang="fr-FR" sz="1400" dirty="0" smtClean="0"/>
              <a:t>On affine classes:</a:t>
            </a:r>
          </a:p>
          <a:p>
            <a:pPr lvl="2"/>
            <a:r>
              <a:rPr lang="fr-FR" sz="1400" dirty="0" smtClean="0"/>
              <a:t>VTM </a:t>
            </a:r>
            <a:r>
              <a:rPr lang="fr-FR" sz="1400" dirty="0"/>
              <a:t>RA: </a:t>
            </a:r>
            <a:r>
              <a:rPr lang="fr-FR" sz="1400" dirty="0" smtClean="0"/>
              <a:t>-11.75%</a:t>
            </a:r>
            <a:endParaRPr lang="fr-FR" sz="1400" dirty="0"/>
          </a:p>
          <a:p>
            <a:pPr lvl="2"/>
            <a:r>
              <a:rPr lang="fr-FR" sz="1400" dirty="0" smtClean="0"/>
              <a:t>BMS </a:t>
            </a:r>
            <a:r>
              <a:rPr lang="fr-FR" sz="1400" dirty="0"/>
              <a:t>RA: </a:t>
            </a:r>
            <a:r>
              <a:rPr lang="fr-FR" sz="1400" dirty="0" smtClean="0"/>
              <a:t>-10.85%</a:t>
            </a:r>
            <a:endParaRPr lang="en-US" sz="1400" dirty="0"/>
          </a:p>
          <a:p>
            <a:r>
              <a:rPr lang="en-US" dirty="0"/>
              <a:t>Can easily be coupled with other Affine contributions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1437</Words>
  <Application>Microsoft Office PowerPoint</Application>
  <PresentationFormat>On-screen Show (16:9)</PresentationFormat>
  <Paragraphs>578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2013_Technicolor</vt:lpstr>
      <vt:lpstr>JVET-K0219 – CE4.2.4 - Technicolor Merge mode enhancement</vt:lpstr>
      <vt:lpstr>Merge mode enhancement</vt:lpstr>
      <vt:lpstr>Merge mode enhancement</vt:lpstr>
      <vt:lpstr>Merge mode enhancement</vt:lpstr>
      <vt:lpstr>Merge mode enhancement</vt:lpstr>
      <vt:lpstr>Merge mode enhancement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2018-07-09T16:42:55Z</dcterms:modified>
</cp:coreProperties>
</file>