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689" r:id="rId2"/>
    <p:sldId id="2054" r:id="rId3"/>
    <p:sldId id="2058" r:id="rId4"/>
    <p:sldId id="2055" r:id="rId5"/>
    <p:sldId id="2056" r:id="rId6"/>
    <p:sldId id="2057" r:id="rId7"/>
    <p:sldId id="2053" r:id="rId8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12" d="100"/>
          <a:sy n="112" d="100"/>
        </p:scale>
        <p:origin x="126" y="40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09/07/2018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7/9/2018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JVET-K0218 – CE4.1.4 - Technicolor</a:t>
            </a:r>
            <a:br>
              <a:rPr lang="en-US" sz="2000" b="1" dirty="0"/>
            </a:br>
            <a:r>
              <a:rPr lang="en-US" sz="2000" b="1" dirty="0"/>
              <a:t>Affine mode enhancement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3856899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Shared modifications</a:t>
            </a:r>
          </a:p>
          <a:p>
            <a:pPr lvl="1"/>
            <a:r>
              <a:rPr lang="en-US" sz="1400" dirty="0">
                <a:cs typeface="Arial"/>
              </a:rPr>
              <a:t>Fix divisions by zero in affine motion estimation</a:t>
            </a:r>
          </a:p>
          <a:p>
            <a:pPr lvl="1"/>
            <a:r>
              <a:rPr lang="en-US" sz="1400" dirty="0">
                <a:cs typeface="Arial"/>
              </a:rPr>
              <a:t>Aggregate affine motion calculations into three functions</a:t>
            </a:r>
          </a:p>
          <a:p>
            <a:pPr lvl="1"/>
            <a:r>
              <a:rPr lang="en-US" sz="1400" dirty="0">
                <a:cs typeface="Arial"/>
              </a:rPr>
              <a:t>Perform all affine motion calculations with integer precision</a:t>
            </a:r>
          </a:p>
          <a:p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  <a:p>
            <a:r>
              <a:rPr lang="en-US" dirty="0">
                <a:cs typeface="Arial"/>
              </a:rPr>
              <a:t>Performed on top of CE4.1.3</a:t>
            </a:r>
          </a:p>
          <a:p>
            <a:pPr lvl="1"/>
            <a:r>
              <a:rPr lang="en-US" sz="1400" dirty="0">
                <a:cs typeface="Arial"/>
              </a:rPr>
              <a:t>As J0022 on top of J0021</a:t>
            </a:r>
          </a:p>
          <a:p>
            <a:pPr lvl="1"/>
            <a:r>
              <a:rPr lang="en-US" sz="1400" dirty="0">
                <a:cs typeface="Arial"/>
              </a:rPr>
              <a:t>Affine model 4/6 params, affine MVD prediction, CU model switch, slice model switch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mode enhancement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FC0CAA3-6610-4315-A6A4-6068D4A4C4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275239"/>
              </p:ext>
            </p:extLst>
          </p:nvPr>
        </p:nvGraphicFramePr>
        <p:xfrm>
          <a:off x="2368550" y="2175576"/>
          <a:ext cx="4406900" cy="97155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7833647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104733516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747819332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054956229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570163340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28762990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674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BMS-1.0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71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69702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1331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930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521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3887676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Affine model storage (Test #1)</a:t>
            </a:r>
          </a:p>
          <a:p>
            <a:pPr lvl="1"/>
            <a:r>
              <a:rPr lang="en-US" sz="1400" dirty="0">
                <a:cs typeface="Arial"/>
              </a:rPr>
              <a:t>Affine model stored at CU level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Correct motion in TL, TR, BL 4x4 sub-blocks for following prediction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Fix issue with CU of width or height equal to 4</a:t>
            </a:r>
          </a:p>
          <a:p>
            <a:pPr marL="0" lvl="1" indent="0">
              <a:buNone/>
            </a:pPr>
            <a:endParaRPr lang="en-US" sz="1400" dirty="0">
              <a:cs typeface="Arial"/>
            </a:endParaRPr>
          </a:p>
          <a:p>
            <a:r>
              <a:rPr lang="en-US" dirty="0">
                <a:cs typeface="Arial"/>
              </a:rPr>
              <a:t>Affine AMVP candidate derivation (Test #2)</a:t>
            </a:r>
          </a:p>
          <a:p>
            <a:pPr lvl="1"/>
            <a:r>
              <a:rPr lang="en-US" sz="1400" dirty="0">
                <a:cs typeface="Arial"/>
              </a:rPr>
              <a:t>Spatial affine model candidates enriched with {a2, b3} positions</a:t>
            </a:r>
          </a:p>
          <a:p>
            <a:pPr lvl="1"/>
            <a:r>
              <a:rPr lang="en-US" sz="1400" dirty="0">
                <a:cs typeface="Arial"/>
              </a:rPr>
              <a:t>Constructed affine model possible with only 2 neighboring motions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More possibility to get an affine model</a:t>
            </a:r>
          </a:p>
          <a:p>
            <a:pPr marL="0" lvl="1" indent="0">
              <a:buNone/>
            </a:pPr>
            <a:endParaRPr lang="en-US" sz="1400" dirty="0">
              <a:cs typeface="Arial"/>
            </a:endParaRPr>
          </a:p>
          <a:p>
            <a:r>
              <a:rPr lang="en-US" dirty="0">
                <a:cs typeface="Arial"/>
              </a:rPr>
              <a:t>Combined test (Test #3)</a:t>
            </a:r>
          </a:p>
          <a:p>
            <a:pPr lvl="1"/>
            <a:r>
              <a:rPr lang="en-US" sz="1400" dirty="0">
                <a:cs typeface="Arial"/>
              </a:rPr>
              <a:t>Combined Test #1 and #2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mode enhancement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A0EFF6B-E87E-4268-B434-B3E972F1DFB8}"/>
              </a:ext>
            </a:extLst>
          </p:cNvPr>
          <p:cNvGrpSpPr/>
          <p:nvPr/>
        </p:nvGrpSpPr>
        <p:grpSpPr>
          <a:xfrm>
            <a:off x="7081513" y="2338091"/>
            <a:ext cx="1706580" cy="1658209"/>
            <a:chOff x="7081513" y="2338091"/>
            <a:chExt cx="1706580" cy="165820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1502791-53C8-4909-9D1D-8C3C50DE51C3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1513" y="2338091"/>
              <a:ext cx="1681480" cy="16471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C9BB61C-8FF1-47BA-ACDB-D6BD0062DB65}"/>
                </a:ext>
              </a:extLst>
            </p:cNvPr>
            <p:cNvSpPr/>
            <p:nvPr/>
          </p:nvSpPr>
          <p:spPr>
            <a:xfrm>
              <a:off x="7338347" y="2590202"/>
              <a:ext cx="272845" cy="260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02AF26D-9ACF-4D63-B170-91EBE287A6B2}"/>
                </a:ext>
              </a:extLst>
            </p:cNvPr>
            <p:cNvSpPr/>
            <p:nvPr/>
          </p:nvSpPr>
          <p:spPr>
            <a:xfrm>
              <a:off x="8499692" y="3735353"/>
              <a:ext cx="272845" cy="260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0790517-85B0-4B7E-BD1E-E8327F2FBAFF}"/>
                </a:ext>
              </a:extLst>
            </p:cNvPr>
            <p:cNvSpPr/>
            <p:nvPr/>
          </p:nvSpPr>
          <p:spPr>
            <a:xfrm>
              <a:off x="8515248" y="3704656"/>
              <a:ext cx="272845" cy="260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286269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#1 (affine model storage)</a:t>
            </a: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mode enhancement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D2B9BD2-BD91-4D54-8C52-63017D7BF5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658861"/>
              </p:ext>
            </p:extLst>
          </p:nvPr>
        </p:nvGraphicFramePr>
        <p:xfrm>
          <a:off x="685798" y="1590800"/>
          <a:ext cx="7772403" cy="29146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68208239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7767667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11424605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0403285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519765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1947592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0492982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299349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8398874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0404532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816596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38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689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927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6761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4261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58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602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195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389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9008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653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0396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6302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8876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5667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669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89659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10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7077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#2 (affine AMVP </a:t>
            </a:r>
            <a:r>
              <a:rPr lang="en-US" dirty="0" err="1">
                <a:cs typeface="Arial"/>
              </a:rPr>
              <a:t>cand</a:t>
            </a:r>
            <a:r>
              <a:rPr lang="en-US" dirty="0">
                <a:cs typeface="Arial"/>
              </a:rPr>
              <a:t>. derivation)</a:t>
            </a: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mode enhancement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735E27B-5350-45F4-897F-B3619E0A2D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17175"/>
              </p:ext>
            </p:extLst>
          </p:nvPr>
        </p:nvGraphicFramePr>
        <p:xfrm>
          <a:off x="685798" y="1590800"/>
          <a:ext cx="7772403" cy="29146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05009537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2651754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8104117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390601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624481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35205984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4980856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6627888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5257964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5720636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000687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34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2190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0494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23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558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0914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291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5128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803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930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5360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123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53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2267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03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949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476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38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41589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#3 = #1 + #2</a:t>
            </a: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mode enhancement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62D16E6-2E6D-4BA3-A6DA-39137AC65E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041013"/>
              </p:ext>
            </p:extLst>
          </p:nvPr>
        </p:nvGraphicFramePr>
        <p:xfrm>
          <a:off x="685798" y="1578905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45364732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7076476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9050839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16782676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8401115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5967391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6742800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19123487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3945436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60135273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089410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6671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114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625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9073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635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8961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267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7812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27302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760C016-105E-482A-9D34-1046374381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817772"/>
              </p:ext>
            </p:extLst>
          </p:nvPr>
        </p:nvGraphicFramePr>
        <p:xfrm>
          <a:off x="685797" y="3044776"/>
          <a:ext cx="7772403" cy="4857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70609895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9992321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7922033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0456950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3315779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3422007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8981714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283098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9290838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319037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3246969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1080p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517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720p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029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13975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2E35EE1-08ED-403D-8787-84A1321C1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112996"/>
              </p:ext>
            </p:extLst>
          </p:nvPr>
        </p:nvGraphicFramePr>
        <p:xfrm>
          <a:off x="685797" y="3701022"/>
          <a:ext cx="7772403" cy="129540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50790928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0708953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0432004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3493345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4448374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9896732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3355028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57488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9738197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2247897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237543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03726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0529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397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721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265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7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7960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727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02288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3483364"/>
          </a:xfrm>
        </p:spPr>
        <p:txBody>
          <a:bodyPr/>
          <a:lstStyle/>
          <a:p>
            <a:r>
              <a:rPr lang="en-US" dirty="0"/>
              <a:t>Affine mode enhancement</a:t>
            </a:r>
          </a:p>
          <a:p>
            <a:pPr lvl="1"/>
            <a:r>
              <a:rPr lang="en-US" sz="1400" dirty="0"/>
              <a:t>Brings BD-rate gains on all classes and configurations</a:t>
            </a:r>
          </a:p>
          <a:p>
            <a:pPr lvl="2"/>
            <a:r>
              <a:rPr lang="en-US" sz="1400" dirty="0"/>
              <a:t>VTM: -3.91% RA and -2.39% LDB</a:t>
            </a:r>
          </a:p>
          <a:p>
            <a:pPr lvl="2"/>
            <a:r>
              <a:rPr lang="en-US" sz="1400" dirty="0"/>
              <a:t>BMS: -2.72% RA and -2.42% LDB</a:t>
            </a:r>
          </a:p>
          <a:p>
            <a:pPr lvl="1"/>
            <a:r>
              <a:rPr lang="en-US" sz="1400" dirty="0"/>
              <a:t>With complexity increases</a:t>
            </a:r>
          </a:p>
          <a:p>
            <a:pPr lvl="2"/>
            <a:r>
              <a:rPr lang="en-US" sz="1400" dirty="0"/>
              <a:t>VTM: 48% enc. and 15% </a:t>
            </a:r>
            <a:r>
              <a:rPr lang="en-US" sz="1400" dirty="0" err="1"/>
              <a:t>dec.</a:t>
            </a:r>
            <a:r>
              <a:rPr lang="en-US" sz="1400" dirty="0"/>
              <a:t> RA and 113% enc. and 8% </a:t>
            </a:r>
            <a:r>
              <a:rPr lang="en-US" sz="1400" dirty="0" err="1"/>
              <a:t>dec.</a:t>
            </a:r>
            <a:r>
              <a:rPr lang="en-US" sz="1400" dirty="0"/>
              <a:t> LDB</a:t>
            </a:r>
          </a:p>
          <a:p>
            <a:pPr lvl="2"/>
            <a:r>
              <a:rPr lang="en-US" sz="1400" dirty="0"/>
              <a:t>BMS: 13% enc. and 6% </a:t>
            </a:r>
            <a:r>
              <a:rPr lang="en-US" sz="1400" dirty="0" err="1"/>
              <a:t>dec.</a:t>
            </a:r>
            <a:r>
              <a:rPr lang="en-US" sz="1400" dirty="0"/>
              <a:t> RA and 42% enc. and 8% </a:t>
            </a:r>
            <a:r>
              <a:rPr lang="en-US" sz="1400" dirty="0" err="1"/>
              <a:t>dec.</a:t>
            </a:r>
            <a:r>
              <a:rPr lang="en-US" sz="1400" dirty="0"/>
              <a:t> LDB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r>
              <a:rPr lang="fr-FR" sz="1400" dirty="0"/>
              <a:t>Up to VTM RA: -8.72% 53% 20% - BMS RA: -7.82% 20% 9% on Affine class</a:t>
            </a:r>
          </a:p>
          <a:p>
            <a:pPr lvl="1"/>
            <a:endParaRPr lang="en-US" sz="1400" dirty="0"/>
          </a:p>
          <a:p>
            <a:r>
              <a:rPr lang="en-US" dirty="0"/>
              <a:t>Can easily be coupled with other Affine contributions</a:t>
            </a:r>
          </a:p>
        </p:txBody>
      </p:sp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1508</Words>
  <Application>Microsoft Office PowerPoint</Application>
  <PresentationFormat>On-screen Show (16:9)</PresentationFormat>
  <Paragraphs>548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</vt:lpstr>
      <vt:lpstr>2013_Technicolor</vt:lpstr>
      <vt:lpstr>JVET-K0218 – CE4.1.4 - Technicolor Affine mode enhancement</vt:lpstr>
      <vt:lpstr>Affine mode enhancement</vt:lpstr>
      <vt:lpstr>Affine mode enhancement</vt:lpstr>
      <vt:lpstr>Affine mode enhancement</vt:lpstr>
      <vt:lpstr>Affine mode enhancement</vt:lpstr>
      <vt:lpstr>Affine mode enhancement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2018-07-09T13:43:01Z</dcterms:modified>
</cp:coreProperties>
</file>