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1"/>
  </p:notesMasterIdLst>
  <p:handoutMasterIdLst>
    <p:handoutMasterId r:id="rId12"/>
  </p:handoutMasterIdLst>
  <p:sldIdLst>
    <p:sldId id="468" r:id="rId2"/>
    <p:sldId id="477" r:id="rId3"/>
    <p:sldId id="481" r:id="rId4"/>
    <p:sldId id="478" r:id="rId5"/>
    <p:sldId id="479" r:id="rId6"/>
    <p:sldId id="480" r:id="rId7"/>
    <p:sldId id="473" r:id="rId8"/>
    <p:sldId id="475" r:id="rId9"/>
    <p:sldId id="415" r:id="rId1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7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ergey Ikonin" initials="SI" lastIdx="1" clrIdx="0">
    <p:extLst>
      <p:ext uri="{19B8F6BF-5375-455C-9EA6-DF929625EA0E}">
        <p15:presenceInfo xmlns:p15="http://schemas.microsoft.com/office/powerpoint/2012/main" userId="S-1-5-21-147214757-305610072-1517763936-1358763" providerId="AD"/>
      </p:ext>
    </p:extLst>
  </p:cmAuthor>
  <p:cmAuthor id="2" name="Semih Esenlik" initials="SE" lastIdx="1" clrIdx="1">
    <p:extLst>
      <p:ext uri="{19B8F6BF-5375-455C-9EA6-DF929625EA0E}">
        <p15:presenceInfo xmlns:p15="http://schemas.microsoft.com/office/powerpoint/2012/main" userId="S-1-5-21-147214757-305610072-1517763936-454816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FF33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426" autoAdjust="0"/>
    <p:restoredTop sz="46842" autoAdjust="0"/>
  </p:normalViewPr>
  <p:slideViewPr>
    <p:cSldViewPr>
      <p:cViewPr varScale="1">
        <p:scale>
          <a:sx n="71" d="100"/>
          <a:sy n="71" d="100"/>
        </p:scale>
        <p:origin x="1200" y="60"/>
      </p:cViewPr>
      <p:guideLst>
        <p:guide orient="horz" pos="197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-6957"/>
    </p:cViewPr>
  </p:sorterViewPr>
  <p:notesViewPr>
    <p:cSldViewPr>
      <p:cViewPr varScale="1">
        <p:scale>
          <a:sx n="57" d="100"/>
          <a:sy n="57" d="100"/>
        </p:scale>
        <p:origin x="283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1AFA03BE-6528-41EE-A926-77D04F0AF616}" type="datetime1">
              <a:rPr lang="zh-CN" altLang="en-US"/>
              <a:pPr>
                <a:defRPr/>
              </a:pPr>
              <a:t>2018/7/11</a:t>
            </a:fld>
            <a:endParaRPr lang="en-US" altLang="zh-CN"/>
          </a:p>
        </p:txBody>
      </p:sp>
      <p:sp>
        <p:nvSpPr>
          <p:cNvPr id="931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31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AFD6DDF-2D3F-4CEF-85F9-41F45BC176E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3855386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A675974A-76AB-4694-9F06-A9F95DFC48D9}" type="datetime1">
              <a:rPr lang="zh-CN" altLang="en-US"/>
              <a:pPr>
                <a:defRPr/>
              </a:pPr>
              <a:t>2018/7/11</a:t>
            </a:fld>
            <a:endParaRPr lang="en-US" altLang="zh-CN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FB86FF6-B894-4825-BA79-73D4996A0CE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9550210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3B6318EA-0E3C-49B0-BA9E-EB6008FA6CB5}" type="slidenum">
              <a:rPr lang="en-US" altLang="zh-CN" sz="1200"/>
              <a:pPr eaLnBrk="1" hangingPunct="1"/>
              <a:t>1</a:t>
            </a:fld>
            <a:endParaRPr lang="en-US" altLang="zh-CN" sz="1200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83226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6CD0E6D-AFDC-48DC-A223-611B1C915A79}" type="datetime1">
              <a:rPr lang="zh-CN" altLang="en-US" sz="1200" smtClean="0"/>
              <a:pPr eaLnBrk="1" hangingPunct="1"/>
              <a:t>2018/7/11</a:t>
            </a:fld>
            <a:endParaRPr lang="en-US" altLang="zh-CN" sz="1200" smtClean="0"/>
          </a:p>
        </p:txBody>
      </p:sp>
      <p:sp>
        <p:nvSpPr>
          <p:cNvPr id="2969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53ACAD7-7985-430B-8D54-A3804EA7AFF6}" type="slidenum">
              <a:rPr lang="en-US" altLang="zh-CN" sz="1200"/>
              <a:pPr eaLnBrk="1" hangingPunct="1"/>
              <a:t>9</a:t>
            </a:fld>
            <a:endParaRPr lang="en-US" altLang="zh-CN" sz="1200"/>
          </a:p>
        </p:txBody>
      </p:sp>
      <p:sp>
        <p:nvSpPr>
          <p:cNvPr id="297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02201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875" y="5578475"/>
            <a:ext cx="82073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784225"/>
            <a:ext cx="9142412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652463" y="6205538"/>
            <a:ext cx="2668587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70" tIns="39135" rIns="78270" bIns="39135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>
                <a:latin typeface="FrutigerNext LT Bold" charset="0"/>
                <a:ea typeface="ＭＳ Ｐゴシック" pitchFamily="34" charset="-128"/>
              </a:rPr>
              <a:t>HUAWEI TECHNOLOGIES CO., LTD.</a:t>
            </a:r>
            <a:endParaRPr lang="en-US" altLang="zh-CN" sz="2100">
              <a:latin typeface="Arial" charset="0"/>
              <a:ea typeface="ＭＳ Ｐゴシック" pitchFamily="34" charset="-128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7246938" y="3984625"/>
            <a:ext cx="1503362" cy="32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364" tIns="45680" rIns="91364" bIns="45680"/>
          <a:lstStyle/>
          <a:p>
            <a:pPr>
              <a:defRPr/>
            </a:pPr>
            <a:r>
              <a:rPr lang="en-US" altLang="zh-CN" sz="1800">
                <a:latin typeface="Arial" charset="0"/>
                <a:ea typeface="宋体" charset="-122"/>
              </a:rPr>
              <a:t>www.huawei.com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7489775" y="99953"/>
            <a:ext cx="16542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JVET-K0216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043982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1EB587B5-22D9-457F-BC77-D2EBDA1A806B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86040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96075" y="115888"/>
            <a:ext cx="2124075" cy="60102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23850" y="115888"/>
            <a:ext cx="6219825" cy="60102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6D3385B9-649B-45CF-97B1-84B733109EAC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3539319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622300" y="115888"/>
            <a:ext cx="8064500" cy="63341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23850" y="908050"/>
            <a:ext cx="4171950" cy="25320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908050"/>
            <a:ext cx="4171950" cy="25320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323850" y="3592513"/>
            <a:ext cx="4171950" cy="25336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592513"/>
            <a:ext cx="4171950" cy="25336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B72C8B07-1ED6-4667-9C2C-782534512E46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20201996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115888"/>
            <a:ext cx="8064500" cy="63341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23850" y="908050"/>
            <a:ext cx="4171950" cy="52181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908050"/>
            <a:ext cx="4171950" cy="25320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592513"/>
            <a:ext cx="4171950" cy="25336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1F60023A-8580-4637-9A3F-EF019E8641B3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800676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875" y="5578475"/>
            <a:ext cx="82073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9144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71513" y="6205538"/>
            <a:ext cx="262255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02" tIns="39153" rIns="78302" bIns="39153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>
              <a:latin typeface="Arial" charset="0"/>
              <a:ea typeface="MS PGothic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7472363" y="4048125"/>
            <a:ext cx="1357312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8315" tIns="39159" rIns="78315" bIns="39159">
            <a:spAutoFit/>
          </a:bodyPr>
          <a:lstStyle/>
          <a:p>
            <a:pPr defTabSz="784225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800" b="1">
                <a:solidFill>
                  <a:schemeClr val="bg1"/>
                </a:solidFill>
                <a:latin typeface="FrutigerNext LT Bold" pitchFamily="20" charset="0"/>
                <a:ea typeface="MS PGothic" pitchFamily="34" charset="-128"/>
              </a:rPr>
              <a:t>www.huawei.com</a:t>
            </a:r>
          </a:p>
          <a:p>
            <a:pPr defTabSz="784225" eaLnBrk="0" hangingPunct="0">
              <a:spcBef>
                <a:spcPct val="50000"/>
              </a:spcBef>
              <a:defRPr/>
            </a:pPr>
            <a:endParaRPr lang="en-US" altLang="zh-CN" sz="800">
              <a:solidFill>
                <a:schemeClr val="bg1"/>
              </a:solidFill>
              <a:latin typeface="FrutigerNext LT Bold" pitchFamily="20" charset="0"/>
              <a:ea typeface="MS PGothic" pitchFamily="34" charset="-128"/>
            </a:endParaRPr>
          </a:p>
        </p:txBody>
      </p:sp>
      <p:sp>
        <p:nvSpPr>
          <p:cNvPr id="132102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623888" y="1776413"/>
            <a:ext cx="5245100" cy="1962150"/>
          </a:xfrm>
        </p:spPr>
        <p:txBody>
          <a:bodyPr lIns="78315" tIns="39159" rIns="78315" bIns="39159"/>
          <a:lstStyle>
            <a:lvl1pPr algn="ctr">
              <a:defRPr sz="37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32103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22300" y="3675063"/>
            <a:ext cx="5246688" cy="592137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1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7020272" y="232539"/>
            <a:ext cx="20854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JVET-K0216-v3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562042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1DB7EF04-CBC1-42F7-A00F-72E49E7BF849}" type="slidenum">
              <a:rPr lang="de-DE" altLang="zh-CN"/>
              <a:pPr/>
              <a:t>‹#›</a:t>
            </a:fld>
            <a:endParaRPr lang="en-GB" altLang="zh-CN"/>
          </a:p>
        </p:txBody>
      </p:sp>
      <p:pic>
        <p:nvPicPr>
          <p:cNvPr id="5" name="Picture 4" descr="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21413"/>
            <a:ext cx="4283969" cy="63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0046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76D241C3-96FB-4872-845A-FD5C6F6F4210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8888659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23850" y="908050"/>
            <a:ext cx="4171950" cy="5218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8050"/>
            <a:ext cx="4171950" cy="5218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888A6461-6B02-4809-A240-8F9AFAA1F0C7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27394247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535A772F-E7C3-43EC-9687-9CEBC77E9AB9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1249203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F4DD137D-C6C3-45B0-9A38-843436E8C6B6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670776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1AEA64BA-DC0B-44A7-BECB-035A88E7D12E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3263607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DB69A5DE-61AD-46B0-BC83-4791774DCF6A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6704946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F6FF5550-6C0B-445D-9D13-21465A378E08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85986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0" y="115888"/>
            <a:ext cx="8064500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8270" tIns="39135" rIns="78270" bIns="3913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850" y="908050"/>
            <a:ext cx="8496300" cy="521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8270" tIns="39135" rIns="78270" bIns="391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pic>
        <p:nvPicPr>
          <p:cNvPr id="3076" name="Picture 4" descr="7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21413"/>
            <a:ext cx="9142413" cy="63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652463" y="6434138"/>
            <a:ext cx="1928812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76" tIns="39141" rIns="78276" bIns="39141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>
                <a:latin typeface="FrutigerNext LT Bold" charset="0"/>
                <a:ea typeface="ＭＳ Ｐゴシック" pitchFamily="34" charset="-128"/>
              </a:rPr>
              <a:t>HUAWEI </a:t>
            </a:r>
            <a:r>
              <a:rPr lang="en-US" altLang="zh-CN" sz="1200">
                <a:solidFill>
                  <a:srgbClr val="990000"/>
                </a:solidFill>
                <a:latin typeface="FrutigerNext LT Bold" charset="0"/>
                <a:ea typeface="ＭＳ Ｐゴシック" pitchFamily="34" charset="-128"/>
              </a:rPr>
              <a:t>CONFIDENTIAL</a:t>
            </a:r>
            <a:endParaRPr lang="en-US" altLang="zh-CN" sz="2100">
              <a:solidFill>
                <a:srgbClr val="990000"/>
              </a:solidFill>
              <a:latin typeface="Arial" charset="0"/>
              <a:ea typeface="ＭＳ Ｐゴシック" pitchFamily="34" charset="-128"/>
            </a:endParaRP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929313" y="6400800"/>
            <a:ext cx="1057275" cy="1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1000">
                <a:latin typeface="FrutigerNext LT Medium" pitchFamily="34" charset="0"/>
                <a:ea typeface="ＭＳ Ｐゴシック" panose="020B0600070205080204" pitchFamily="34" charset="-128"/>
              </a:defRPr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0D98557D-4879-4A82-8DEC-5A67521229CD}" type="slidenum">
              <a:rPr lang="de-DE" altLang="zh-CN"/>
              <a:pPr/>
              <a:t>‹#›</a:t>
            </a:fld>
            <a:endParaRPr lang="en-GB" altLang="zh-CN"/>
          </a:p>
        </p:txBody>
      </p:sp>
      <p:pic>
        <p:nvPicPr>
          <p:cNvPr id="3079" name="Picture 7" descr="8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875" y="6408738"/>
            <a:ext cx="1309688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 descr="7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21413"/>
            <a:ext cx="4283969" cy="63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 userDrawn="1"/>
        </p:nvSpPr>
        <p:spPr>
          <a:xfrm>
            <a:off x="7020272" y="232539"/>
            <a:ext cx="20854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JVET-K0216-v3</a:t>
            </a:r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38" r:id="rId1"/>
    <p:sldLayoutId id="2147484226" r:id="rId2"/>
    <p:sldLayoutId id="2147484227" r:id="rId3"/>
    <p:sldLayoutId id="2147484228" r:id="rId4"/>
    <p:sldLayoutId id="2147484229" r:id="rId5"/>
    <p:sldLayoutId id="2147484230" r:id="rId6"/>
    <p:sldLayoutId id="2147484231" r:id="rId7"/>
    <p:sldLayoutId id="2147484232" r:id="rId8"/>
    <p:sldLayoutId id="2147484233" r:id="rId9"/>
    <p:sldLayoutId id="2147484234" r:id="rId10"/>
    <p:sldLayoutId id="2147484235" r:id="rId11"/>
    <p:sldLayoutId id="2147484236" r:id="rId12"/>
    <p:sldLayoutId id="2147484237" r:id="rId13"/>
    <p:sldLayoutId id="2147484239" r:id="rId14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defTabSz="784225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+mj-lt"/>
          <a:ea typeface="+mj-ea"/>
          <a:cs typeface="+mj-cs"/>
        </a:defRPr>
      </a:lvl1pPr>
      <a:lvl2pPr algn="l" defTabSz="784225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charset="-122"/>
        </a:defRPr>
      </a:lvl2pPr>
      <a:lvl3pPr algn="l" defTabSz="784225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charset="-122"/>
        </a:defRPr>
      </a:lvl3pPr>
      <a:lvl4pPr algn="l" defTabSz="784225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charset="-122"/>
        </a:defRPr>
      </a:lvl4pPr>
      <a:lvl5pPr algn="l" defTabSz="784225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charset="-122"/>
        </a:defRPr>
      </a:lvl5pPr>
      <a:lvl6pPr marL="457200" algn="l" defTabSz="784225" rtl="0" fontAlgn="base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charset="-122"/>
        </a:defRPr>
      </a:lvl6pPr>
      <a:lvl7pPr marL="914400" algn="l" defTabSz="784225" rtl="0" fontAlgn="base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charset="-122"/>
        </a:defRPr>
      </a:lvl7pPr>
      <a:lvl8pPr marL="1371600" algn="l" defTabSz="784225" rtl="0" fontAlgn="base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charset="-122"/>
        </a:defRPr>
      </a:lvl8pPr>
      <a:lvl9pPr marL="1828800" algn="l" defTabSz="784225" rtl="0" fontAlgn="base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charset="-122"/>
        </a:defRPr>
      </a:lvl9pPr>
    </p:titleStyle>
    <p:bodyStyle>
      <a:lvl1pPr marL="252413" indent="-252413" algn="l" defTabSz="671513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1600" b="1">
          <a:solidFill>
            <a:schemeClr val="tx1"/>
          </a:solidFill>
          <a:latin typeface="+mn-lt"/>
          <a:ea typeface="+mn-ea"/>
          <a:cs typeface="+mn-cs"/>
        </a:defRPr>
      </a:lvl1pPr>
      <a:lvl2pPr marL="546100" indent="-209550" algn="l" defTabSz="671513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  <a:ea typeface="+mn-ea"/>
        </a:defRPr>
      </a:lvl2pPr>
      <a:lvl3pPr marL="839788" indent="-168275" algn="l" defTabSz="671513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•"/>
        <a:defRPr sz="1900">
          <a:solidFill>
            <a:schemeClr val="tx1"/>
          </a:solidFill>
          <a:latin typeface="+mn-lt"/>
          <a:ea typeface="+mn-ea"/>
        </a:defRPr>
      </a:lvl3pPr>
      <a:lvl4pPr marL="1174750" indent="-168275" algn="l" defTabSz="671513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  <a:ea typeface="+mn-ea"/>
        </a:defRPr>
      </a:lvl4pPr>
      <a:lvl5pPr marL="1509713" indent="-166688" algn="l" defTabSz="671513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5pPr>
      <a:lvl6pPr marL="1966913" indent="-166688" algn="l" defTabSz="671513" rtl="0" fontAlgn="base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6pPr>
      <a:lvl7pPr marL="2424113" indent="-166688" algn="l" defTabSz="671513" rtl="0" fontAlgn="base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7pPr>
      <a:lvl8pPr marL="2881313" indent="-166688" algn="l" defTabSz="671513" rtl="0" fontAlgn="base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8pPr>
      <a:lvl9pPr marL="3338513" indent="-166688" algn="l" defTabSz="671513" rtl="0" fontAlgn="base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35496" y="1340768"/>
            <a:ext cx="6696744" cy="1962150"/>
          </a:xfrm>
        </p:spPr>
        <p:txBody>
          <a:bodyPr/>
          <a:lstStyle/>
          <a:p>
            <a:pPr eaLnBrk="1" hangingPunct="1"/>
            <a:r>
              <a:rPr lang="en-US" altLang="zh-CN" sz="3200" b="0" dirty="0"/>
              <a:t>CE9: DMVR </a:t>
            </a:r>
            <a:r>
              <a:rPr lang="en-US" altLang="zh-CN" sz="3200" b="0" dirty="0" smtClean="0"/>
              <a:t>with </a:t>
            </a:r>
            <a:br>
              <a:rPr lang="en-US" altLang="zh-CN" sz="3200" b="0" dirty="0" smtClean="0"/>
            </a:br>
            <a:r>
              <a:rPr lang="en-US" altLang="zh-CN" sz="3200" b="0" dirty="0" smtClean="0"/>
              <a:t>Motion </a:t>
            </a:r>
            <a:r>
              <a:rPr lang="en-US" altLang="zh-CN" sz="3200" b="0" dirty="0"/>
              <a:t>Vector Difference Mirroring (</a:t>
            </a:r>
            <a:r>
              <a:rPr lang="en-US" altLang="zh-CN" sz="3200" b="0" dirty="0" smtClean="0"/>
              <a:t>Test1.6)</a:t>
            </a:r>
            <a:endParaRPr lang="en-US" altLang="zh-CN" sz="3200" dirty="0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51520" y="3675063"/>
            <a:ext cx="5617468" cy="592137"/>
          </a:xfrm>
        </p:spPr>
        <p:txBody>
          <a:bodyPr anchor="b"/>
          <a:lstStyle/>
          <a:p>
            <a:pPr algn="r" eaLnBrk="1" hangingPunct="1"/>
            <a:r>
              <a:rPr lang="de-DE" altLang="zh-CN" sz="1800" dirty="0"/>
              <a:t>Ivan Krasnov</a:t>
            </a:r>
            <a:r>
              <a:rPr lang="en-US" altLang="zh-CN" sz="1800" dirty="0" smtClean="0"/>
              <a:t>, </a:t>
            </a:r>
            <a:r>
              <a:rPr lang="en-US" altLang="zh-CN" sz="1800" dirty="0" err="1" smtClean="0"/>
              <a:t>Semih</a:t>
            </a:r>
            <a:r>
              <a:rPr lang="en-US" altLang="zh-CN" sz="1800" dirty="0" smtClean="0"/>
              <a:t> </a:t>
            </a:r>
            <a:r>
              <a:rPr lang="en-US" altLang="zh-CN" sz="1800" dirty="0" err="1"/>
              <a:t>Esenlik</a:t>
            </a:r>
            <a:r>
              <a:rPr lang="de-DE" altLang="zh-CN" sz="1800" dirty="0" smtClean="0"/>
              <a:t>, </a:t>
            </a:r>
            <a:r>
              <a:rPr lang="de-DE" altLang="zh-CN" sz="1800" dirty="0"/>
              <a:t>Zhijie Zhao, </a:t>
            </a:r>
            <a:r>
              <a:rPr lang="de-DE" altLang="zh-CN" sz="1800" dirty="0" smtClean="0"/>
              <a:t/>
            </a:r>
            <a:br>
              <a:rPr lang="de-DE" altLang="zh-CN" sz="1800" dirty="0" smtClean="0"/>
            </a:br>
            <a:r>
              <a:rPr lang="de-DE" altLang="zh-CN" sz="1800" dirty="0" smtClean="0"/>
              <a:t>Jianle Chen (Huawei</a:t>
            </a:r>
            <a:r>
              <a:rPr lang="de-DE" altLang="zh-CN" sz="1800" dirty="0"/>
              <a:t>), </a:t>
            </a:r>
            <a:r>
              <a:rPr lang="en-US" altLang="zh-CN" sz="1800" dirty="0"/>
              <a:t>Yue Li (USTC)</a:t>
            </a:r>
            <a:endParaRPr lang="en-US" altLang="zh-CN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Proposed solution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252413" lvl="1" indent="-252413">
                  <a:buFont typeface="Wingdings" panose="05000000000000000000" pitchFamily="2" charset="2"/>
                  <a:buChar char="n"/>
                </a:pPr>
                <a:r>
                  <a:rPr lang="en-US" altLang="zh-CN" sz="1600" b="1" dirty="0" smtClean="0">
                    <a:cs typeface="+mn-cs"/>
                    <a:sym typeface="Wingdings" panose="05000000000000000000" pitchFamily="2" charset="2"/>
                  </a:rPr>
                  <a:t>Condition for application:</a:t>
                </a:r>
              </a:p>
              <a:p>
                <a:pPr lvl="1">
                  <a:buFont typeface="Arial" panose="020B0604020202020204" pitchFamily="34" charset="0"/>
                  <a:buChar char="–"/>
                </a:pPr>
                <a:r>
                  <a:rPr lang="en-US" altLang="zh-CN" sz="1400" dirty="0" smtClean="0">
                    <a:sym typeface="Wingdings" panose="05000000000000000000" pitchFamily="2" charset="2"/>
                  </a:rPr>
                  <a:t>CU is skip or merge</a:t>
                </a:r>
              </a:p>
              <a:p>
                <a:pPr lvl="1">
                  <a:buFont typeface="Arial" panose="020B0604020202020204" pitchFamily="34" charset="0"/>
                  <a:buChar char="–"/>
                </a:pPr>
                <a:r>
                  <a:rPr lang="en-US" altLang="zh-CN" sz="1400" dirty="0" smtClean="0">
                    <a:sym typeface="Wingdings" panose="05000000000000000000" pitchFamily="2" charset="2"/>
                  </a:rPr>
                  <a:t>Bi-prediction</a:t>
                </a:r>
              </a:p>
              <a:p>
                <a:pPr lvl="1">
                  <a:buFont typeface="Arial" panose="020B0604020202020204" pitchFamily="34" charset="0"/>
                  <a:buChar char="–"/>
                </a:pPr>
                <a:r>
                  <a:rPr lang="en-US" altLang="zh-CN" sz="1400" dirty="0"/>
                  <a:t>(</a:t>
                </a:r>
                <a:r>
                  <a:rPr lang="en-US" altLang="zh-CN" sz="1400" i="1" dirty="0"/>
                  <a:t>POC </a:t>
                </a:r>
                <a:r>
                  <a:rPr lang="en-US" altLang="zh-CN" sz="1400" dirty="0"/>
                  <a:t>-</a:t>
                </a:r>
                <a:r>
                  <a:rPr lang="en-US" altLang="zh-CN" sz="1400" i="1" dirty="0"/>
                  <a:t> POC</a:t>
                </a:r>
                <a:r>
                  <a:rPr lang="en-US" altLang="zh-CN" sz="1400" dirty="0"/>
                  <a:t>0)*(</a:t>
                </a:r>
                <a:r>
                  <a:rPr lang="en-US" altLang="zh-CN" sz="1400" i="1" dirty="0"/>
                  <a:t>POC - POC</a:t>
                </a:r>
                <a:r>
                  <a:rPr lang="en-US" altLang="zh-CN" sz="1400" dirty="0"/>
                  <a:t>1)</a:t>
                </a:r>
                <a:r>
                  <a:rPr lang="en-US" altLang="zh-CN" sz="1400" i="1" dirty="0"/>
                  <a:t> </a:t>
                </a:r>
                <a:r>
                  <a:rPr lang="en-US" altLang="zh-CN" sz="1400" dirty="0"/>
                  <a:t>&lt;</a:t>
                </a:r>
                <a:r>
                  <a:rPr lang="en-US" altLang="zh-CN" sz="1400" i="1" dirty="0"/>
                  <a:t> </a:t>
                </a:r>
                <a:r>
                  <a:rPr lang="en-US" altLang="zh-CN" sz="1400" dirty="0" smtClean="0"/>
                  <a:t>0</a:t>
                </a:r>
                <a:endParaRPr lang="zh-CN" altLang="zh-CN" sz="1400" dirty="0"/>
              </a:p>
              <a:p>
                <a:pPr lvl="1">
                  <a:buFont typeface="Arial" panose="020B0604020202020204" pitchFamily="34" charset="0"/>
                  <a:buChar char="–"/>
                </a:pPr>
                <a:r>
                  <a:rPr lang="en-US" altLang="zh-CN" sz="1400" dirty="0" smtClean="0">
                    <a:sym typeface="Wingdings" panose="05000000000000000000" pitchFamily="2" charset="2"/>
                  </a:rPr>
                  <a:t>Affine and Sub-PU motion models not selected</a:t>
                </a:r>
                <a:endParaRPr lang="en-US" altLang="zh-CN" sz="1400" dirty="0">
                  <a:sym typeface="Wingdings" panose="05000000000000000000" pitchFamily="2" charset="2"/>
                </a:endParaRPr>
              </a:p>
              <a:p>
                <a:pPr marL="252413" lvl="1" indent="-252413">
                  <a:buFont typeface="Wingdings" panose="05000000000000000000" pitchFamily="2" charset="2"/>
                  <a:buChar char="n"/>
                </a:pPr>
                <a:endParaRPr lang="en-US" altLang="zh-CN" sz="1400" b="1" dirty="0">
                  <a:cs typeface="+mn-cs"/>
                  <a:sym typeface="Wingdings" panose="05000000000000000000" pitchFamily="2" charset="2"/>
                </a:endParaRPr>
              </a:p>
              <a:p>
                <a:pPr marL="252413" lvl="1" indent="-252413">
                  <a:buFont typeface="Wingdings" panose="05000000000000000000" pitchFamily="2" charset="2"/>
                  <a:buChar char="n"/>
                </a:pPr>
                <a:r>
                  <a:rPr lang="en-US" altLang="zh-CN" sz="1600" b="1" dirty="0" smtClean="0">
                    <a:cs typeface="+mn-cs"/>
                    <a:sym typeface="Wingdings" panose="05000000000000000000" pitchFamily="2" charset="2"/>
                  </a:rPr>
                  <a:t>Motion Vector Difference Mirroring</a:t>
                </a:r>
                <a:endParaRPr lang="en-US" altLang="zh-CN" sz="1600" b="1" dirty="0">
                  <a:cs typeface="+mn-cs"/>
                  <a:sym typeface="Wingdings" panose="05000000000000000000" pitchFamily="2" charset="2"/>
                </a:endParaRPr>
              </a:p>
              <a:p>
                <a:pPr lvl="1">
                  <a:buFont typeface="Arial" panose="020B0604020202020204" pitchFamily="34" charset="0"/>
                  <a:buChar char="–"/>
                </a:pPr>
                <a:r>
                  <a:rPr lang="en-US" altLang="zh-CN" sz="1400" dirty="0" smtClean="0">
                    <a:sym typeface="Wingdings" panose="05000000000000000000" pitchFamily="2" charset="2"/>
                  </a:rPr>
                  <a:t>Initial MV pair signaled as merge index</a:t>
                </a:r>
              </a:p>
              <a:p>
                <a:pPr lvl="1">
                  <a:buFont typeface="Arial" panose="020B0604020202020204" pitchFamily="34" charset="0"/>
                  <a:buChar char="–"/>
                </a:pPr>
                <a:r>
                  <a:rPr lang="en-US" altLang="zh-CN" sz="1400" dirty="0" smtClean="0"/>
                  <a:t>MV0 mirroring for MV1 changing after MV0 is refined, before a template update and MV1 refinement obey the equations:</a:t>
                </a:r>
              </a:p>
              <a:p>
                <a:pPr marL="671513" lvl="2" indent="0">
                  <a:buNone/>
                </a:pPr>
                <a14:m>
                  <m:oMath xmlns:m="http://schemas.openxmlformats.org/officeDocument/2006/math">
                    <m:r>
                      <a:rPr lang="en-US" sz="1400" i="1">
                        <a:latin typeface="Cambria Math" panose="02040503050406030204" pitchFamily="18" charset="0"/>
                      </a:rPr>
                      <m:t>𝑀</m:t>
                    </m:r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𝑉</m:t>
                        </m:r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0</m:t>
                        </m:r>
                      </m:e>
                      <m: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𝑑𝑖𝑓𝑓</m:t>
                        </m:r>
                      </m:sub>
                    </m:sSub>
                    <m:r>
                      <a:rPr lang="en-US" sz="1400" i="1">
                        <a:latin typeface="Cambria Math" panose="02040503050406030204" pitchFamily="18" charset="0"/>
                      </a:rPr>
                      <m:t>= </m:t>
                    </m:r>
                    <m:sSup>
                      <m:sSup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𝑀𝑉</m:t>
                        </m:r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0− </m:t>
                        </m:r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𝑀𝑉</m:t>
                        </m:r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0</m:t>
                        </m:r>
                      </m:e>
                      <m:sup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</m:oMath>
                </a14:m>
                <a:r>
                  <a:rPr lang="en-US" altLang="zh-CN" sz="1400" dirty="0" smtClean="0">
                    <a:sym typeface="Wingdings" panose="05000000000000000000" pitchFamily="2" charset="2"/>
                  </a:rPr>
                  <a:t> </a:t>
                </a:r>
              </a:p>
              <a:p>
                <a:pPr marL="671513" lvl="2" indent="0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𝑀𝑉</m:t>
                        </m:r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1</m:t>
                        </m:r>
                      </m:e>
                      <m:sup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en-US" sz="14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400" i="1">
                        <a:latin typeface="Cambria Math" panose="02040503050406030204" pitchFamily="18" charset="0"/>
                      </a:rPr>
                      <m:t>𝑀𝑉</m:t>
                    </m:r>
                    <m:r>
                      <a:rPr lang="en-US" sz="1400" i="1">
                        <a:latin typeface="Cambria Math" panose="02040503050406030204" pitchFamily="18" charset="0"/>
                      </a:rPr>
                      <m:t>1+</m:t>
                    </m:r>
                    <m:r>
                      <a:rPr lang="en-US" sz="1400" i="1">
                        <a:latin typeface="Cambria Math" panose="02040503050406030204" pitchFamily="18" charset="0"/>
                      </a:rPr>
                      <m:t>𝑀</m:t>
                    </m:r>
                    <m:sSub>
                      <m:sSubPr>
                        <m:ctrlPr>
                          <a:rPr lang="en-US" sz="1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𝑉</m:t>
                        </m:r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0</m:t>
                        </m:r>
                      </m:e>
                      <m:sub>
                        <m:r>
                          <a:rPr lang="en-US" sz="1400" i="1">
                            <a:latin typeface="Cambria Math" panose="02040503050406030204" pitchFamily="18" charset="0"/>
                          </a:rPr>
                          <m:t>𝑑𝑖𝑓𝑓</m:t>
                        </m:r>
                      </m:sub>
                    </m:sSub>
                  </m:oMath>
                </a14:m>
                <a:r>
                  <a:rPr lang="en-US" altLang="zh-CN" sz="1400" dirty="0" smtClean="0">
                    <a:sym typeface="Wingdings" panose="05000000000000000000" pitchFamily="2" charset="2"/>
                  </a:rPr>
                  <a:t>, where {MV0, MV1} are initial, MV1’ - candidate MV</a:t>
                </a:r>
                <a:endParaRPr lang="en-US" altLang="zh-CN" sz="1400" dirty="0">
                  <a:sym typeface="Wingdings" panose="05000000000000000000" pitchFamily="2" charset="2"/>
                </a:endParaRPr>
              </a:p>
              <a:p>
                <a:pPr lvl="1">
                  <a:buFont typeface="Arial" panose="020B0604020202020204" pitchFamily="34" charset="0"/>
                  <a:buChar char="–"/>
                </a:pPr>
                <a:r>
                  <a:rPr lang="en-US" altLang="zh-CN" sz="1400" dirty="0" smtClean="0"/>
                  <a:t>After MV1 is refined, MV0 is to be changed by similar logic</a:t>
                </a:r>
                <a:endParaRPr lang="en-US" altLang="zh-CN" sz="1400" dirty="0" smtClean="0">
                  <a:sym typeface="Wingdings" panose="05000000000000000000" pitchFamily="2" charset="2"/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4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2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4097252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Proposed solution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3</a:t>
            </a:fld>
            <a:endParaRPr lang="en-GB" altLang="zh-CN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8" name="Rectangle 397"/>
              <p:cNvSpPr/>
              <p:nvPr/>
            </p:nvSpPr>
            <p:spPr>
              <a:xfrm>
                <a:off x="-612576" y="5105508"/>
                <a:ext cx="4067944" cy="972574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spAutoFit/>
              </a:bodyPr>
              <a:lstStyle/>
              <a:p>
                <a:pPr lvl="2"/>
                <a:r>
                  <a:rPr lang="en-US" b="1" dirty="0" smtClean="0">
                    <a:latin typeface="Cambria Math" panose="02040503050406030204" pitchFamily="18" charset="0"/>
                  </a:rPr>
                  <a:t>The mirroring equation:</a:t>
                </a:r>
                <a:endParaRPr lang="en-US" b="1" i="1" dirty="0" smtClean="0">
                  <a:latin typeface="Cambria Math" panose="02040503050406030204" pitchFamily="18" charset="0"/>
                </a:endParaRPr>
              </a:p>
              <a:p>
                <a:pPr lvl="2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𝑀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𝑉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𝑑𝑖𝑓𝑓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= 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𝑀𝑉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0−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𝑀𝑉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0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</m:oMath>
                  </m:oMathPara>
                </a14:m>
                <a:endParaRPr lang="en-US" i="1" dirty="0" smtClean="0">
                  <a:latin typeface="Cambria Math" panose="02040503050406030204" pitchFamily="18" charset="0"/>
                </a:endParaRPr>
              </a:p>
              <a:p>
                <a:pPr lvl="2"/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𝑀𝑉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𝑀𝑉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1+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𝑀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𝑉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0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𝑑𝑖𝑓𝑓</m:t>
                        </m:r>
                      </m:sub>
                    </m:sSub>
                  </m:oMath>
                </a14:m>
                <a:r>
                  <a:rPr lang="en-US" altLang="zh-CN" dirty="0">
                    <a:sym typeface="Wingdings" panose="05000000000000000000" pitchFamily="2" charset="2"/>
                  </a:rPr>
                  <a:t> </a:t>
                </a:r>
                <a:endParaRPr lang="en-US" sz="3200" dirty="0"/>
              </a:p>
            </p:txBody>
          </p:sp>
        </mc:Choice>
        <mc:Fallback xmlns="">
          <p:sp>
            <p:nvSpPr>
              <p:cNvPr id="398" name="Rectangle 39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612576" y="5105508"/>
                <a:ext cx="4067944" cy="972574"/>
              </a:xfrm>
              <a:prstGeom prst="rect">
                <a:avLst/>
              </a:prstGeom>
              <a:blipFill rotWithShape="0">
                <a:blip r:embed="rId2"/>
                <a:stretch>
                  <a:fillRect t="-8176" b="-88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88" name="Picture 98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7704" y="836712"/>
            <a:ext cx="6895020" cy="5079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08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Proposed solution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52413" lvl="1" indent="-252413">
              <a:buFont typeface="Wingdings" panose="05000000000000000000" pitchFamily="2" charset="2"/>
              <a:buChar char="n"/>
            </a:pPr>
            <a:r>
              <a:rPr lang="en-US" altLang="zh-CN" sz="1600" b="1" dirty="0" smtClean="0">
                <a:cs typeface="+mn-cs"/>
                <a:sym typeface="Wingdings" panose="05000000000000000000" pitchFamily="2" charset="2"/>
              </a:rPr>
              <a:t>Search pattern</a:t>
            </a:r>
          </a:p>
          <a:p>
            <a:pPr lvl="1">
              <a:buFont typeface="Arial" panose="020B0604020202020204" pitchFamily="34" charset="0"/>
              <a:buChar char="–"/>
            </a:pPr>
            <a:r>
              <a:rPr lang="en-US" altLang="zh-CN" sz="1400" dirty="0">
                <a:sym typeface="Wingdings" panose="05000000000000000000" pitchFamily="2" charset="2"/>
              </a:rPr>
              <a:t>2 integer + 1 half </a:t>
            </a:r>
            <a:r>
              <a:rPr lang="en-US" altLang="zh-CN" sz="1400" dirty="0" err="1">
                <a:sym typeface="Wingdings" panose="05000000000000000000" pitchFamily="2" charset="2"/>
              </a:rPr>
              <a:t>pel</a:t>
            </a:r>
            <a:r>
              <a:rPr lang="en-US" altLang="zh-CN" sz="1400" dirty="0">
                <a:sym typeface="Wingdings" panose="05000000000000000000" pitchFamily="2" charset="2"/>
              </a:rPr>
              <a:t> iteration: Maximum </a:t>
            </a:r>
            <a:r>
              <a:rPr lang="en-US" altLang="zh-CN" sz="1400" dirty="0" smtClean="0">
                <a:sym typeface="Wingdings" panose="05000000000000000000" pitchFamily="2" charset="2"/>
              </a:rPr>
              <a:t>6+6+4 </a:t>
            </a:r>
            <a:r>
              <a:rPr lang="en-US" altLang="zh-CN" sz="1400" dirty="0">
                <a:sym typeface="Wingdings" panose="05000000000000000000" pitchFamily="2" charset="2"/>
              </a:rPr>
              <a:t>MRSAD checks</a:t>
            </a:r>
          </a:p>
          <a:p>
            <a:pPr marL="252413" lvl="1" indent="-252413">
              <a:buFont typeface="Wingdings" panose="05000000000000000000" pitchFamily="2" charset="2"/>
              <a:buChar char="n"/>
            </a:pPr>
            <a:endParaRPr lang="en-US" altLang="zh-CN" sz="1600" b="1" dirty="0">
              <a:cs typeface="+mn-cs"/>
              <a:sym typeface="Wingdings" panose="05000000000000000000" pitchFamily="2" charset="2"/>
            </a:endParaRPr>
          </a:p>
          <a:p>
            <a:pPr marL="252413" lvl="1" indent="-252413">
              <a:buFont typeface="Wingdings" panose="05000000000000000000" pitchFamily="2" charset="2"/>
              <a:buChar char="n"/>
            </a:pPr>
            <a:endParaRPr lang="en-US" altLang="zh-CN" sz="1600" b="1" dirty="0" smtClean="0">
              <a:cs typeface="+mn-cs"/>
              <a:sym typeface="Wingdings" panose="05000000000000000000" pitchFamily="2" charset="2"/>
            </a:endParaRPr>
          </a:p>
          <a:p>
            <a:pPr marL="252413" lvl="1" indent="-252413">
              <a:buFont typeface="Wingdings" panose="05000000000000000000" pitchFamily="2" charset="2"/>
              <a:buChar char="n"/>
            </a:pPr>
            <a:endParaRPr lang="en-US" altLang="zh-CN" sz="1600" b="1" dirty="0">
              <a:cs typeface="+mn-cs"/>
              <a:sym typeface="Wingdings" panose="05000000000000000000" pitchFamily="2" charset="2"/>
            </a:endParaRPr>
          </a:p>
          <a:p>
            <a:pPr marL="252413" lvl="1" indent="-252413">
              <a:buFont typeface="Wingdings" panose="05000000000000000000" pitchFamily="2" charset="2"/>
              <a:buChar char="n"/>
            </a:pPr>
            <a:endParaRPr lang="en-US" altLang="zh-CN" sz="1600" b="1" dirty="0" smtClean="0">
              <a:cs typeface="+mn-cs"/>
              <a:sym typeface="Wingdings" panose="05000000000000000000" pitchFamily="2" charset="2"/>
            </a:endParaRPr>
          </a:p>
          <a:p>
            <a:pPr marL="252413" lvl="1" indent="-252413">
              <a:buFont typeface="Wingdings" panose="05000000000000000000" pitchFamily="2" charset="2"/>
              <a:buChar char="n"/>
            </a:pPr>
            <a:endParaRPr lang="en-US" altLang="zh-CN" sz="1600" b="1" dirty="0">
              <a:cs typeface="+mn-cs"/>
              <a:sym typeface="Wingdings" panose="05000000000000000000" pitchFamily="2" charset="2"/>
            </a:endParaRPr>
          </a:p>
          <a:p>
            <a:pPr marL="252413" lvl="1" indent="-252413">
              <a:buFont typeface="Wingdings" panose="05000000000000000000" pitchFamily="2" charset="2"/>
              <a:buChar char="n"/>
            </a:pPr>
            <a:endParaRPr lang="en-US" altLang="zh-CN" sz="1600" b="1" dirty="0" smtClean="0">
              <a:cs typeface="+mn-cs"/>
              <a:sym typeface="Wingdings" panose="05000000000000000000" pitchFamily="2" charset="2"/>
            </a:endParaRPr>
          </a:p>
          <a:p>
            <a:pPr marL="252413" lvl="1" indent="-252413">
              <a:buFont typeface="Wingdings" panose="05000000000000000000" pitchFamily="2" charset="2"/>
              <a:buChar char="n"/>
            </a:pPr>
            <a:endParaRPr lang="en-US" altLang="zh-CN" sz="1600" b="1" dirty="0">
              <a:cs typeface="+mn-cs"/>
              <a:sym typeface="Wingdings" panose="05000000000000000000" pitchFamily="2" charset="2"/>
            </a:endParaRPr>
          </a:p>
          <a:p>
            <a:pPr marL="252413" lvl="1" indent="-252413">
              <a:buFont typeface="Wingdings" panose="05000000000000000000" pitchFamily="2" charset="2"/>
              <a:buChar char="n"/>
            </a:pPr>
            <a:r>
              <a:rPr lang="en-US" altLang="zh-CN" sz="1600" b="1" dirty="0" smtClean="0">
                <a:cs typeface="+mn-cs"/>
                <a:sym typeface="Wingdings" panose="05000000000000000000" pitchFamily="2" charset="2"/>
              </a:rPr>
              <a:t>Total Search Space</a:t>
            </a:r>
          </a:p>
          <a:p>
            <a:pPr lvl="1">
              <a:buFont typeface="Arial" panose="020B0604020202020204" pitchFamily="34" charset="0"/>
              <a:buChar char="–"/>
            </a:pPr>
            <a:r>
              <a:rPr lang="en-US" altLang="zh-CN" sz="1400" dirty="0" smtClean="0">
                <a:sym typeface="Wingdings" panose="05000000000000000000" pitchFamily="2" charset="2"/>
              </a:rPr>
              <a:t>The points that are accessible by search iterations (Search Range = 2 samples): </a:t>
            </a:r>
            <a:endParaRPr lang="en-US" altLang="zh-CN" sz="1400" dirty="0">
              <a:sym typeface="Wingdings" panose="05000000000000000000" pitchFamily="2" charset="2"/>
            </a:endParaRPr>
          </a:p>
          <a:p>
            <a:pPr marL="293687" lvl="1" indent="0">
              <a:buNone/>
            </a:pPr>
            <a:endParaRPr lang="en-US" altLang="zh-CN" sz="1200" dirty="0" smtClean="0">
              <a:sym typeface="Wingdings" panose="05000000000000000000" pitchFamily="2" charset="2"/>
            </a:endParaRPr>
          </a:p>
          <a:p>
            <a:pPr marL="293687" lvl="1" indent="0">
              <a:buNone/>
            </a:pPr>
            <a:endParaRPr lang="zh-CN" altLang="en-US" sz="1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4</a:t>
            </a:fld>
            <a:endParaRPr lang="en-GB" altLang="zh-CN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t="13936"/>
          <a:stretch/>
        </p:blipFill>
        <p:spPr>
          <a:xfrm>
            <a:off x="2397594" y="1678366"/>
            <a:ext cx="4648200" cy="179527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538044" y="3355391"/>
            <a:ext cx="23737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i="1" dirty="0" smtClean="0"/>
              <a:t>Integer-</a:t>
            </a:r>
            <a:r>
              <a:rPr lang="en-US" altLang="zh-CN" sz="1200" i="1" dirty="0" err="1" smtClean="0"/>
              <a:t>Pel</a:t>
            </a:r>
            <a:r>
              <a:rPr lang="en-US" altLang="zh-CN" sz="1200" i="1" dirty="0" smtClean="0"/>
              <a:t> Search Pattern</a:t>
            </a:r>
            <a:endParaRPr lang="zh-CN" altLang="en-US" sz="1200" i="1" dirty="0"/>
          </a:p>
        </p:txBody>
      </p:sp>
      <p:sp>
        <p:nvSpPr>
          <p:cNvPr id="8" name="TextBox 7"/>
          <p:cNvSpPr txBox="1"/>
          <p:nvPr/>
        </p:nvSpPr>
        <p:spPr>
          <a:xfrm>
            <a:off x="5344268" y="3391782"/>
            <a:ext cx="23737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i="1" dirty="0" smtClean="0"/>
              <a:t>Half-</a:t>
            </a:r>
            <a:r>
              <a:rPr lang="en-US" altLang="zh-CN" sz="1200" i="1" dirty="0" err="1" smtClean="0"/>
              <a:t>Pel</a:t>
            </a:r>
            <a:r>
              <a:rPr lang="en-US" altLang="zh-CN" sz="1200" i="1" dirty="0" smtClean="0"/>
              <a:t> Search Pattern</a:t>
            </a:r>
            <a:endParaRPr lang="zh-CN" altLang="en-US" sz="1200" i="1" dirty="0"/>
          </a:p>
        </p:txBody>
      </p:sp>
      <p:sp>
        <p:nvSpPr>
          <p:cNvPr id="9" name="Oval 8"/>
          <p:cNvSpPr>
            <a:spLocks noChangeAspect="1"/>
          </p:cNvSpPr>
          <p:nvPr/>
        </p:nvSpPr>
        <p:spPr>
          <a:xfrm>
            <a:off x="3656315" y="4712262"/>
            <a:ext cx="125171" cy="1251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>
            <a:spLocks noChangeAspect="1"/>
          </p:cNvSpPr>
          <p:nvPr/>
        </p:nvSpPr>
        <p:spPr>
          <a:xfrm>
            <a:off x="4071680" y="4712262"/>
            <a:ext cx="125171" cy="1251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4487045" y="4712262"/>
            <a:ext cx="125171" cy="1251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>
            <a:spLocks noChangeAspect="1"/>
          </p:cNvSpPr>
          <p:nvPr/>
        </p:nvSpPr>
        <p:spPr>
          <a:xfrm>
            <a:off x="4902410" y="4712262"/>
            <a:ext cx="125171" cy="1251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>
            <a:spLocks noChangeAspect="1"/>
          </p:cNvSpPr>
          <p:nvPr/>
        </p:nvSpPr>
        <p:spPr>
          <a:xfrm>
            <a:off x="5317775" y="4712262"/>
            <a:ext cx="125171" cy="1251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>
            <a:spLocks noChangeAspect="1"/>
          </p:cNvSpPr>
          <p:nvPr/>
        </p:nvSpPr>
        <p:spPr>
          <a:xfrm>
            <a:off x="3652579" y="5061885"/>
            <a:ext cx="125171" cy="1251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>
            <a:spLocks noChangeAspect="1"/>
          </p:cNvSpPr>
          <p:nvPr/>
        </p:nvSpPr>
        <p:spPr>
          <a:xfrm>
            <a:off x="4067944" y="5061885"/>
            <a:ext cx="125171" cy="1251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>
            <a:spLocks noChangeAspect="1"/>
          </p:cNvSpPr>
          <p:nvPr/>
        </p:nvSpPr>
        <p:spPr>
          <a:xfrm>
            <a:off x="4483309" y="5061885"/>
            <a:ext cx="125171" cy="1251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>
            <a:spLocks noChangeAspect="1"/>
          </p:cNvSpPr>
          <p:nvPr/>
        </p:nvSpPr>
        <p:spPr>
          <a:xfrm>
            <a:off x="4898674" y="5061885"/>
            <a:ext cx="125171" cy="1251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>
            <a:spLocks noChangeAspect="1"/>
          </p:cNvSpPr>
          <p:nvPr/>
        </p:nvSpPr>
        <p:spPr>
          <a:xfrm>
            <a:off x="5314039" y="5061885"/>
            <a:ext cx="125171" cy="1251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>
            <a:spLocks noChangeAspect="1"/>
          </p:cNvSpPr>
          <p:nvPr/>
        </p:nvSpPr>
        <p:spPr>
          <a:xfrm>
            <a:off x="3652579" y="5411508"/>
            <a:ext cx="125171" cy="1251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>
            <a:spLocks noChangeAspect="1"/>
          </p:cNvSpPr>
          <p:nvPr/>
        </p:nvSpPr>
        <p:spPr>
          <a:xfrm>
            <a:off x="4067944" y="5411508"/>
            <a:ext cx="125171" cy="1251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>
            <a:spLocks noChangeAspect="1"/>
          </p:cNvSpPr>
          <p:nvPr/>
        </p:nvSpPr>
        <p:spPr>
          <a:xfrm>
            <a:off x="4483309" y="5411508"/>
            <a:ext cx="125171" cy="125171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>
            <a:spLocks noChangeAspect="1"/>
          </p:cNvSpPr>
          <p:nvPr/>
        </p:nvSpPr>
        <p:spPr>
          <a:xfrm>
            <a:off x="4898674" y="5411508"/>
            <a:ext cx="125171" cy="1251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>
            <a:spLocks noChangeAspect="1"/>
          </p:cNvSpPr>
          <p:nvPr/>
        </p:nvSpPr>
        <p:spPr>
          <a:xfrm>
            <a:off x="5314039" y="5411508"/>
            <a:ext cx="125171" cy="1251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>
            <a:spLocks noChangeAspect="1"/>
          </p:cNvSpPr>
          <p:nvPr/>
        </p:nvSpPr>
        <p:spPr>
          <a:xfrm>
            <a:off x="3650711" y="5761131"/>
            <a:ext cx="125171" cy="1251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>
            <a:spLocks noChangeAspect="1"/>
          </p:cNvSpPr>
          <p:nvPr/>
        </p:nvSpPr>
        <p:spPr>
          <a:xfrm>
            <a:off x="4066076" y="5761131"/>
            <a:ext cx="125171" cy="1251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>
            <a:spLocks noChangeAspect="1"/>
          </p:cNvSpPr>
          <p:nvPr/>
        </p:nvSpPr>
        <p:spPr>
          <a:xfrm>
            <a:off x="4481441" y="5761131"/>
            <a:ext cx="125171" cy="1251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>
            <a:spLocks noChangeAspect="1"/>
          </p:cNvSpPr>
          <p:nvPr/>
        </p:nvSpPr>
        <p:spPr>
          <a:xfrm>
            <a:off x="4896806" y="5761131"/>
            <a:ext cx="125171" cy="1251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>
            <a:spLocks noChangeAspect="1"/>
          </p:cNvSpPr>
          <p:nvPr/>
        </p:nvSpPr>
        <p:spPr>
          <a:xfrm>
            <a:off x="5312171" y="5761131"/>
            <a:ext cx="125171" cy="1251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>
            <a:spLocks noChangeAspect="1"/>
          </p:cNvSpPr>
          <p:nvPr/>
        </p:nvSpPr>
        <p:spPr>
          <a:xfrm>
            <a:off x="3650711" y="6110754"/>
            <a:ext cx="125171" cy="1251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>
            <a:spLocks noChangeAspect="1"/>
          </p:cNvSpPr>
          <p:nvPr/>
        </p:nvSpPr>
        <p:spPr>
          <a:xfrm>
            <a:off x="4066076" y="6110754"/>
            <a:ext cx="125171" cy="1251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>
            <a:spLocks noChangeAspect="1"/>
          </p:cNvSpPr>
          <p:nvPr/>
        </p:nvSpPr>
        <p:spPr>
          <a:xfrm>
            <a:off x="4481441" y="6110754"/>
            <a:ext cx="125171" cy="1251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>
            <a:spLocks noChangeAspect="1"/>
          </p:cNvSpPr>
          <p:nvPr/>
        </p:nvSpPr>
        <p:spPr>
          <a:xfrm>
            <a:off x="4896806" y="6110754"/>
            <a:ext cx="125171" cy="1251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>
            <a:spLocks noChangeAspect="1"/>
          </p:cNvSpPr>
          <p:nvPr/>
        </p:nvSpPr>
        <p:spPr>
          <a:xfrm>
            <a:off x="5312171" y="6110754"/>
            <a:ext cx="125171" cy="12517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>
            <a:spLocks/>
          </p:cNvSpPr>
          <p:nvPr/>
        </p:nvSpPr>
        <p:spPr>
          <a:xfrm>
            <a:off x="4739011" y="5461505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>
            <a:spLocks/>
          </p:cNvSpPr>
          <p:nvPr/>
        </p:nvSpPr>
        <p:spPr>
          <a:xfrm>
            <a:off x="4529460" y="5636316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>
            <a:spLocks/>
          </p:cNvSpPr>
          <p:nvPr/>
        </p:nvSpPr>
        <p:spPr>
          <a:xfrm>
            <a:off x="4944825" y="5636316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>
            <a:spLocks/>
          </p:cNvSpPr>
          <p:nvPr/>
        </p:nvSpPr>
        <p:spPr>
          <a:xfrm>
            <a:off x="5154376" y="5464043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>
            <a:spLocks/>
          </p:cNvSpPr>
          <p:nvPr/>
        </p:nvSpPr>
        <p:spPr>
          <a:xfrm>
            <a:off x="3914332" y="5458967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/>
          <p:cNvSpPr>
            <a:spLocks/>
          </p:cNvSpPr>
          <p:nvPr/>
        </p:nvSpPr>
        <p:spPr>
          <a:xfrm>
            <a:off x="4120146" y="5633778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/>
          <p:cNvSpPr>
            <a:spLocks/>
          </p:cNvSpPr>
          <p:nvPr/>
        </p:nvSpPr>
        <p:spPr>
          <a:xfrm>
            <a:off x="4329697" y="5461505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/>
          <p:cNvSpPr>
            <a:spLocks/>
          </p:cNvSpPr>
          <p:nvPr/>
        </p:nvSpPr>
        <p:spPr>
          <a:xfrm>
            <a:off x="4739011" y="5812025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/>
          <p:cNvSpPr>
            <a:spLocks/>
          </p:cNvSpPr>
          <p:nvPr/>
        </p:nvSpPr>
        <p:spPr>
          <a:xfrm>
            <a:off x="4529460" y="5986836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/>
          <p:cNvSpPr>
            <a:spLocks/>
          </p:cNvSpPr>
          <p:nvPr/>
        </p:nvSpPr>
        <p:spPr>
          <a:xfrm>
            <a:off x="4944825" y="5986836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>
            <a:spLocks/>
          </p:cNvSpPr>
          <p:nvPr/>
        </p:nvSpPr>
        <p:spPr>
          <a:xfrm>
            <a:off x="5154376" y="5814563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/>
          <p:cNvSpPr>
            <a:spLocks/>
          </p:cNvSpPr>
          <p:nvPr/>
        </p:nvSpPr>
        <p:spPr>
          <a:xfrm>
            <a:off x="3914332" y="5809487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/>
          <p:cNvSpPr>
            <a:spLocks/>
          </p:cNvSpPr>
          <p:nvPr/>
        </p:nvSpPr>
        <p:spPr>
          <a:xfrm>
            <a:off x="4120146" y="5984298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/>
          <p:cNvSpPr>
            <a:spLocks/>
          </p:cNvSpPr>
          <p:nvPr/>
        </p:nvSpPr>
        <p:spPr>
          <a:xfrm>
            <a:off x="4329697" y="5812025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/>
          <p:cNvSpPr>
            <a:spLocks/>
          </p:cNvSpPr>
          <p:nvPr/>
        </p:nvSpPr>
        <p:spPr>
          <a:xfrm>
            <a:off x="4529460" y="4938975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/>
          <p:cNvSpPr>
            <a:spLocks/>
          </p:cNvSpPr>
          <p:nvPr/>
        </p:nvSpPr>
        <p:spPr>
          <a:xfrm>
            <a:off x="4944825" y="4938975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/>
          <p:cNvSpPr>
            <a:spLocks/>
          </p:cNvSpPr>
          <p:nvPr/>
        </p:nvSpPr>
        <p:spPr>
          <a:xfrm>
            <a:off x="4120146" y="4936437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Oval 50"/>
          <p:cNvSpPr>
            <a:spLocks/>
          </p:cNvSpPr>
          <p:nvPr/>
        </p:nvSpPr>
        <p:spPr>
          <a:xfrm>
            <a:off x="4739011" y="5114684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/>
          <p:cNvSpPr>
            <a:spLocks/>
          </p:cNvSpPr>
          <p:nvPr/>
        </p:nvSpPr>
        <p:spPr>
          <a:xfrm>
            <a:off x="5154376" y="5117222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/>
          <p:cNvSpPr>
            <a:spLocks/>
          </p:cNvSpPr>
          <p:nvPr/>
        </p:nvSpPr>
        <p:spPr>
          <a:xfrm>
            <a:off x="3914332" y="5112146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/>
          <p:cNvSpPr>
            <a:spLocks/>
          </p:cNvSpPr>
          <p:nvPr/>
        </p:nvSpPr>
        <p:spPr>
          <a:xfrm>
            <a:off x="4329697" y="5114684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/>
          <p:cNvSpPr>
            <a:spLocks/>
          </p:cNvSpPr>
          <p:nvPr/>
        </p:nvSpPr>
        <p:spPr>
          <a:xfrm>
            <a:off x="4527629" y="5292485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/>
          <p:cNvSpPr>
            <a:spLocks/>
          </p:cNvSpPr>
          <p:nvPr/>
        </p:nvSpPr>
        <p:spPr>
          <a:xfrm>
            <a:off x="4942994" y="5292485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/>
          <p:cNvSpPr>
            <a:spLocks/>
          </p:cNvSpPr>
          <p:nvPr/>
        </p:nvSpPr>
        <p:spPr>
          <a:xfrm>
            <a:off x="4118315" y="5289947"/>
            <a:ext cx="38847" cy="3884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9" name="Curved Connector 78"/>
          <p:cNvCxnSpPr>
            <a:stCxn id="52" idx="7"/>
          </p:cNvCxnSpPr>
          <p:nvPr/>
        </p:nvCxnSpPr>
        <p:spPr>
          <a:xfrm rot="5400000" flipH="1" flipV="1">
            <a:off x="5507868" y="4488915"/>
            <a:ext cx="313663" cy="954330"/>
          </a:xfrm>
          <a:prstGeom prst="curvedConnector2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81" name="TextBox 80"/>
          <p:cNvSpPr txBox="1"/>
          <p:nvPr/>
        </p:nvSpPr>
        <p:spPr>
          <a:xfrm>
            <a:off x="6056122" y="4678861"/>
            <a:ext cx="23737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i="1" dirty="0" smtClean="0"/>
              <a:t>Half-</a:t>
            </a:r>
            <a:r>
              <a:rPr lang="en-US" altLang="zh-CN" sz="1200" i="1" dirty="0" err="1" smtClean="0"/>
              <a:t>Pel</a:t>
            </a:r>
            <a:r>
              <a:rPr lang="en-US" altLang="zh-CN" sz="1200" i="1" dirty="0" smtClean="0"/>
              <a:t> Search point</a:t>
            </a:r>
            <a:endParaRPr lang="zh-CN" altLang="en-US" sz="1200" i="1" dirty="0"/>
          </a:p>
        </p:txBody>
      </p:sp>
      <p:sp>
        <p:nvSpPr>
          <p:cNvPr id="82" name="TextBox 81"/>
          <p:cNvSpPr txBox="1"/>
          <p:nvPr/>
        </p:nvSpPr>
        <p:spPr>
          <a:xfrm>
            <a:off x="5979077" y="5571335"/>
            <a:ext cx="23737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i="1" dirty="0" smtClean="0"/>
              <a:t>Integer Search point</a:t>
            </a:r>
            <a:endParaRPr lang="zh-CN" altLang="en-US" sz="1200" i="1" dirty="0"/>
          </a:p>
        </p:txBody>
      </p:sp>
      <p:cxnSp>
        <p:nvCxnSpPr>
          <p:cNvPr id="83" name="Curved Connector 82"/>
          <p:cNvCxnSpPr>
            <a:endCxn id="82" idx="1"/>
          </p:cNvCxnSpPr>
          <p:nvPr/>
        </p:nvCxnSpPr>
        <p:spPr>
          <a:xfrm flipV="1">
            <a:off x="5416966" y="5709835"/>
            <a:ext cx="562111" cy="112138"/>
          </a:xfrm>
          <a:prstGeom prst="curved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37294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Proposed solution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52413" lvl="1" indent="-252413">
              <a:buFont typeface="Wingdings" panose="05000000000000000000" pitchFamily="2" charset="2"/>
              <a:buChar char="n"/>
            </a:pPr>
            <a:r>
              <a:rPr lang="en-US" altLang="zh-CN" sz="1600" b="1" dirty="0" smtClean="0">
                <a:cs typeface="+mn-cs"/>
                <a:sym typeface="Wingdings" panose="05000000000000000000" pitchFamily="2" charset="2"/>
              </a:rPr>
              <a:t>Cost Function</a:t>
            </a:r>
          </a:p>
          <a:p>
            <a:pPr lvl="1">
              <a:buFont typeface="Arial" panose="020B0604020202020204" pitchFamily="34" charset="0"/>
              <a:buChar char="–"/>
            </a:pPr>
            <a:r>
              <a:rPr lang="en-US" altLang="zh-CN" sz="1400" dirty="0" smtClean="0">
                <a:sym typeface="Wingdings" panose="05000000000000000000" pitchFamily="2" charset="2"/>
              </a:rPr>
              <a:t>MRSAD for all CUs</a:t>
            </a:r>
          </a:p>
          <a:p>
            <a:pPr lvl="1">
              <a:buFont typeface="Arial" panose="020B0604020202020204" pitchFamily="34" charset="0"/>
              <a:buChar char="–"/>
            </a:pPr>
            <a:r>
              <a:rPr lang="en-US" altLang="zh-CN" sz="1400" dirty="0" smtClean="0">
                <a:sym typeface="Wingdings" panose="05000000000000000000" pitchFamily="2" charset="2"/>
              </a:rPr>
              <a:t>MRSAD applied before clipping and rounding (to reduce internal buffers)</a:t>
            </a:r>
            <a:endParaRPr lang="en-US" altLang="zh-CN" sz="1400" dirty="0">
              <a:sym typeface="Wingdings" panose="05000000000000000000" pitchFamily="2" charset="2"/>
            </a:endParaRPr>
          </a:p>
          <a:p>
            <a:pPr marL="252413" lvl="1" indent="-252413">
              <a:buFont typeface="Wingdings" panose="05000000000000000000" pitchFamily="2" charset="2"/>
              <a:buChar char="n"/>
            </a:pPr>
            <a:endParaRPr lang="en-US" altLang="zh-CN" sz="1600" b="1" dirty="0">
              <a:cs typeface="+mn-cs"/>
              <a:sym typeface="Wingdings" panose="05000000000000000000" pitchFamily="2" charset="2"/>
            </a:endParaRPr>
          </a:p>
          <a:p>
            <a:pPr marL="252413" lvl="1" indent="-252413">
              <a:buFont typeface="Wingdings" panose="05000000000000000000" pitchFamily="2" charset="2"/>
              <a:buChar char="n"/>
            </a:pPr>
            <a:r>
              <a:rPr lang="en-US" altLang="zh-CN" sz="1600" b="1" dirty="0" smtClean="0">
                <a:cs typeface="+mn-cs"/>
                <a:sym typeface="Wingdings" panose="05000000000000000000" pitchFamily="2" charset="2"/>
              </a:rPr>
              <a:t>Interpolation Filter</a:t>
            </a:r>
          </a:p>
          <a:p>
            <a:pPr lvl="1">
              <a:buFont typeface="Arial" panose="020B0604020202020204" pitchFamily="34" charset="0"/>
              <a:buChar char="–"/>
            </a:pPr>
            <a:r>
              <a:rPr lang="en-US" altLang="zh-CN" sz="1400" dirty="0" smtClean="0">
                <a:sym typeface="Wingdings" panose="05000000000000000000" pitchFamily="2" charset="2"/>
              </a:rPr>
              <a:t>DCTIF for search </a:t>
            </a:r>
          </a:p>
          <a:p>
            <a:pPr lvl="1">
              <a:buFont typeface="Arial" panose="020B0604020202020204" pitchFamily="34" charset="0"/>
              <a:buChar char="–"/>
            </a:pPr>
            <a:r>
              <a:rPr lang="en-US" altLang="zh-CN" sz="1400" dirty="0" smtClean="0">
                <a:sym typeface="Wingdings" panose="05000000000000000000" pitchFamily="2" charset="2"/>
              </a:rPr>
              <a:t>DCTIF for final MC</a:t>
            </a:r>
          </a:p>
          <a:p>
            <a:pPr lvl="1">
              <a:buFont typeface="Arial" panose="020B0604020202020204" pitchFamily="34" charset="0"/>
              <a:buChar char="–"/>
            </a:pPr>
            <a:endParaRPr lang="en-US" altLang="zh-CN" sz="1400" dirty="0">
              <a:sym typeface="Wingdings" panose="05000000000000000000" pitchFamily="2" charset="2"/>
            </a:endParaRPr>
          </a:p>
          <a:p>
            <a:pPr marL="252413" lvl="1" indent="-252413">
              <a:buFont typeface="Wingdings" panose="05000000000000000000" pitchFamily="2" charset="2"/>
              <a:buChar char="n"/>
            </a:pPr>
            <a:r>
              <a:rPr lang="en-US" altLang="zh-CN" sz="1600" b="1" dirty="0" smtClean="0">
                <a:solidFill>
                  <a:srgbClr val="000000"/>
                </a:solidFill>
                <a:cs typeface="+mn-cs"/>
                <a:sym typeface="Wingdings" panose="05000000000000000000" pitchFamily="2" charset="2"/>
              </a:rPr>
              <a:t>Memory BW</a:t>
            </a:r>
            <a:endParaRPr lang="en-US" altLang="zh-CN" sz="1600" b="1" dirty="0">
              <a:solidFill>
                <a:srgbClr val="000000"/>
              </a:solidFill>
              <a:cs typeface="+mn-cs"/>
              <a:sym typeface="Wingdings" panose="05000000000000000000" pitchFamily="2" charset="2"/>
            </a:endParaRPr>
          </a:p>
          <a:p>
            <a:pPr lvl="1">
              <a:buFont typeface="Arial" panose="020B0604020202020204" pitchFamily="34" charset="0"/>
              <a:buChar char="–"/>
            </a:pPr>
            <a:r>
              <a:rPr lang="en-US" altLang="zh-CN" sz="1400" dirty="0" smtClean="0">
                <a:sym typeface="Wingdings" panose="05000000000000000000" pitchFamily="2" charset="2"/>
              </a:rPr>
              <a:t>If 2 integer </a:t>
            </a:r>
            <a:r>
              <a:rPr lang="en-US" altLang="zh-CN" sz="1400" dirty="0" err="1" smtClean="0">
                <a:sym typeface="Wingdings" panose="05000000000000000000" pitchFamily="2" charset="2"/>
              </a:rPr>
              <a:t>pel</a:t>
            </a:r>
            <a:r>
              <a:rPr lang="en-US" altLang="zh-CN" sz="1400" dirty="0" smtClean="0">
                <a:sym typeface="Wingdings" panose="05000000000000000000" pitchFamily="2" charset="2"/>
              </a:rPr>
              <a:t> iterations are applied, memory BW is (W+7+</a:t>
            </a:r>
            <a:r>
              <a:rPr lang="en-US" altLang="zh-CN" sz="1400" dirty="0" smtClean="0">
                <a:solidFill>
                  <a:srgbClr val="FF0000"/>
                </a:solidFill>
                <a:sym typeface="Wingdings" panose="05000000000000000000" pitchFamily="2" charset="2"/>
              </a:rPr>
              <a:t>4</a:t>
            </a:r>
            <a:r>
              <a:rPr lang="en-US" altLang="zh-CN" sz="1400" dirty="0" smtClean="0">
                <a:sym typeface="Wingdings" panose="05000000000000000000" pitchFamily="2" charset="2"/>
              </a:rPr>
              <a:t>) x (H+7+</a:t>
            </a:r>
            <a:r>
              <a:rPr lang="en-US" altLang="zh-CN" sz="1400" dirty="0" smtClean="0">
                <a:solidFill>
                  <a:srgbClr val="FF0000"/>
                </a:solidFill>
                <a:sym typeface="Wingdings" panose="05000000000000000000" pitchFamily="2" charset="2"/>
              </a:rPr>
              <a:t>4</a:t>
            </a:r>
            <a:r>
              <a:rPr lang="en-US" altLang="zh-CN" sz="1400" dirty="0" smtClean="0">
                <a:sym typeface="Wingdings" panose="05000000000000000000" pitchFamily="2" charset="2"/>
              </a:rPr>
              <a:t>) for unilateral prediction</a:t>
            </a:r>
          </a:p>
          <a:p>
            <a:pPr lvl="2">
              <a:buFont typeface="Arial" panose="020B0604020202020204" pitchFamily="34" charset="0"/>
              <a:buChar char="–"/>
            </a:pPr>
            <a:r>
              <a:rPr lang="en-US" altLang="zh-CN" sz="1400" dirty="0" smtClean="0">
                <a:sym typeface="Wingdings" panose="05000000000000000000" pitchFamily="2" charset="2"/>
              </a:rPr>
              <a:t>The general formula (W+7+2*</a:t>
            </a:r>
            <a:r>
              <a:rPr lang="en-US" altLang="zh-CN" sz="1400" dirty="0" smtClean="0">
                <a:solidFill>
                  <a:srgbClr val="FF0000"/>
                </a:solidFill>
                <a:sym typeface="Wingdings" panose="05000000000000000000" pitchFamily="2" charset="2"/>
              </a:rPr>
              <a:t>SR</a:t>
            </a:r>
            <a:r>
              <a:rPr lang="en-US" altLang="zh-CN" sz="1400" dirty="0" smtClean="0">
                <a:sym typeface="Wingdings" panose="05000000000000000000" pitchFamily="2" charset="2"/>
              </a:rPr>
              <a:t>) x (H+7+2*</a:t>
            </a:r>
            <a:r>
              <a:rPr lang="en-US" altLang="zh-CN" sz="1400" dirty="0" smtClean="0">
                <a:solidFill>
                  <a:srgbClr val="FF0000"/>
                </a:solidFill>
                <a:sym typeface="Wingdings" panose="05000000000000000000" pitchFamily="2" charset="2"/>
              </a:rPr>
              <a:t>SR</a:t>
            </a:r>
            <a:r>
              <a:rPr lang="en-US" altLang="zh-CN" sz="1400" dirty="0" smtClean="0">
                <a:sym typeface="Wingdings" panose="05000000000000000000" pitchFamily="2" charset="2"/>
              </a:rPr>
              <a:t>), where SR is search range</a:t>
            </a:r>
          </a:p>
          <a:p>
            <a:pPr lvl="1">
              <a:buFont typeface="Arial" panose="020B0604020202020204" pitchFamily="34" charset="0"/>
              <a:buChar char="–"/>
            </a:pPr>
            <a:r>
              <a:rPr lang="en-US" altLang="zh-CN" sz="1400" dirty="0" smtClean="0">
                <a:sym typeface="Wingdings" panose="05000000000000000000" pitchFamily="2" charset="2"/>
              </a:rPr>
              <a:t>Half </a:t>
            </a:r>
            <a:r>
              <a:rPr lang="en-US" altLang="zh-CN" sz="1400" dirty="0" err="1" smtClean="0">
                <a:sym typeface="Wingdings" panose="05000000000000000000" pitchFamily="2" charset="2"/>
              </a:rPr>
              <a:t>pel</a:t>
            </a:r>
            <a:r>
              <a:rPr lang="en-US" altLang="zh-CN" sz="1400" dirty="0" smtClean="0">
                <a:sym typeface="Wingdings" panose="05000000000000000000" pitchFamily="2" charset="2"/>
              </a:rPr>
              <a:t> is only applied if all of the half </a:t>
            </a:r>
            <a:r>
              <a:rPr lang="en-US" altLang="zh-CN" sz="1400" dirty="0" err="1" smtClean="0">
                <a:sym typeface="Wingdings" panose="05000000000000000000" pitchFamily="2" charset="2"/>
              </a:rPr>
              <a:t>pel</a:t>
            </a:r>
            <a:r>
              <a:rPr lang="en-US" altLang="zh-CN" sz="1400" dirty="0" smtClean="0">
                <a:sym typeface="Wingdings" panose="05000000000000000000" pitchFamily="2" charset="2"/>
              </a:rPr>
              <a:t> search points are within search range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5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546102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Test conditions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Experimental results are provided for: </a:t>
            </a:r>
          </a:p>
          <a:p>
            <a:pPr lvl="1"/>
            <a:r>
              <a:rPr lang="en-US" altLang="zh-CN" dirty="0" smtClean="0"/>
              <a:t>Search range 1, 2 and 4 samples</a:t>
            </a:r>
          </a:p>
          <a:p>
            <a:pPr lvl="1"/>
            <a:r>
              <a:rPr lang="en-US" altLang="zh-CN" dirty="0" smtClean="0"/>
              <a:t>Half-</a:t>
            </a:r>
            <a:r>
              <a:rPr lang="en-US" altLang="zh-CN" dirty="0" err="1" smtClean="0"/>
              <a:t>pel</a:t>
            </a:r>
            <a:r>
              <a:rPr lang="en-US" altLang="zh-CN" dirty="0" smtClean="0"/>
              <a:t> on/off</a:t>
            </a:r>
          </a:p>
          <a:p>
            <a:pPr lvl="1"/>
            <a:r>
              <a:rPr lang="en-US" altLang="zh-CN" dirty="0" smtClean="0"/>
              <a:t>Spatial MV prediction from refined MV restricted within 32x32 grid*</a:t>
            </a:r>
          </a:p>
          <a:p>
            <a:pPr marL="336550" lvl="1" indent="0">
              <a:buNone/>
            </a:pPr>
            <a:endParaRPr lang="en-US" altLang="zh-CN" dirty="0" smtClean="0"/>
          </a:p>
          <a:p>
            <a:pPr marL="336550" lvl="1" indent="0">
              <a:buNone/>
            </a:pPr>
            <a:endParaRPr lang="en-US" altLang="zh-CN" dirty="0" smtClean="0"/>
          </a:p>
          <a:p>
            <a:pPr marL="336550" lvl="1" indent="0">
              <a:buNone/>
            </a:pPr>
            <a:endParaRPr lang="en-US" altLang="zh-CN" dirty="0"/>
          </a:p>
          <a:p>
            <a:pPr marL="336550" lvl="1" indent="0">
              <a:buNone/>
            </a:pPr>
            <a:endParaRPr lang="en-US" altLang="zh-CN" dirty="0" smtClean="0"/>
          </a:p>
          <a:p>
            <a:pPr marL="336550" lvl="1" indent="0">
              <a:buNone/>
            </a:pPr>
            <a:endParaRPr lang="en-US" altLang="zh-CN" dirty="0"/>
          </a:p>
          <a:p>
            <a:pPr marL="336550" lvl="1" indent="0">
              <a:buNone/>
            </a:pPr>
            <a:endParaRPr lang="en-US" altLang="zh-CN" dirty="0" smtClean="0"/>
          </a:p>
          <a:p>
            <a:pPr marL="336550" lvl="1" indent="0">
              <a:buNone/>
            </a:pPr>
            <a:endParaRPr lang="en-US" altLang="zh-CN" dirty="0"/>
          </a:p>
          <a:p>
            <a:pPr marL="336550" lvl="1" indent="0">
              <a:buNone/>
            </a:pPr>
            <a:endParaRPr lang="en-US" altLang="zh-CN" sz="1600" dirty="0"/>
          </a:p>
          <a:p>
            <a:pPr marL="336550" lvl="1" indent="0">
              <a:buNone/>
            </a:pPr>
            <a:r>
              <a:rPr lang="en-US" altLang="zh-CN" sz="1600" dirty="0" smtClean="0"/>
              <a:t>*</a:t>
            </a:r>
            <a:r>
              <a:rPr lang="en-US" altLang="zh-CN" sz="1600" dirty="0"/>
              <a:t>Temporal MV prediction and </a:t>
            </a:r>
            <a:r>
              <a:rPr lang="en-US" altLang="zh-CN" sz="1600" dirty="0" err="1"/>
              <a:t>deblocking</a:t>
            </a:r>
            <a:r>
              <a:rPr lang="en-US" altLang="zh-CN" sz="1600" dirty="0"/>
              <a:t> filter use refined MV</a:t>
            </a:r>
          </a:p>
          <a:p>
            <a:pPr marL="336550" lvl="1" indent="0">
              <a:buNone/>
            </a:pPr>
            <a:endParaRPr lang="en-US" altLang="zh-CN" dirty="0" smtClean="0"/>
          </a:p>
          <a:p>
            <a:pPr lvl="1"/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6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2314700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Experimental Results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7</a:t>
            </a:fld>
            <a:endParaRPr lang="en-GB" altLang="zh-CN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6351079"/>
              </p:ext>
            </p:extLst>
          </p:nvPr>
        </p:nvGraphicFramePr>
        <p:xfrm>
          <a:off x="262062" y="980728"/>
          <a:ext cx="8774431" cy="173736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642954"/>
                <a:gridCol w="642954"/>
                <a:gridCol w="642954"/>
                <a:gridCol w="642954"/>
                <a:gridCol w="642954"/>
                <a:gridCol w="642954"/>
                <a:gridCol w="642954"/>
                <a:gridCol w="642954"/>
                <a:gridCol w="642954"/>
                <a:gridCol w="642954"/>
                <a:gridCol w="680775"/>
                <a:gridCol w="832058"/>
                <a:gridCol w="832058"/>
              </a:tblGrid>
              <a:tr h="182880">
                <a:tc gridSpan="5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VTM</a:t>
                      </a:r>
                      <a:endParaRPr lang="zh-CN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BMS</a:t>
                      </a:r>
                      <a:endParaRPr lang="zh-CN" sz="1100" dirty="0">
                        <a:solidFill>
                          <a:schemeClr val="tx1"/>
                        </a:solidFill>
                        <a:effectLst/>
                        <a:latin typeface="+mn-lt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</a:rPr>
                        <a:t> </a:t>
                      </a:r>
                      <a:endParaRPr lang="zh-CN" sz="1100">
                        <a:effectLst/>
                        <a:latin typeface="+mn-lt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</a:rPr>
                        <a:t> </a:t>
                      </a:r>
                      <a:endParaRPr lang="zh-CN" sz="1100">
                        <a:effectLst/>
                        <a:latin typeface="+mn-lt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100">
                        <a:effectLst/>
                        <a:latin typeface="+mn-lt"/>
                        <a:ea typeface="DengXian"/>
                      </a:endParaRPr>
                    </a:p>
                  </a:txBody>
                  <a:tcPr marL="18415" marR="18415" marT="0" marB="0" anchor="ctr"/>
                </a:tc>
              </a:tr>
              <a:tr h="457200"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endParaRPr lang="zh-CN" sz="11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415" marR="18415" marT="0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</a:rPr>
                        <a:t>U</a:t>
                      </a:r>
                      <a:endParaRPr lang="zh-CN" sz="1100">
                        <a:effectLst/>
                        <a:latin typeface="+mn-lt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</a:rPr>
                        <a:t>V</a:t>
                      </a:r>
                      <a:endParaRPr lang="zh-CN" sz="1100">
                        <a:effectLst/>
                        <a:latin typeface="+mn-lt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</a:rPr>
                        <a:t>EncT</a:t>
                      </a:r>
                      <a:endParaRPr lang="zh-CN" sz="1100">
                        <a:effectLst/>
                        <a:latin typeface="+mn-lt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 err="1">
                          <a:effectLst/>
                          <a:latin typeface="+mn-lt"/>
                        </a:rPr>
                        <a:t>DecT</a:t>
                      </a:r>
                      <a:endParaRPr lang="zh-CN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18415" marR="1841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Y</a:t>
                      </a:r>
                      <a:endParaRPr lang="zh-CN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18415" marR="184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</a:rPr>
                        <a:t>U</a:t>
                      </a:r>
                      <a:endParaRPr lang="zh-CN" sz="1100">
                        <a:effectLst/>
                        <a:latin typeface="+mn-lt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V</a:t>
                      </a:r>
                      <a:endParaRPr lang="zh-CN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</a:rPr>
                        <a:t>EncT</a:t>
                      </a:r>
                      <a:endParaRPr lang="zh-CN" sz="1100">
                        <a:effectLst/>
                        <a:latin typeface="+mn-lt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 err="1">
                          <a:effectLst/>
                          <a:latin typeface="+mn-lt"/>
                        </a:rPr>
                        <a:t>DecT</a:t>
                      </a:r>
                      <a:endParaRPr lang="zh-CN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</a:rPr>
                        <a:t>Max # of MRSAD calculation</a:t>
                      </a:r>
                      <a:endParaRPr lang="zh-CN" sz="1100">
                        <a:effectLst/>
                        <a:latin typeface="+mn-lt"/>
                        <a:ea typeface="DengXian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Max. </a:t>
                      </a:r>
                      <a:r>
                        <a:rPr lang="en-US" sz="1000" dirty="0" smtClean="0">
                          <a:effectLst/>
                          <a:latin typeface="+mn-lt"/>
                        </a:rPr>
                        <a:t>search range (samples)</a:t>
                      </a:r>
                      <a:endParaRPr lang="zh-CN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100" dirty="0" smtClean="0">
                          <a:effectLst/>
                          <a:latin typeface="+mn-lt"/>
                          <a:ea typeface="DengXian"/>
                        </a:rPr>
                        <a:t>Half </a:t>
                      </a:r>
                      <a:r>
                        <a:rPr lang="en-US" altLang="zh-CN" sz="1100" dirty="0" err="1" smtClean="0">
                          <a:effectLst/>
                          <a:latin typeface="+mn-lt"/>
                          <a:ea typeface="DengXian"/>
                        </a:rPr>
                        <a:t>Pel</a:t>
                      </a:r>
                      <a:endParaRPr lang="zh-CN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18415" marR="18415" marT="0" marB="0"/>
                </a:tc>
              </a:tr>
              <a:tr h="18288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0">
                          <a:solidFill>
                            <a:schemeClr val="tx1"/>
                          </a:solidFill>
                          <a:effectLst/>
                          <a:latin typeface="+mn-lt"/>
                          <a:ea typeface="DengXian"/>
                        </a:rPr>
                        <a:t>-2.91%</a:t>
                      </a:r>
                    </a:p>
                  </a:txBody>
                  <a:tcPr marL="18415" marR="18415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-2.62%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-2.74%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103%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114%</a:t>
                      </a:r>
                    </a:p>
                  </a:txBody>
                  <a:tcPr marL="18415" marR="18415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-0.23%</a:t>
                      </a:r>
                    </a:p>
                  </a:txBody>
                  <a:tcPr marL="18415" marR="184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-0.10%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  <a:ea typeface="DengXian"/>
                        </a:rPr>
                        <a:t>-0.13%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  <a:ea typeface="DengXian"/>
                        </a:rPr>
                        <a:t>98%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95%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6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smtClean="0">
                          <a:effectLst/>
                          <a:latin typeface="+mn-lt"/>
                          <a:ea typeface="DengXian"/>
                        </a:rPr>
                        <a:t>1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Off</a:t>
                      </a:r>
                    </a:p>
                  </a:txBody>
                  <a:tcPr marL="18415" marR="18415" marT="0" marB="0"/>
                </a:tc>
              </a:tr>
              <a:tr h="18288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0">
                          <a:solidFill>
                            <a:schemeClr val="tx1"/>
                          </a:solidFill>
                          <a:effectLst/>
                          <a:latin typeface="+mn-lt"/>
                          <a:ea typeface="DengXian"/>
                        </a:rPr>
                        <a:t>-3.50%</a:t>
                      </a:r>
                    </a:p>
                  </a:txBody>
                  <a:tcPr marL="18415" marR="18415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  <a:ea typeface="DengXian"/>
                        </a:rPr>
                        <a:t>-2.92%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-3.07%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106%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120%</a:t>
                      </a:r>
                    </a:p>
                  </a:txBody>
                  <a:tcPr marL="18415" marR="18415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-0.58%</a:t>
                      </a:r>
                    </a:p>
                  </a:txBody>
                  <a:tcPr marL="18415" marR="184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-0.31%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-0.34%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  <a:ea typeface="DengXian"/>
                        </a:rPr>
                        <a:t>99%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  <a:ea typeface="DengXian"/>
                        </a:rPr>
                        <a:t>96%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  <a:ea typeface="DengXian"/>
                        </a:rPr>
                        <a:t>10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smtClean="0">
                          <a:effectLst/>
                          <a:latin typeface="+mn-lt"/>
                          <a:ea typeface="DengXian"/>
                        </a:rPr>
                        <a:t>1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On</a:t>
                      </a:r>
                    </a:p>
                  </a:txBody>
                  <a:tcPr marL="18415" marR="18415" marT="0" marB="0"/>
                </a:tc>
              </a:tr>
              <a:tr h="18288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0">
                          <a:solidFill>
                            <a:schemeClr val="tx1"/>
                          </a:solidFill>
                          <a:effectLst/>
                          <a:latin typeface="+mn-lt"/>
                          <a:ea typeface="DengXian"/>
                        </a:rPr>
                        <a:t>-3.62%</a:t>
                      </a:r>
                    </a:p>
                  </a:txBody>
                  <a:tcPr marL="18415" marR="18415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  <a:ea typeface="DengXian"/>
                        </a:rPr>
                        <a:t>-3.30%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-3.43%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104%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118%</a:t>
                      </a:r>
                    </a:p>
                  </a:txBody>
                  <a:tcPr marL="18415" marR="18415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-0.68%</a:t>
                      </a:r>
                    </a:p>
                  </a:txBody>
                  <a:tcPr marL="18415" marR="184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  <a:ea typeface="DengXian"/>
                        </a:rPr>
                        <a:t>-0.53%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-0.58%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98%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96%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  <a:ea typeface="DengXian"/>
                        </a:rPr>
                        <a:t>12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smtClean="0">
                          <a:effectLst/>
                          <a:latin typeface="+mn-lt"/>
                          <a:ea typeface="DengXian"/>
                        </a:rPr>
                        <a:t>2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Off</a:t>
                      </a:r>
                    </a:p>
                  </a:txBody>
                  <a:tcPr marL="18415" marR="18415" marT="0" marB="0"/>
                </a:tc>
              </a:tr>
              <a:tr h="18288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0">
                          <a:solidFill>
                            <a:schemeClr val="tx1"/>
                          </a:solidFill>
                          <a:effectLst/>
                          <a:latin typeface="+mn-lt"/>
                          <a:ea typeface="DengXian"/>
                        </a:rPr>
                        <a:t>-4.39%</a:t>
                      </a:r>
                    </a:p>
                  </a:txBody>
                  <a:tcPr marL="18415" marR="18415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  <a:ea typeface="DengXian"/>
                        </a:rPr>
                        <a:t>-3.72%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-3.90%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107%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127%</a:t>
                      </a:r>
                    </a:p>
                  </a:txBody>
                  <a:tcPr marL="18415" marR="18415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-1.17%</a:t>
                      </a:r>
                    </a:p>
                  </a:txBody>
                  <a:tcPr marL="18415" marR="184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-0.86%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-0.93%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99%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98%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16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smtClean="0">
                          <a:effectLst/>
                          <a:latin typeface="+mn-lt"/>
                          <a:ea typeface="DengXian"/>
                        </a:rPr>
                        <a:t>2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  <a:ea typeface="DengXian"/>
                        </a:rPr>
                        <a:t>On</a:t>
                      </a:r>
                    </a:p>
                  </a:txBody>
                  <a:tcPr marL="18415" marR="18415" marT="0" marB="0"/>
                </a:tc>
              </a:tr>
              <a:tr h="18288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0">
                          <a:solidFill>
                            <a:schemeClr val="tx1"/>
                          </a:solidFill>
                          <a:effectLst/>
                          <a:latin typeface="+mn-lt"/>
                          <a:ea typeface="DengXian"/>
                        </a:rPr>
                        <a:t>-3.94%</a:t>
                      </a:r>
                    </a:p>
                  </a:txBody>
                  <a:tcPr marL="18415" marR="18415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-3.58%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-3.75%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105%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121%</a:t>
                      </a:r>
                    </a:p>
                  </a:txBody>
                  <a:tcPr marL="18415" marR="18415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-0.90%</a:t>
                      </a:r>
                    </a:p>
                  </a:txBody>
                  <a:tcPr marL="18415" marR="184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-0.78%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-0.84%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99%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97%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24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smtClean="0">
                          <a:effectLst/>
                          <a:latin typeface="+mn-lt"/>
                          <a:ea typeface="DengXian"/>
                        </a:rPr>
                        <a:t>4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  <a:ea typeface="DengXian"/>
                        </a:rPr>
                        <a:t>Off</a:t>
                      </a:r>
                    </a:p>
                  </a:txBody>
                  <a:tcPr marL="18415" marR="18415" marT="0" marB="0"/>
                </a:tc>
              </a:tr>
              <a:tr h="18288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DengXian"/>
                        </a:rPr>
                        <a:t>-4.71%</a:t>
                      </a:r>
                    </a:p>
                  </a:txBody>
                  <a:tcPr marL="18415" marR="18415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-4.04%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-4.22%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109%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131%</a:t>
                      </a:r>
                    </a:p>
                  </a:txBody>
                  <a:tcPr marL="18415" marR="18415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-1.40%</a:t>
                      </a:r>
                    </a:p>
                  </a:txBody>
                  <a:tcPr marL="18415" marR="184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-1.07%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-1.17%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99%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99%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28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smtClean="0">
                          <a:effectLst/>
                          <a:latin typeface="+mn-lt"/>
                          <a:ea typeface="DengXian"/>
                        </a:rPr>
                        <a:t>4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  <a:ea typeface="DengXian"/>
                        </a:rPr>
                        <a:t>On</a:t>
                      </a:r>
                    </a:p>
                  </a:txBody>
                  <a:tcPr marL="18415" marR="18415" marT="0" marB="0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67544" y="2844284"/>
            <a:ext cx="86664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i="1" dirty="0" smtClean="0"/>
              <a:t>Experimental results for different search ranges; spatial prediction from refined MV is enabled.</a:t>
            </a:r>
            <a:endParaRPr lang="zh-CN" altLang="en-US" sz="1200" i="1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5427856"/>
            <a:ext cx="7776864" cy="2880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i="1" dirty="0"/>
              <a:t>Experimental results for different </a:t>
            </a:r>
            <a:r>
              <a:rPr lang="en-US" altLang="zh-CN" sz="1200" i="1" smtClean="0"/>
              <a:t>search ranges; </a:t>
            </a:r>
            <a:r>
              <a:rPr lang="en-US" altLang="zh-CN" sz="1200" i="1" dirty="0" smtClean="0"/>
              <a:t>spatial prediction from refined MV is disabled within 32x32 grid.</a:t>
            </a:r>
            <a:endParaRPr lang="zh-CN" altLang="en-US" sz="1200" i="1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9398886"/>
              </p:ext>
            </p:extLst>
          </p:nvPr>
        </p:nvGraphicFramePr>
        <p:xfrm>
          <a:off x="262061" y="3764528"/>
          <a:ext cx="8774431" cy="155448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642954"/>
                <a:gridCol w="642954"/>
                <a:gridCol w="642954"/>
                <a:gridCol w="642954"/>
                <a:gridCol w="642954"/>
                <a:gridCol w="642954"/>
                <a:gridCol w="642954"/>
                <a:gridCol w="642954"/>
                <a:gridCol w="642954"/>
                <a:gridCol w="642954"/>
                <a:gridCol w="680775"/>
                <a:gridCol w="832058"/>
                <a:gridCol w="832058"/>
              </a:tblGrid>
              <a:tr h="182880">
                <a:tc gridSpan="5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VTM</a:t>
                      </a:r>
                      <a:endParaRPr lang="zh-CN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</a:rPr>
                        <a:t>BMS</a:t>
                      </a:r>
                      <a:endParaRPr lang="zh-CN" sz="11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18415" marR="18415" marT="0" marB="0" anchor="ctr"/>
                </a:tc>
              </a:tr>
              <a:tr h="457200"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Y</a:t>
                      </a:r>
                      <a:endParaRPr lang="zh-CN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415" marR="18415" marT="0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</a:rPr>
                        <a:t>U</a:t>
                      </a:r>
                      <a:endParaRPr lang="zh-CN" sz="1000">
                        <a:effectLst/>
                        <a:latin typeface="+mn-lt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</a:rPr>
                        <a:t>V</a:t>
                      </a:r>
                      <a:endParaRPr lang="zh-CN" sz="1000">
                        <a:effectLst/>
                        <a:latin typeface="+mn-lt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</a:rPr>
                        <a:t>EncT</a:t>
                      </a:r>
                      <a:endParaRPr lang="zh-CN" sz="1000">
                        <a:effectLst/>
                        <a:latin typeface="+mn-lt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</a:rPr>
                        <a:t>DecT</a:t>
                      </a:r>
                      <a:endParaRPr lang="zh-CN" sz="1000">
                        <a:effectLst/>
                        <a:latin typeface="+mn-lt"/>
                        <a:ea typeface="DengXian"/>
                      </a:endParaRPr>
                    </a:p>
                  </a:txBody>
                  <a:tcPr marL="18415" marR="1841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Y</a:t>
                      </a:r>
                      <a:endParaRPr lang="zh-CN" sz="10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18415" marR="1841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</a:rPr>
                        <a:t>U</a:t>
                      </a:r>
                      <a:endParaRPr lang="zh-CN" sz="1000">
                        <a:effectLst/>
                        <a:latin typeface="+mn-lt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</a:rPr>
                        <a:t>V</a:t>
                      </a:r>
                      <a:endParaRPr lang="zh-CN" sz="1000">
                        <a:effectLst/>
                        <a:latin typeface="+mn-lt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>
                          <a:effectLst/>
                          <a:latin typeface="+mn-lt"/>
                        </a:rPr>
                        <a:t>EncT</a:t>
                      </a:r>
                      <a:endParaRPr lang="zh-CN" sz="1000">
                        <a:effectLst/>
                        <a:latin typeface="+mn-lt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 err="1">
                          <a:effectLst/>
                          <a:latin typeface="+mn-lt"/>
                        </a:rPr>
                        <a:t>DecT</a:t>
                      </a:r>
                      <a:endParaRPr lang="zh-CN" sz="10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18415" marR="18415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Max # of MRSAD calculation</a:t>
                      </a:r>
                      <a:endParaRPr lang="zh-CN" sz="10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000" dirty="0">
                          <a:effectLst/>
                          <a:latin typeface="+mn-lt"/>
                        </a:rPr>
                        <a:t>Max. </a:t>
                      </a:r>
                      <a:r>
                        <a:rPr lang="en-US" sz="1000" dirty="0" smtClean="0">
                          <a:effectLst/>
                          <a:latin typeface="+mn-lt"/>
                        </a:rPr>
                        <a:t>search range (samples)</a:t>
                      </a:r>
                      <a:endParaRPr lang="zh-CN" sz="10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000" dirty="0" smtClean="0">
                          <a:effectLst/>
                          <a:latin typeface="+mn-lt"/>
                          <a:ea typeface="DengXian"/>
                        </a:rPr>
                        <a:t>Half </a:t>
                      </a:r>
                      <a:r>
                        <a:rPr lang="en-US" altLang="zh-CN" sz="1000" dirty="0" err="1" smtClean="0">
                          <a:effectLst/>
                          <a:latin typeface="+mn-lt"/>
                          <a:ea typeface="DengXian"/>
                        </a:rPr>
                        <a:t>Pel</a:t>
                      </a:r>
                      <a:endParaRPr lang="zh-CN" sz="10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18415" marR="18415" marT="0" marB="0"/>
                </a:tc>
              </a:tr>
              <a:tr h="182880"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DengXian"/>
                          <a:cs typeface="+mn-cs"/>
                        </a:rPr>
                        <a:t>-2.48%</a:t>
                      </a:r>
                    </a:p>
                  </a:txBody>
                  <a:tcPr marL="18415" marR="18415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-2.18%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-2.27%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105%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117%</a:t>
                      </a:r>
                    </a:p>
                  </a:txBody>
                  <a:tcPr marL="18415" marR="18415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-0.04%</a:t>
                      </a:r>
                    </a:p>
                  </a:txBody>
                  <a:tcPr marL="18415" marR="184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0.11%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0.12%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99%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97%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6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smtClean="0">
                          <a:effectLst/>
                          <a:latin typeface="+mn-lt"/>
                          <a:ea typeface="DengXian"/>
                        </a:rPr>
                        <a:t>1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Off</a:t>
                      </a:r>
                    </a:p>
                  </a:txBody>
                  <a:tcPr marL="18415" marR="18415" marT="0" marB="0"/>
                </a:tc>
              </a:tr>
              <a:tr h="182880"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DengXian"/>
                          <a:cs typeface="+mn-cs"/>
                        </a:rPr>
                        <a:t>-2.96%</a:t>
                      </a:r>
                    </a:p>
                  </a:txBody>
                  <a:tcPr marL="18415" marR="18415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-2.47%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-2.55%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106%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123%</a:t>
                      </a:r>
                    </a:p>
                  </a:txBody>
                  <a:tcPr marL="18415" marR="18415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-0.34%</a:t>
                      </a:r>
                    </a:p>
                  </a:txBody>
                  <a:tcPr marL="18415" marR="184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-0.09%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-0.06%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100%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98%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10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smtClean="0">
                          <a:effectLst/>
                          <a:latin typeface="+mn-lt"/>
                          <a:ea typeface="DengXian"/>
                        </a:rPr>
                        <a:t>1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On</a:t>
                      </a:r>
                    </a:p>
                  </a:txBody>
                  <a:tcPr marL="18415" marR="18415" marT="0" marB="0"/>
                </a:tc>
              </a:tr>
              <a:tr h="182880"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DengXian"/>
                          <a:cs typeface="+mn-cs"/>
                        </a:rPr>
                        <a:t>-3.20%</a:t>
                      </a:r>
                    </a:p>
                  </a:txBody>
                  <a:tcPr marL="18415" marR="18415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-2.86%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-2.93%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105%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121%</a:t>
                      </a:r>
                    </a:p>
                  </a:txBody>
                  <a:tcPr marL="18415" marR="18415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-0.49%</a:t>
                      </a:r>
                    </a:p>
                  </a:txBody>
                  <a:tcPr marL="18415" marR="184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-0.32%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-0.31%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99%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98%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12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smtClean="0">
                          <a:effectLst/>
                          <a:latin typeface="+mn-lt"/>
                          <a:ea typeface="DengXian"/>
                        </a:rPr>
                        <a:t>2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  <a:ea typeface="DengXian"/>
                        </a:rPr>
                        <a:t>Off</a:t>
                      </a:r>
                    </a:p>
                  </a:txBody>
                  <a:tcPr marL="18415" marR="18415" marT="0" marB="0"/>
                </a:tc>
              </a:tr>
              <a:tr h="182880"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DengXian"/>
                          <a:cs typeface="+mn-cs"/>
                        </a:rPr>
                        <a:t>-3.87%</a:t>
                      </a:r>
                    </a:p>
                  </a:txBody>
                  <a:tcPr marL="18415" marR="18415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-3.25%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-3.39%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108%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130%</a:t>
                      </a:r>
                    </a:p>
                  </a:txBody>
                  <a:tcPr marL="18415" marR="18415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-0.92%</a:t>
                      </a:r>
                    </a:p>
                  </a:txBody>
                  <a:tcPr marL="18415" marR="184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-0.59%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-0.64%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100%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100%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16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smtClean="0">
                          <a:effectLst/>
                          <a:latin typeface="+mn-lt"/>
                          <a:ea typeface="DengXian"/>
                        </a:rPr>
                        <a:t>2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  <a:ea typeface="DengXian"/>
                        </a:rPr>
                        <a:t>On</a:t>
                      </a:r>
                    </a:p>
                  </a:txBody>
                  <a:tcPr marL="18415" marR="18415" marT="0" marB="0"/>
                </a:tc>
              </a:tr>
              <a:tr h="182880"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DengXian"/>
                          <a:cs typeface="+mn-cs"/>
                        </a:rPr>
                        <a:t>-4.26%</a:t>
                      </a:r>
                    </a:p>
                  </a:txBody>
                  <a:tcPr marL="18415" marR="18415" marT="0" marB="0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-3.60%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-3.75%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110%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134%</a:t>
                      </a:r>
                    </a:p>
                  </a:txBody>
                  <a:tcPr marL="18415" marR="18415" marT="0" marB="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-1.16%</a:t>
                      </a:r>
                    </a:p>
                  </a:txBody>
                  <a:tcPr marL="18415" marR="1841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-0.83%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-0.89%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101%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101%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>
                          <a:effectLst/>
                          <a:latin typeface="+mn-lt"/>
                          <a:ea typeface="DengXian"/>
                        </a:rPr>
                        <a:t>28</a:t>
                      </a: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 smtClean="0">
                          <a:effectLst/>
                          <a:latin typeface="+mn-lt"/>
                          <a:ea typeface="DengXian"/>
                        </a:rPr>
                        <a:t>4</a:t>
                      </a:r>
                      <a:endParaRPr lang="en-US" sz="1100" dirty="0">
                        <a:effectLst/>
                        <a:latin typeface="+mn-lt"/>
                        <a:ea typeface="DengXian"/>
                      </a:endParaRPr>
                    </a:p>
                  </a:txBody>
                  <a:tcPr marL="18415" marR="18415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100" dirty="0">
                          <a:effectLst/>
                          <a:latin typeface="+mn-lt"/>
                          <a:ea typeface="DengXian"/>
                        </a:rPr>
                        <a:t>On</a:t>
                      </a:r>
                    </a:p>
                  </a:txBody>
                  <a:tcPr marL="18415" marR="18415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6401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Conclusion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50" y="908050"/>
            <a:ext cx="8640638" cy="5218113"/>
          </a:xfrm>
        </p:spPr>
        <p:txBody>
          <a:bodyPr/>
          <a:lstStyle/>
          <a:p>
            <a:pPr marL="0" indent="0">
              <a:buNone/>
            </a:pPr>
            <a:endParaRPr lang="en-US" altLang="zh-CN" sz="2000" dirty="0" smtClean="0"/>
          </a:p>
          <a:p>
            <a:r>
              <a:rPr lang="en-US" altLang="zh-CN" sz="2000" dirty="0" smtClean="0"/>
              <a:t>Multiple tradeoff points for DMVR are presented</a:t>
            </a:r>
          </a:p>
          <a:p>
            <a:r>
              <a:rPr lang="en-US" altLang="zh-CN" sz="2000" dirty="0" smtClean="0"/>
              <a:t>DMVR with </a:t>
            </a:r>
            <a:r>
              <a:rPr lang="en-US" altLang="zh-CN" sz="2000" dirty="0"/>
              <a:t>s</a:t>
            </a:r>
            <a:r>
              <a:rPr lang="en-US" altLang="zh-CN" sz="2000" dirty="0" smtClean="0"/>
              <a:t>earch range 2 samples proposed to be included in VVC</a:t>
            </a:r>
            <a:endParaRPr lang="zh-CN" altLang="en-US" sz="20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8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2019291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3236913" y="2132013"/>
            <a:ext cx="263207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 dirty="0">
                <a:latin typeface="FrutigerNext LT Medium" pitchFamily="34" charset="0"/>
                <a:ea typeface="ＭＳ Ｐゴシック" panose="020B0600070205080204" pitchFamily="34" charset="-128"/>
              </a:rPr>
              <a:t>Thank You</a:t>
            </a: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3460750" y="3330575"/>
            <a:ext cx="2233587" cy="402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latin typeface="FrutigerNext LT Regular" pitchFamily="34" charset="0"/>
                <a:ea typeface="ＭＳ Ｐゴシック" panose="020B0600070205080204" pitchFamily="34" charset="-128"/>
              </a:rPr>
              <a:t>www.huawei.com</a:t>
            </a:r>
            <a:endParaRPr lang="en-US" altLang="zh-CN" sz="4000">
              <a:latin typeface="FrutigerNext LT Regular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32466</TotalTime>
  <Words>696</Words>
  <Application>Microsoft Office PowerPoint</Application>
  <PresentationFormat>On-screen Show (4:3)</PresentationFormat>
  <Paragraphs>265</Paragraphs>
  <Slides>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1" baseType="lpstr">
      <vt:lpstr>MS PGothic</vt:lpstr>
      <vt:lpstr>MS PGothic</vt:lpstr>
      <vt:lpstr>宋体</vt:lpstr>
      <vt:lpstr>Arial</vt:lpstr>
      <vt:lpstr>Cambria Math</vt:lpstr>
      <vt:lpstr>DengXian</vt:lpstr>
      <vt:lpstr>FrutigerNext LT Bold</vt:lpstr>
      <vt:lpstr>FrutigerNext LT Medium</vt:lpstr>
      <vt:lpstr>FrutigerNext LT Regular</vt:lpstr>
      <vt:lpstr>Times New Roman</vt:lpstr>
      <vt:lpstr>Wingdings</vt:lpstr>
      <vt:lpstr>自定义设计方案</vt:lpstr>
      <vt:lpstr>CE9: DMVR with  Motion Vector Difference Mirroring (Test1.6)</vt:lpstr>
      <vt:lpstr>Proposed solution</vt:lpstr>
      <vt:lpstr>Proposed solution</vt:lpstr>
      <vt:lpstr>Proposed solution</vt:lpstr>
      <vt:lpstr>Proposed solution</vt:lpstr>
      <vt:lpstr>Test conditions</vt:lpstr>
      <vt:lpstr>Experimental Results</vt:lpstr>
      <vt:lpstr>Conclusion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Jianle Chen</dc:creator>
  <cp:lastModifiedBy>Ivan Krasnov</cp:lastModifiedBy>
  <cp:revision>1267</cp:revision>
  <dcterms:created xsi:type="dcterms:W3CDTF">2006-05-16T07:41:12Z</dcterms:created>
  <dcterms:modified xsi:type="dcterms:W3CDTF">2018-07-11T13:01:00Z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(3)zqbMUxWTKEi0hWeqoiDfwu+BxxjiZHb1HSXHJ25baXjT1oJ0t/EaWK1CmhIquZMR8K0sAi+n
NLO9FjJ5Xy8k9bWZELFydKonWs23i4l6RVrAFahtroL3RCSxnuAHX1oG6XqAioRV8G4vZfry
CFIfHcQRwhexL3svgGtXsaW3z+U7lUGvlqdDHEiUgL56RsE4EcfrmAMzRe8AC0JuhM9FXbcj
54b4KlNb498jVWUMr3</vt:lpwstr>
  </property>
  <property fmtid="{D5CDD505-2E9C-101B-9397-08002B2CF9AE}" pid="3" name="_2015_ms_pID_7253431">
    <vt:lpwstr>oA4+tkCgAmrhYSrZ8C8sDpC/FS1tZVFRrOHEVezB5rUktB6+bqb90B
EF1aU7vaovFuBeLZC7nGCKiarL7AmAgxOSCyBW5MgE5vjWBYx9GwjBamd8ZKL2tC88A4tA99
pRll8xow5LfiStrIbXy+e3Rvy2X59tHQEGIm4gKHUyyDevsJIond1e+qxo7c+BzwmB1OfusB
oS0sR03rD4P4JtKOhPMhHVbbHmE5BSFbHqwG</vt:lpwstr>
  </property>
  <property fmtid="{D5CDD505-2E9C-101B-9397-08002B2CF9AE}" pid="4" name="_2015_ms_pID_7253432">
    <vt:lpwstr>pA==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1531221949</vt:lpwstr>
  </property>
</Properties>
</file>