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1689" r:id="rId2"/>
    <p:sldId id="2054" r:id="rId3"/>
    <p:sldId id="2055" r:id="rId4"/>
    <p:sldId id="2056" r:id="rId5"/>
    <p:sldId id="2057" r:id="rId6"/>
    <p:sldId id="2053" r:id="rId7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83F4F"/>
    <a:srgbClr val="FFC7CE"/>
    <a:srgbClr val="6F5CFE"/>
    <a:srgbClr val="1A01D1"/>
    <a:srgbClr val="81708E"/>
    <a:srgbClr val="8B816F"/>
    <a:srgbClr val="005674"/>
    <a:srgbClr val="92BC64"/>
    <a:srgbClr val="394E5D"/>
    <a:srgbClr val="4963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0" d="100"/>
          <a:sy n="130" d="100"/>
        </p:scale>
        <p:origin x="390" y="114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09/07/2018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7/9/2018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JVET-K0214 – CE9.3.4 - Technicolor</a:t>
            </a:r>
            <a:br>
              <a:rPr lang="en-US" sz="2000" b="1" dirty="0"/>
            </a:br>
            <a:r>
              <a:rPr lang="en-US" sz="2000" b="1" dirty="0"/>
              <a:t>Template matching from J0022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67197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>
                <a:latin typeface="Trebuchet MS" pitchFamily="34" charset="0"/>
              </a:rPr>
              <a:t>July 2018</a:t>
            </a:r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3887676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Remove FRUC unilateral candidates (Test #1)</a:t>
            </a:r>
          </a:p>
          <a:p>
            <a:pPr lvl="1"/>
            <a:r>
              <a:rPr lang="en-US" sz="1400" dirty="0">
                <a:cs typeface="Arial"/>
              </a:rPr>
              <a:t>Constructed for each slice by using all reference frames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Save complexity at encoder and especially decoder</a:t>
            </a:r>
          </a:p>
          <a:p>
            <a:pPr marL="0" lvl="1" indent="0">
              <a:buNone/>
            </a:pPr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AMVP limitation (Test #2)</a:t>
            </a:r>
          </a:p>
          <a:p>
            <a:pPr lvl="1"/>
            <a:r>
              <a:rPr lang="en-US" sz="1400" dirty="0">
                <a:cs typeface="Arial"/>
              </a:rPr>
              <a:t>Consider only FRUC refined candidate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No more MVP index transmitted, reduce RDO complexity</a:t>
            </a:r>
          </a:p>
          <a:p>
            <a:pPr lvl="1"/>
            <a:r>
              <a:rPr lang="en-US" sz="1400" dirty="0">
                <a:cs typeface="Arial"/>
              </a:rPr>
              <a:t>Limit to 2 candidates the AMVP FRUC list</a:t>
            </a:r>
          </a:p>
          <a:p>
            <a:pPr marL="361945" lvl="3" indent="0">
              <a:buNone/>
            </a:pPr>
            <a:r>
              <a:rPr lang="en-US" sz="1400" dirty="0">
                <a:cs typeface="Arial"/>
              </a:rPr>
              <a:t>→ Limit FRUC complexity in the AMVP case</a:t>
            </a:r>
          </a:p>
          <a:p>
            <a:pPr marL="0" lvl="1" indent="0">
              <a:buNone/>
            </a:pPr>
            <a:endParaRPr lang="en-US" sz="1400" dirty="0">
              <a:cs typeface="Arial"/>
            </a:endParaRPr>
          </a:p>
          <a:p>
            <a:r>
              <a:rPr lang="en-US" dirty="0">
                <a:cs typeface="Arial"/>
              </a:rPr>
              <a:t>Combined test (Test #3)</a:t>
            </a:r>
          </a:p>
          <a:p>
            <a:pPr lvl="1"/>
            <a:r>
              <a:rPr lang="en-US" sz="1400" dirty="0">
                <a:cs typeface="Arial"/>
              </a:rPr>
              <a:t>Combined Test #1 and #2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Template matching from J0022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5659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#1 (unilateral </a:t>
            </a:r>
            <a:r>
              <a:rPr lang="en-US" dirty="0" err="1">
                <a:cs typeface="Arial"/>
              </a:rPr>
              <a:t>cand</a:t>
            </a:r>
            <a:r>
              <a:rPr lang="en-US" dirty="0">
                <a:cs typeface="Arial"/>
              </a:rPr>
              <a:t>. removal)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Template matching from J0022</a:t>
            </a:r>
            <a:endParaRPr 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D547FC0E-6DD0-4771-8AA0-AD2F3E5AA7D3}"/>
              </a:ext>
            </a:extLst>
          </p:cNvPr>
          <p:cNvGraphicFramePr>
            <a:graphicFrameLocks noGrp="1" noChangeAspect="1"/>
          </p:cNvGraphicFramePr>
          <p:nvPr>
            <p:extLst>
              <p:ext uri="{D42A27DB-BD31-4B8C-83A1-F6EECF244321}">
                <p14:modId xmlns:p14="http://schemas.microsoft.com/office/powerpoint/2010/main" val="1492396135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79801350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49017787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43326541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7787390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71843545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14692581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67855436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3920198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9745295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907417451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9312089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090353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64007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9577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980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20765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5236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00316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2098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-5.79%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0154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10910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62145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30531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67081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11418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78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53281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6213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8174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77077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#2 (AMVP limitation)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Template matching from J0022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2969A7E8-1886-4496-88BE-AA6A7286EE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316382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389871100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9042776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8561975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34153593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29000297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525454694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96135852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87688886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38870586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46050688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0074161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77842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9233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7299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6895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9075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1642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30923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0256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962935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6045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9973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62266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66227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0774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25607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8562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0590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2026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441589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31C1-5CBE-47C6-B096-89F84184D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7" y="668590"/>
            <a:ext cx="8388349" cy="789392"/>
          </a:xfrm>
        </p:spPr>
        <p:txBody>
          <a:bodyPr wrap="square">
            <a:spAutoFit/>
          </a:bodyPr>
          <a:lstStyle/>
          <a:p>
            <a:r>
              <a:rPr lang="en-US" dirty="0">
                <a:cs typeface="Arial"/>
              </a:rPr>
              <a:t>Results of test #3 = #1 + #2</a:t>
            </a:r>
          </a:p>
          <a:p>
            <a:pPr lvl="1"/>
            <a:r>
              <a:rPr lang="en-CA" sz="1400" dirty="0"/>
              <a:t>BMS-1.0 software with SIMD=SSE42</a:t>
            </a:r>
            <a:endParaRPr lang="en-US" sz="1400" dirty="0">
              <a:cs typeface="Arial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74F6A60-9E16-447F-9AF0-F7F3DD78AE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Template matching from J0022</a:t>
            </a:r>
            <a:endParaRPr lang="en-US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1A34CBE-2410-444B-ACFF-7AF5013118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683278"/>
              </p:ext>
            </p:extLst>
          </p:nvPr>
        </p:nvGraphicFramePr>
        <p:xfrm>
          <a:off x="685798" y="1590800"/>
          <a:ext cx="7772403" cy="2914650"/>
        </p:xfrm>
        <a:graphic>
          <a:graphicData uri="http://schemas.openxmlformats.org/drawingml/2006/table">
            <a:tbl>
              <a:tblPr/>
              <a:tblGrid>
                <a:gridCol w="1037163">
                  <a:extLst>
                    <a:ext uri="{9D8B030D-6E8A-4147-A177-3AD203B41FA5}">
                      <a16:colId xmlns:a16="http://schemas.microsoft.com/office/drawing/2014/main" val="78021884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55178532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3847469963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2983177805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15122069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6078802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1863905947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83879068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964154660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4027065469"/>
                    </a:ext>
                  </a:extLst>
                </a:gridCol>
                <a:gridCol w="673524">
                  <a:extLst>
                    <a:ext uri="{9D8B030D-6E8A-4147-A177-3AD203B41FA5}">
                      <a16:colId xmlns:a16="http://schemas.microsoft.com/office/drawing/2014/main" val="67633399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004422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690980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03118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7223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-8.72%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06551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-5.95%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54869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82070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-6.57%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44340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-6.12%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-5.83%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80433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8569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0157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25806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9712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14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18091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-2.69%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3555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-3.94%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-2.76%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186%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5977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-3.56%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274%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-4.08%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179%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6571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2288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/>
              <a:t>Conclusion</a:t>
            </a:r>
            <a:endParaRPr lang="en-US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E6B4-4EDA-4F6A-8D6D-C5109DBFAD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292" y="712621"/>
            <a:ext cx="8583613" cy="3474818"/>
          </a:xfrm>
        </p:spPr>
        <p:txBody>
          <a:bodyPr/>
          <a:lstStyle/>
          <a:p>
            <a:r>
              <a:rPr lang="en-US" dirty="0"/>
              <a:t>Template matching from J0022</a:t>
            </a:r>
          </a:p>
          <a:p>
            <a:pPr lvl="1"/>
            <a:r>
              <a:rPr lang="fr-FR" sz="1400" dirty="0"/>
              <a:t>Test #1 RA: VTM: -6.35% </a:t>
            </a:r>
            <a:r>
              <a:rPr lang="fr-FR" sz="1400" b="1" dirty="0"/>
              <a:t>169% 295% </a:t>
            </a:r>
            <a:r>
              <a:rPr lang="fr-FR" sz="1400" dirty="0"/>
              <a:t>- BMS: -3.45% </a:t>
            </a:r>
            <a:r>
              <a:rPr lang="fr-FR" sz="1400" b="1" dirty="0"/>
              <a:t>132% 173%</a:t>
            </a:r>
            <a:endParaRPr lang="en-US" sz="1400" b="1" dirty="0"/>
          </a:p>
          <a:p>
            <a:pPr lvl="1"/>
            <a:r>
              <a:rPr lang="fr-FR" sz="1400" dirty="0"/>
              <a:t>Test #2 RA: VTM: </a:t>
            </a:r>
            <a:r>
              <a:rPr lang="fr-FR" sz="1400" b="1" dirty="0"/>
              <a:t>-6.59% </a:t>
            </a:r>
            <a:r>
              <a:rPr lang="fr-FR" sz="1400" dirty="0"/>
              <a:t>177% 324% - BMS: </a:t>
            </a:r>
            <a:r>
              <a:rPr lang="fr-FR" sz="1400" b="1" dirty="0"/>
              <a:t>-3.66% </a:t>
            </a:r>
            <a:r>
              <a:rPr lang="fr-FR" sz="1400" dirty="0"/>
              <a:t>135% 188%</a:t>
            </a:r>
          </a:p>
          <a:p>
            <a:pPr lvl="1"/>
            <a:r>
              <a:rPr lang="fr-FR" sz="1400" dirty="0"/>
              <a:t>Test #3 RA: VTM: </a:t>
            </a:r>
            <a:r>
              <a:rPr lang="fr-FR" sz="1400" b="1" dirty="0"/>
              <a:t>-6.57% 171% 295% </a:t>
            </a:r>
            <a:r>
              <a:rPr lang="fr-FR" sz="1400" dirty="0"/>
              <a:t>- BMS: </a:t>
            </a:r>
            <a:r>
              <a:rPr lang="fr-FR" sz="1400" b="1" dirty="0"/>
              <a:t>-3.65% 133% 173%</a:t>
            </a:r>
            <a:endParaRPr lang="en-US" sz="1400" b="1" dirty="0"/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Test #3 keeps</a:t>
            </a:r>
          </a:p>
          <a:p>
            <a:pPr lvl="2"/>
            <a:r>
              <a:rPr lang="en-US" sz="1400" dirty="0"/>
              <a:t>BD-rate gains of Test #2, </a:t>
            </a:r>
          </a:p>
          <a:p>
            <a:pPr lvl="2"/>
            <a:r>
              <a:rPr lang="en-US" sz="1400" dirty="0"/>
              <a:t>And encoding/decoding runtimes of Test #1</a:t>
            </a:r>
            <a:endParaRPr lang="fr-FR" sz="1400" dirty="0"/>
          </a:p>
          <a:p>
            <a:pPr lvl="1"/>
            <a:endParaRPr lang="fr-FR" sz="1400" dirty="0"/>
          </a:p>
          <a:p>
            <a:pPr lvl="1"/>
            <a:endParaRPr lang="en-US" sz="1400" dirty="0"/>
          </a:p>
          <a:p>
            <a:r>
              <a:rPr lang="en-US" dirty="0"/>
              <a:t>Can easily be coupled with other FRUC contributions</a:t>
            </a:r>
          </a:p>
        </p:txBody>
      </p:sp>
    </p:spTree>
    <p:extLst>
      <p:ext uri="{BB962C8B-B14F-4D97-AF65-F5344CB8AC3E}">
        <p14:creationId xmlns:p14="http://schemas.microsoft.com/office/powerpoint/2010/main" val="930913135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1282</Words>
  <Application>Microsoft Office PowerPoint</Application>
  <PresentationFormat>On-screen Show (16:9)</PresentationFormat>
  <Paragraphs>478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</vt:lpstr>
      <vt:lpstr>2013_Technicolor</vt:lpstr>
      <vt:lpstr>JVET-K0214 – CE9.3.4 - Technicolor Template matching from J0022</vt:lpstr>
      <vt:lpstr>Template matching from J0022</vt:lpstr>
      <vt:lpstr>Template matching from J0022</vt:lpstr>
      <vt:lpstr>Template matching from J0022</vt:lpstr>
      <vt:lpstr>Template matching from J0022</vt:lpstr>
      <vt:lpstr>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2018-07-09T13:12:08Z</dcterms:modified>
</cp:coreProperties>
</file>