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88" r:id="rId1"/>
    <p:sldMasterId id="2147483825" r:id="rId2"/>
    <p:sldMasterId id="2147483813" r:id="rId3"/>
  </p:sldMasterIdLst>
  <p:notesMasterIdLst>
    <p:notesMasterId r:id="rId21"/>
  </p:notesMasterIdLst>
  <p:handoutMasterIdLst>
    <p:handoutMasterId r:id="rId22"/>
  </p:handoutMasterIdLst>
  <p:sldIdLst>
    <p:sldId id="527" r:id="rId4"/>
    <p:sldId id="547" r:id="rId5"/>
    <p:sldId id="537" r:id="rId6"/>
    <p:sldId id="540" r:id="rId7"/>
    <p:sldId id="545" r:id="rId8"/>
    <p:sldId id="546" r:id="rId9"/>
    <p:sldId id="543" r:id="rId10"/>
    <p:sldId id="538" r:id="rId11"/>
    <p:sldId id="539" r:id="rId12"/>
    <p:sldId id="541" r:id="rId13"/>
    <p:sldId id="542" r:id="rId14"/>
    <p:sldId id="551" r:id="rId15"/>
    <p:sldId id="544" r:id="rId16"/>
    <p:sldId id="530" r:id="rId17"/>
    <p:sldId id="548" r:id="rId18"/>
    <p:sldId id="549" r:id="rId19"/>
    <p:sldId id="550" r:id="rId20"/>
  </p:sldIdLst>
  <p:sldSz cx="9144000" cy="5143500" type="screen16x9"/>
  <p:notesSz cx="6735763" cy="986948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324">
          <p15:clr>
            <a:srgbClr val="A4A3A4"/>
          </p15:clr>
        </p15:guide>
        <p15:guide id="2" pos="331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8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892"/>
    <a:srgbClr val="EAEAEA"/>
    <a:srgbClr val="1F419B"/>
    <a:srgbClr val="002664"/>
    <a:srgbClr val="BC45C7"/>
    <a:srgbClr val="010000"/>
    <a:srgbClr val="670825"/>
    <a:srgbClr val="1A286E"/>
    <a:srgbClr val="FAC8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722" autoAdjust="0"/>
    <p:restoredTop sz="94649" autoAdjust="0"/>
  </p:normalViewPr>
  <p:slideViewPr>
    <p:cSldViewPr snapToGrid="0">
      <p:cViewPr varScale="1">
        <p:scale>
          <a:sx n="112" d="100"/>
          <a:sy n="112" d="100"/>
        </p:scale>
        <p:origin x="-1018" y="-77"/>
      </p:cViewPr>
      <p:guideLst>
        <p:guide orient="horz" pos="1324"/>
        <p:guide pos="331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 snapToGrid="0">
      <p:cViewPr varScale="1">
        <p:scale>
          <a:sx n="76" d="100"/>
          <a:sy n="76" d="100"/>
        </p:scale>
        <p:origin x="3792" y="114"/>
      </p:cViewPr>
      <p:guideLst>
        <p:guide orient="horz" pos="3108"/>
        <p:guide pos="212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94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4763" y="0"/>
            <a:ext cx="2919412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00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4188"/>
            <a:ext cx="29194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00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4763" y="9374188"/>
            <a:ext cx="2919412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B9B5A3B0-999B-453D-9533-66D63A8CA24F}" type="slidenum">
              <a:rPr lang="he-IL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36533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94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4763" y="0"/>
            <a:ext cx="2919412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7788" y="739775"/>
            <a:ext cx="6580187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3100" y="4687888"/>
            <a:ext cx="5389563" cy="444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4188"/>
            <a:ext cx="29194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4763" y="9374188"/>
            <a:ext cx="2919412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F3B93365-BD4E-4A3B-AD3D-2607680E9C7E}" type="slidenum">
              <a:rPr lang="he-IL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704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09599" y="1010411"/>
            <a:ext cx="8063023" cy="3429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rgbClr val="1F419B"/>
                </a:solidFill>
                <a:latin typeface="Frutiger LT Std 45 Light" panose="020B0402020204020204" pitchFamily="34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lvl1pPr>
              <a:defRPr sz="120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2"/>
          </p:nvPr>
        </p:nvSpPr>
        <p:spPr>
          <a:xfrm>
            <a:off x="609599" y="1619611"/>
            <a:ext cx="8063023" cy="2697209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Frutiger LT Std 45 Light" panose="020B0402020204020204" pitchFamily="34" charset="0"/>
              </a:defRPr>
            </a:lvl1pPr>
            <a:lvl2pPr>
              <a:defRPr sz="2000">
                <a:latin typeface="Frutiger LT Std 55 Roman" panose="020B0602020204020204" pitchFamily="34" charset="0"/>
              </a:defRPr>
            </a:lvl2pPr>
            <a:lvl3pPr>
              <a:defRPr sz="2000">
                <a:latin typeface="Frutiger LT Std 47 Light Cn" panose="020B0406020204020204" pitchFamily="34" charset="0"/>
              </a:defRPr>
            </a:lvl3pPr>
            <a:lvl4pPr>
              <a:defRPr sz="1600">
                <a:latin typeface="Frutiger LT Std 57 Cn" panose="020B0606020204020204" pitchFamily="34" charset="0"/>
              </a:defRPr>
            </a:lvl4pPr>
            <a:lvl5pPr>
              <a:defRPr sz="1400">
                <a:latin typeface="Frutiger LT Std 87 ExtraBlk Cn" panose="020B090603050403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04800" y="119004"/>
            <a:ext cx="8534400" cy="447675"/>
          </a:xfrm>
          <a:prstGeom prst="rect">
            <a:avLst/>
          </a:prstGeom>
        </p:spPr>
        <p:txBody>
          <a:bodyPr/>
          <a:lstStyle>
            <a:lvl1pPr>
              <a:defRPr b="1">
                <a:latin typeface="Frutiger LT Std 45 Light" panose="020B04020202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1" y="890588"/>
            <a:ext cx="8594725" cy="368855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7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51639" y="52388"/>
            <a:ext cx="2147887" cy="4526756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52388"/>
            <a:ext cx="6294438" cy="452675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851535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>
                <a:noFill/>
              </a:rPr>
              <a:pPr>
                <a:defRPr/>
              </a:pPr>
              <a:t>‹N°›</a:t>
            </a:fld>
            <a:endParaRPr lang="en-US" dirty="0">
              <a:noFill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71670" y="1324951"/>
            <a:ext cx="4790661" cy="1332109"/>
          </a:xfrm>
          <a:prstGeom prst="rect">
            <a:avLst/>
          </a:prstGeom>
        </p:spPr>
        <p:txBody>
          <a:bodyPr/>
          <a:lstStyle>
            <a:lvl1pPr>
              <a:defRPr sz="3600" b="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53113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943" y="1370013"/>
            <a:ext cx="7886700" cy="3262312"/>
          </a:xfrm>
          <a:prstGeom prst="rect">
            <a:avLst/>
          </a:prstGeom>
        </p:spPr>
        <p:txBody>
          <a:bodyPr/>
          <a:lstStyle>
            <a:lvl1pPr>
              <a:defRPr>
                <a:latin typeface="Frutiger LT Std 45 Light" panose="020B0402020204020204" pitchFamily="34" charset="0"/>
              </a:defRPr>
            </a:lvl1pPr>
            <a:lvl2pPr>
              <a:defRPr>
                <a:latin typeface="Frutiger LT Std 45 Light" panose="020B0402020204020204" pitchFamily="34" charset="0"/>
              </a:defRPr>
            </a:lvl2pPr>
            <a:lvl3pPr>
              <a:defRPr>
                <a:latin typeface="Frutiger LT Std 45 Light" panose="020B0402020204020204" pitchFamily="34" charset="0"/>
              </a:defRPr>
            </a:lvl3pPr>
            <a:lvl4pPr>
              <a:defRPr>
                <a:latin typeface="Frutiger LT Std 45 Light" panose="020B0402020204020204" pitchFamily="34" charset="0"/>
              </a:defRPr>
            </a:lvl4pPr>
            <a:lvl5pPr>
              <a:defRPr>
                <a:latin typeface="Frutiger LT Std 45 Light" panose="020B0402020204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851535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>
                <a:noFill/>
              </a:rPr>
              <a:pPr>
                <a:defRPr/>
              </a:pPr>
              <a:t>‹N°›</a:t>
            </a:fld>
            <a:endParaRPr lang="en-US" dirty="0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4503000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4270" y="1818463"/>
            <a:ext cx="7886700" cy="11255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851535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>
                <a:noFill/>
              </a:rPr>
              <a:pPr>
                <a:defRPr/>
              </a:pPr>
              <a:t>‹N°›</a:t>
            </a:fld>
            <a:endParaRPr lang="en-US" dirty="0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741977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2203" y="1550545"/>
            <a:ext cx="7886700" cy="993775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Frutiger LT Std 87 ExtraBlk Cn" panose="020B09060305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461259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30087" y="1749021"/>
            <a:ext cx="7865165" cy="1332109"/>
          </a:xfrm>
          <a:prstGeom prst="rect">
            <a:avLst/>
          </a:prstGeom>
        </p:spPr>
        <p:txBody>
          <a:bodyPr/>
          <a:lstStyle>
            <a:lvl1pPr>
              <a:defRPr sz="3600" b="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1936898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1888018" y="1148316"/>
            <a:ext cx="5111750" cy="3446307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Frutiger LT Std 45 Light" panose="020B0402020204020204" pitchFamily="34" charset="0"/>
              </a:defRPr>
            </a:lvl1pPr>
            <a:lvl2pPr>
              <a:defRPr sz="2800">
                <a:latin typeface="Frutiger LT Std 45 Light" panose="020B0402020204020204" pitchFamily="34" charset="0"/>
              </a:defRPr>
            </a:lvl2pPr>
            <a:lvl3pPr>
              <a:defRPr sz="2400">
                <a:latin typeface="Frutiger LT Std 45 Light" panose="020B0402020204020204" pitchFamily="34" charset="0"/>
              </a:defRPr>
            </a:lvl3pPr>
            <a:lvl4pPr>
              <a:defRPr sz="2000">
                <a:latin typeface="Frutiger LT Std 45 Light" panose="020B0402020204020204" pitchFamily="34" charset="0"/>
              </a:defRPr>
            </a:lvl4pPr>
            <a:lvl5pPr>
              <a:defRPr sz="2000">
                <a:latin typeface="Frutiger LT Std 45 Light" panose="020B0402020204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7754" y="2759370"/>
            <a:ext cx="7772400" cy="1022350"/>
          </a:xfrm>
          <a:prstGeom prst="rect">
            <a:avLst/>
          </a:prstGeo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7754" y="1633833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1936898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  <p:sp>
        <p:nvSpPr>
          <p:cNvPr id="8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8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1936898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lvl1pPr>
              <a:defRPr sz="120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09599" y="1010411"/>
            <a:ext cx="8063023" cy="3429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rgbClr val="1F419B"/>
                </a:solidFill>
                <a:latin typeface="Frutiger LT Std 45 Light" panose="020B0402020204020204" pitchFamily="34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2"/>
          </p:nvPr>
        </p:nvSpPr>
        <p:spPr>
          <a:xfrm>
            <a:off x="609599" y="1619611"/>
            <a:ext cx="8063023" cy="2697209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Frutiger LT Std 45 Light" panose="020B0402020204020204" pitchFamily="34" charset="0"/>
              </a:defRPr>
            </a:lvl1pPr>
            <a:lvl2pPr>
              <a:defRPr sz="2000">
                <a:latin typeface="Frutiger LT Std 55 Roman" panose="020B0602020204020204" pitchFamily="34" charset="0"/>
              </a:defRPr>
            </a:lvl2pPr>
            <a:lvl3pPr>
              <a:defRPr sz="2000">
                <a:latin typeface="Frutiger LT Std 47 Light Cn" panose="020B0406020204020204" pitchFamily="34" charset="0"/>
              </a:defRPr>
            </a:lvl3pPr>
            <a:lvl4pPr>
              <a:defRPr sz="1600">
                <a:latin typeface="Frutiger LT Std 57 Cn" panose="020B0606020204020204" pitchFamily="34" charset="0"/>
              </a:defRPr>
            </a:lvl4pPr>
            <a:lvl5pPr>
              <a:defRPr sz="1400">
                <a:latin typeface="Frutiger LT Std 87 ExtraBlk Cn" panose="020B090603050403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10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1936898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786" y="177290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6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234609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234609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  <p:sp>
        <p:nvSpPr>
          <p:cNvPr id="8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latin typeface="Frutiger LT Std 45 Light" panose="020B040202020402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lvl1pPr>
              <a:defRPr sz="120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7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1" y="890588"/>
            <a:ext cx="4221163" cy="3688556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Frutiger LT Std 45 Light" panose="020B0402020204020204" pitchFamily="34" charset="0"/>
              </a:defRPr>
            </a:lvl1pPr>
            <a:lvl2pPr>
              <a:defRPr sz="2400">
                <a:latin typeface="Frutiger LT Std 45 Light" panose="020B0402020204020204" pitchFamily="34" charset="0"/>
              </a:defRPr>
            </a:lvl2pPr>
            <a:lvl3pPr>
              <a:defRPr sz="2000">
                <a:latin typeface="Frutiger LT Std 45 Light" panose="020B0402020204020204" pitchFamily="34" charset="0"/>
              </a:defRPr>
            </a:lvl3pPr>
            <a:lvl4pPr>
              <a:defRPr sz="1800">
                <a:latin typeface="Frutiger LT Std 45 Light" panose="020B0402020204020204" pitchFamily="34" charset="0"/>
              </a:defRPr>
            </a:lvl4pPr>
            <a:lvl5pPr>
              <a:defRPr sz="1800">
                <a:latin typeface="Frutiger LT Std 45 Light" panose="020B0402020204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8363" y="890588"/>
            <a:ext cx="4221162" cy="3688556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Frutiger LT Std 45 Light" panose="020B0402020204020204" pitchFamily="34" charset="0"/>
              </a:defRPr>
            </a:lvl1pPr>
            <a:lvl2pPr>
              <a:defRPr sz="2400">
                <a:latin typeface="Frutiger LT Std 45 Light" panose="020B0402020204020204" pitchFamily="34" charset="0"/>
              </a:defRPr>
            </a:lvl2pPr>
            <a:lvl3pPr>
              <a:defRPr sz="2000">
                <a:latin typeface="Frutiger LT Std 45 Light" panose="020B0402020204020204" pitchFamily="34" charset="0"/>
              </a:defRPr>
            </a:lvl3pPr>
            <a:lvl4pPr>
              <a:defRPr sz="1800">
                <a:latin typeface="Frutiger LT Std 45 Light" panose="020B0402020204020204" pitchFamily="34" charset="0"/>
              </a:defRPr>
            </a:lvl4pPr>
            <a:lvl5pPr>
              <a:defRPr sz="1800">
                <a:latin typeface="Frutiger LT Std 45 Light" panose="020B0402020204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8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Frutiger LT Std 45 Light" panose="020B04020202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Frutiger LT Std 45 Light" panose="020B0402020204020204" pitchFamily="34" charset="0"/>
              </a:defRPr>
            </a:lvl1pPr>
            <a:lvl2pPr>
              <a:defRPr sz="2000">
                <a:latin typeface="Frutiger LT Std 45 Light" panose="020B0402020204020204" pitchFamily="34" charset="0"/>
              </a:defRPr>
            </a:lvl2pPr>
            <a:lvl3pPr>
              <a:defRPr sz="1800">
                <a:latin typeface="Frutiger LT Std 45 Light" panose="020B0402020204020204" pitchFamily="34" charset="0"/>
              </a:defRPr>
            </a:lvl3pPr>
            <a:lvl4pPr>
              <a:defRPr sz="1600">
                <a:latin typeface="Frutiger LT Std 45 Light" panose="020B0402020204020204" pitchFamily="34" charset="0"/>
              </a:defRPr>
            </a:lvl4pPr>
            <a:lvl5pPr>
              <a:defRPr sz="1600">
                <a:latin typeface="Frutiger LT Std 45 Light" panose="020B0402020204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Frutiger LT Std 45 Light" panose="020B04020202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Frutiger LT Std 45 Light" panose="020B0402020204020204" pitchFamily="34" charset="0"/>
              </a:defRPr>
            </a:lvl1pPr>
            <a:lvl2pPr>
              <a:defRPr sz="2000">
                <a:latin typeface="Frutiger LT Std 45 Light" panose="020B0402020204020204" pitchFamily="34" charset="0"/>
              </a:defRPr>
            </a:lvl2pPr>
            <a:lvl3pPr>
              <a:defRPr sz="1800">
                <a:latin typeface="Frutiger LT Std 45 Light" panose="020B0402020204020204" pitchFamily="34" charset="0"/>
              </a:defRPr>
            </a:lvl3pPr>
            <a:lvl4pPr>
              <a:defRPr sz="1600">
                <a:latin typeface="Frutiger LT Std 45 Light" panose="020B0402020204020204" pitchFamily="34" charset="0"/>
              </a:defRPr>
            </a:lvl4pPr>
            <a:lvl5pPr>
              <a:defRPr sz="1600">
                <a:latin typeface="Frutiger LT Std 45 Light" panose="020B0402020204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10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6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5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Frutiger LT Std 45 Light" panose="020B0402020204020204" pitchFamily="34" charset="0"/>
              </a:defRPr>
            </a:lvl1pPr>
            <a:lvl2pPr>
              <a:defRPr sz="2800">
                <a:latin typeface="Frutiger LT Std 45 Light" panose="020B0402020204020204" pitchFamily="34" charset="0"/>
              </a:defRPr>
            </a:lvl2pPr>
            <a:lvl3pPr>
              <a:defRPr sz="2400">
                <a:latin typeface="Frutiger LT Std 45 Light" panose="020B0402020204020204" pitchFamily="34" charset="0"/>
              </a:defRPr>
            </a:lvl3pPr>
            <a:lvl4pPr>
              <a:defRPr sz="2000">
                <a:latin typeface="Frutiger LT Std 45 Light" panose="020B0402020204020204" pitchFamily="34" charset="0"/>
              </a:defRPr>
            </a:lvl4pPr>
            <a:lvl5pPr>
              <a:defRPr sz="2000">
                <a:latin typeface="Frutiger LT Std 45 Light" panose="020B0402020204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jp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image" Target="../media/image3.jpg"/><Relationship Id="rId4" Type="http://schemas.openxmlformats.org/officeDocument/2006/relationships/slideLayout" Target="../slideLayouts/slideLayout19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lvl1pPr>
              <a:defRPr sz="120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1" r:id="rId2"/>
    <p:sldLayoutId id="2147483810" r:id="rId3"/>
    <p:sldLayoutId id="2147483809" r:id="rId4"/>
    <p:sldLayoutId id="2147483808" r:id="rId5"/>
    <p:sldLayoutId id="2147483807" r:id="rId6"/>
    <p:sldLayoutId id="2147483806" r:id="rId7"/>
    <p:sldLayoutId id="2147483805" r:id="rId8"/>
    <p:sldLayoutId id="2147483804" r:id="rId9"/>
    <p:sldLayoutId id="2147483803" r:id="rId10"/>
    <p:sldLayoutId id="2147483802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9pPr>
    </p:titleStyle>
    <p:bodyStyle>
      <a:lvl1pPr marL="355600" indent="-355600" algn="l" rtl="0" eaLnBrk="0" fontAlgn="base" hangingPunct="0">
        <a:spcBef>
          <a:spcPct val="40000"/>
        </a:spcBef>
        <a:spcAft>
          <a:spcPct val="0"/>
        </a:spcAft>
        <a:buClr>
          <a:srgbClr val="002664"/>
        </a:buClr>
        <a:buSzPct val="12000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34963" algn="l" rtl="0" eaLnBrk="0" fontAlgn="base" hangingPunct="0">
        <a:spcBef>
          <a:spcPct val="25000"/>
        </a:spcBef>
        <a:spcAft>
          <a:spcPct val="0"/>
        </a:spcAft>
        <a:buClr>
          <a:srgbClr val="002664"/>
        </a:buClr>
        <a:buSzPct val="11000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1023938" indent="-330200" algn="l" rtl="0" eaLnBrk="0" fontAlgn="base" hangingPunct="0">
        <a:spcBef>
          <a:spcPct val="15000"/>
        </a:spcBef>
        <a:spcAft>
          <a:spcPct val="0"/>
        </a:spcAft>
        <a:buClr>
          <a:srgbClr val="002664"/>
        </a:buClr>
        <a:buSzPct val="110000"/>
        <a:buChar char="•"/>
        <a:defRPr sz="1600">
          <a:solidFill>
            <a:schemeClr val="tx1"/>
          </a:solidFill>
          <a:latin typeface="+mn-lt"/>
          <a:ea typeface="+mn-ea"/>
          <a:cs typeface="+mn-cs"/>
        </a:defRPr>
      </a:lvl3pPr>
      <a:lvl4pPr marL="1377950" indent="-352425" algn="l" rtl="0" eaLnBrk="0" fontAlgn="base" hangingPunct="0">
        <a:spcBef>
          <a:spcPct val="10000"/>
        </a:spcBef>
        <a:spcAft>
          <a:spcPct val="0"/>
        </a:spcAft>
        <a:buClr>
          <a:srgbClr val="002664"/>
        </a:buClr>
        <a:buSzPct val="110000"/>
        <a:buChar char="•"/>
        <a:defRPr sz="1600">
          <a:solidFill>
            <a:schemeClr val="tx1"/>
          </a:solidFill>
          <a:latin typeface="+mn-lt"/>
          <a:ea typeface="+mn-ea"/>
          <a:cs typeface="+mn-cs"/>
        </a:defRPr>
      </a:lvl4pPr>
      <a:lvl5pPr marL="23495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8067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32639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7211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41783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 txBox="1">
            <a:spLocks noChangeArrowheads="1"/>
          </p:cNvSpPr>
          <p:nvPr/>
        </p:nvSpPr>
        <p:spPr>
          <a:xfrm>
            <a:off x="851535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>
                <a:noFill/>
              </a:rPr>
              <a:pPr>
                <a:defRPr/>
              </a:pPr>
              <a:t>‹N°›</a:t>
            </a:fld>
            <a:endParaRPr lang="en-US" dirty="0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24190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31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815" r:id="rId2"/>
    <p:sldLayoutId id="2147483816" r:id="rId3"/>
    <p:sldLayoutId id="2147483817" r:id="rId4"/>
    <p:sldLayoutId id="2147483818" r:id="rId5"/>
    <p:sldLayoutId id="2147483819" r:id="rId6"/>
    <p:sldLayoutId id="2147483820" r:id="rId7"/>
    <p:sldLayoutId id="2147483822" r:id="rId8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7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669" y="1324951"/>
            <a:ext cx="6264041" cy="1332109"/>
          </a:xfrm>
        </p:spPr>
        <p:txBody>
          <a:bodyPr/>
          <a:lstStyle/>
          <a:p>
            <a:r>
              <a:rPr lang="en-US" dirty="0" smtClean="0"/>
              <a:t>JVET-K0212</a:t>
            </a:r>
            <a:br>
              <a:rPr lang="en-US" dirty="0" smtClean="0"/>
            </a:br>
            <a:r>
              <a:rPr lang="en-US" dirty="0" smtClean="0"/>
              <a:t>Improved Intra Refresh</a:t>
            </a:r>
            <a:endParaRPr lang="en-US" dirty="0"/>
          </a:p>
        </p:txBody>
      </p:sp>
      <p:sp>
        <p:nvSpPr>
          <p:cNvPr id="3" name="ZoneTexte 2"/>
          <p:cNvSpPr txBox="1"/>
          <p:nvPr/>
        </p:nvSpPr>
        <p:spPr>
          <a:xfrm>
            <a:off x="7479323" y="4032739"/>
            <a:ext cx="16009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Jean-Marc Thiesse</a:t>
            </a:r>
          </a:p>
          <a:p>
            <a:r>
              <a:rPr lang="fr-FR" sz="1400" dirty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Didier Nicholson</a:t>
            </a:r>
          </a:p>
        </p:txBody>
      </p:sp>
    </p:spTree>
    <p:extLst>
      <p:ext uri="{BB962C8B-B14F-4D97-AF65-F5344CB8AC3E}">
        <p14:creationId xmlns:p14="http://schemas.microsoft.com/office/powerpoint/2010/main" val="55612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10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endParaRPr lang="fr-FR" dirty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Normative Intra Refresh Summary</a:t>
            </a:r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3" name="Rectangle 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8" name="Obje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2752212"/>
              </p:ext>
            </p:extLst>
          </p:nvPr>
        </p:nvGraphicFramePr>
        <p:xfrm>
          <a:off x="2480869" y="697043"/>
          <a:ext cx="5314950" cy="4019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6" name="Visio" r:id="rId3" imgW="7825481" imgH="5911110" progId="Visio.Drawing.11">
                  <p:embed/>
                </p:oleObj>
              </mc:Choice>
              <mc:Fallback>
                <p:oleObj name="Visio" r:id="rId3" imgW="7825481" imgH="5911110" progId="Visio.Drawing.11">
                  <p:embed/>
                  <p:pic>
                    <p:nvPicPr>
                      <p:cNvPr id="0" name="Object 6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0869" y="697043"/>
                        <a:ext cx="5314950" cy="4019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8097367" y="671725"/>
            <a:ext cx="104663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/>
              <a:t>JVET-K0212</a:t>
            </a:r>
          </a:p>
        </p:txBody>
      </p:sp>
    </p:spTree>
    <p:extLst>
      <p:ext uri="{BB962C8B-B14F-4D97-AF65-F5344CB8AC3E}">
        <p14:creationId xmlns:p14="http://schemas.microsoft.com/office/powerpoint/2010/main" val="33274931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11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endParaRPr lang="fr-FR" dirty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Results: Reference Intra Refresh</a:t>
            </a:r>
            <a:endParaRPr lang="en-US" dirty="0"/>
          </a:p>
        </p:txBody>
      </p:sp>
      <p:sp>
        <p:nvSpPr>
          <p:cNvPr id="3" name="ZoneTexte 2"/>
          <p:cNvSpPr txBox="1"/>
          <p:nvPr/>
        </p:nvSpPr>
        <p:spPr>
          <a:xfrm>
            <a:off x="149903" y="903994"/>
            <a:ext cx="87542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Early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assessment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with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VTM 1.1, JVET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sequences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dirty="0">
                <a:latin typeface="Frutiger LT Std 45 Light" panose="020B0402020204020204" pitchFamily="34" charset="0"/>
              </a:rPr>
              <a:t>(</a:t>
            </a:r>
            <a:r>
              <a:rPr lang="fr-FR" sz="2000" dirty="0" err="1">
                <a:latin typeface="Frutiger LT Std 45 Light" panose="020B0402020204020204" pitchFamily="34" charset="0"/>
              </a:rPr>
              <a:t>only</a:t>
            </a:r>
            <a:r>
              <a:rPr lang="fr-FR" sz="2000" dirty="0">
                <a:latin typeface="Frutiger LT Std 45 Light" panose="020B0402020204020204" pitchFamily="34" charset="0"/>
              </a:rPr>
              <a:t> class B and E)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and Low-DelayB-10 test conditions.</a:t>
            </a:r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Column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Intra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Refresh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of size 16 and 64 pixels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tested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.</a:t>
            </a:r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000" b="1" dirty="0" err="1" smtClean="0">
                <a:latin typeface="Frutiger LT Std 45 Light" panose="020B0402020204020204" pitchFamily="34" charset="0"/>
                <a:cs typeface="+mn-cs"/>
              </a:rPr>
              <a:t>Significant</a:t>
            </a:r>
            <a:r>
              <a:rPr lang="fr-FR" sz="2000" b="1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b="1" dirty="0" err="1" smtClean="0">
                <a:latin typeface="Frutiger LT Std 45 Light" panose="020B0402020204020204" pitchFamily="34" charset="0"/>
                <a:cs typeface="+mn-cs"/>
              </a:rPr>
              <a:t>losses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,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especially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for Class E.</a:t>
            </a:r>
            <a:endParaRPr lang="fr-FR" sz="1600" dirty="0">
              <a:latin typeface="Frutiger LT Std 45 Light" panose="020B0402020204020204" pitchFamily="34" charset="0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4663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/>
              <a:t>JVET-K0212</a:t>
            </a:r>
          </a:p>
        </p:txBody>
      </p:sp>
      <p:graphicFrame>
        <p:nvGraphicFramePr>
          <p:cNvPr id="8" name="Tableau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1182567"/>
              </p:ext>
            </p:extLst>
          </p:nvPr>
        </p:nvGraphicFramePr>
        <p:xfrm>
          <a:off x="1297120" y="2505497"/>
          <a:ext cx="6699885" cy="2011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63320"/>
                <a:gridCol w="1163320"/>
                <a:gridCol w="788035"/>
                <a:gridCol w="610870"/>
                <a:gridCol w="802640"/>
                <a:gridCol w="802640"/>
                <a:gridCol w="684530"/>
                <a:gridCol w="684530"/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16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64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Y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U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V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Y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U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V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 rowSpan="6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Class B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MarketPlace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5.82%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7.62%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8.16%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14.00%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13.17%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13.17%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RitualDance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8.37%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12.77%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13.67%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13.56%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17.01%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17.82%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Cactus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7.99%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10.54%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10.72%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19.18%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20.09%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20.60%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BasketBallDrive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8,95%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17,37%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16,92%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BQTerrace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10.12%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10.90%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10.86%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27.97%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26.50%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27.51%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dirty="0">
                          <a:effectLst/>
                        </a:rPr>
                        <a:t>Average</a:t>
                      </a:r>
                      <a:endParaRPr lang="fr-FR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8,25%</a:t>
                      </a:r>
                      <a:endParaRPr lang="fr-FR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11,84%</a:t>
                      </a:r>
                      <a:endParaRPr lang="fr-FR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12,07%</a:t>
                      </a:r>
                      <a:endParaRPr lang="fr-FR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 </a:t>
                      </a:r>
                      <a:endParaRPr lang="fr-FR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 </a:t>
                      </a:r>
                      <a:endParaRPr lang="fr-FR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 </a:t>
                      </a:r>
                      <a:endParaRPr lang="fr-FR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0">
                <a:tc rowSpan="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Class E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FourPeople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28.61%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28.40%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28.79%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83.90%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82.79%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82.85%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Johnny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34.92%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35.54%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35.92%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101.97%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105.39%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106.82%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KristenAndSara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25.38%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25.07%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24.34%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78.42%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76.75%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76.61%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dirty="0">
                          <a:effectLst/>
                        </a:rPr>
                        <a:t>Average</a:t>
                      </a:r>
                      <a:endParaRPr lang="fr-FR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29,64%</a:t>
                      </a:r>
                      <a:endParaRPr lang="fr-FR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29,67%</a:t>
                      </a:r>
                      <a:endParaRPr lang="fr-FR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29,68%</a:t>
                      </a:r>
                      <a:endParaRPr lang="fr-FR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88,10%</a:t>
                      </a:r>
                      <a:endParaRPr lang="fr-FR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88,31%</a:t>
                      </a:r>
                      <a:endParaRPr lang="fr-FR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88,76%</a:t>
                      </a:r>
                      <a:endParaRPr lang="fr-FR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22255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12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endParaRPr lang="fr-FR" dirty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Results: Improved Intra Refresh</a:t>
            </a:r>
            <a:endParaRPr lang="en-US" dirty="0"/>
          </a:p>
        </p:txBody>
      </p:sp>
      <p:sp>
        <p:nvSpPr>
          <p:cNvPr id="3" name="ZoneTexte 2"/>
          <p:cNvSpPr txBox="1"/>
          <p:nvPr/>
        </p:nvSpPr>
        <p:spPr>
          <a:xfrm>
            <a:off x="149902" y="965410"/>
            <a:ext cx="894633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Improved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Intra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Refresh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against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Reference Intra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Refresh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.</a:t>
            </a:r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Modifications: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Signalization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+ Skip and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Pred_mode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not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written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+ CIP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enable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on Intra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refresh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CU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only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.</a:t>
            </a:r>
            <a:endParaRPr lang="fr-FR" sz="2000" dirty="0" smtClean="0">
              <a:latin typeface="Frutiger LT Std 45 Light" panose="020B0402020204020204" pitchFamily="34" charset="0"/>
              <a:cs typeface="+mn-cs"/>
            </a:endParaRPr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Relevant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improvement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.</a:t>
            </a:r>
            <a:endParaRPr lang="fr-FR" sz="1600" dirty="0">
              <a:latin typeface="Frutiger LT Std 45 Light" panose="020B0402020204020204" pitchFamily="34" charset="0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4663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/>
              <a:t>JVET-K0212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6004644"/>
              </p:ext>
            </p:extLst>
          </p:nvPr>
        </p:nvGraphicFramePr>
        <p:xfrm>
          <a:off x="1252150" y="2525969"/>
          <a:ext cx="6699885" cy="2011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63320"/>
                <a:gridCol w="1163320"/>
                <a:gridCol w="788035"/>
                <a:gridCol w="610870"/>
                <a:gridCol w="802640"/>
                <a:gridCol w="802640"/>
                <a:gridCol w="684530"/>
                <a:gridCol w="684530"/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16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64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Y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U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V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Y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U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V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 rowSpan="6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Class B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MarketPlace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RitualDance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Cactus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BasketBallDrive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BQTerrace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dirty="0">
                          <a:effectLst/>
                        </a:rPr>
                        <a:t>Average</a:t>
                      </a:r>
                      <a:endParaRPr lang="fr-FR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 </a:t>
                      </a:r>
                      <a:endParaRPr lang="fr-FR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 </a:t>
                      </a:r>
                      <a:endParaRPr lang="fr-FR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 </a:t>
                      </a:r>
                      <a:endParaRPr lang="fr-FR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 </a:t>
                      </a:r>
                      <a:endParaRPr lang="fr-FR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 </a:t>
                      </a:r>
                      <a:endParaRPr lang="fr-FR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 </a:t>
                      </a:r>
                      <a:endParaRPr lang="fr-FR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0">
                <a:tc rowSpan="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Class E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FourPeople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effectLst/>
                        </a:rPr>
                        <a:t>-2.74%</a:t>
                      </a:r>
                      <a:endParaRPr lang="fr-FR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-2.94%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-3.56%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-2.90%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-2.55%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-2.87%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Johnny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-2,42%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-2,67%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-1,75%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-2,70%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-2,34%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-2,42%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KristenAndSara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-2,34%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-3,21%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-3,04%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-2,73%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-2,75%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-2,46%</a:t>
                      </a:r>
                      <a:endParaRPr lang="fr-F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dirty="0">
                          <a:effectLst/>
                        </a:rPr>
                        <a:t>Average</a:t>
                      </a:r>
                      <a:endParaRPr lang="fr-FR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-2,50%</a:t>
                      </a:r>
                      <a:endParaRPr lang="fr-FR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-2,94%</a:t>
                      </a:r>
                      <a:endParaRPr lang="fr-FR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-2,78%</a:t>
                      </a:r>
                      <a:endParaRPr lang="fr-FR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-2,78%</a:t>
                      </a:r>
                      <a:endParaRPr lang="fr-FR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-2,55%</a:t>
                      </a:r>
                      <a:endParaRPr lang="fr-FR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effectLst/>
                        </a:rPr>
                        <a:t>-2,58%</a:t>
                      </a:r>
                      <a:endParaRPr lang="fr-FR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53452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13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endParaRPr lang="fr-FR" dirty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ZoneTexte 2"/>
          <p:cNvSpPr txBox="1"/>
          <p:nvPr/>
        </p:nvSpPr>
        <p:spPr>
          <a:xfrm>
            <a:off x="149903" y="1026826"/>
            <a:ext cx="875425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Low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latency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is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classicaly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achieved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in real life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video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encoder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implementations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with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Intra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Refresh</a:t>
            </a:r>
            <a:endParaRPr lang="fr-FR" sz="1600" dirty="0" smtClean="0">
              <a:latin typeface="Frutiger LT Std 45 Light" panose="020B0402020204020204" pitchFamily="34" charset="0"/>
              <a:cs typeface="+mn-cs"/>
            </a:endParaRP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at a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cost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of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significant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coding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efficiency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loss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.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600" dirty="0">
                <a:latin typeface="Frutiger LT Std 45 Light" panose="020B0402020204020204" pitchFamily="34" charset="0"/>
                <a:cs typeface="+mn-cs"/>
              </a:rPr>
              <a:t>t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he more the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sequences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are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easily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inter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coded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the more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losses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.</a:t>
            </a:r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A </a:t>
            </a:r>
            <a:r>
              <a:rPr lang="fr-FR" sz="1600" dirty="0" err="1">
                <a:latin typeface="Frutiger LT Std 45 Light" panose="020B0402020204020204" pitchFamily="34" charset="0"/>
              </a:rPr>
              <a:t>suitable</a:t>
            </a:r>
            <a:r>
              <a:rPr lang="fr-FR" sz="1600" dirty="0">
                <a:latin typeface="Frutiger LT Std 45 Light" panose="020B0402020204020204" pitchFamily="34" charset="0"/>
              </a:rPr>
              <a:t> 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normative Intra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Refresh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solution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is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proposed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: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200" dirty="0" smtClean="0">
                <a:latin typeface="Frutiger LT Std 45 Light" panose="020B0402020204020204" pitchFamily="34" charset="0"/>
                <a:cs typeface="+mn-cs"/>
              </a:rPr>
              <a:t>Minimal </a:t>
            </a:r>
            <a:r>
              <a:rPr lang="fr-FR" sz="1200" dirty="0" err="1" smtClean="0">
                <a:latin typeface="Frutiger LT Std 45 Light" panose="020B0402020204020204" pitchFamily="34" charset="0"/>
                <a:cs typeface="+mn-cs"/>
              </a:rPr>
              <a:t>signalization</a:t>
            </a:r>
            <a:r>
              <a:rPr lang="fr-FR" sz="1200" dirty="0" smtClean="0">
                <a:latin typeface="Frutiger LT Std 45 Light" panose="020B0402020204020204" pitchFamily="34" charset="0"/>
                <a:cs typeface="+mn-cs"/>
              </a:rPr>
              <a:t> at PPS and Slice </a:t>
            </a:r>
            <a:r>
              <a:rPr lang="fr-FR" sz="1200" dirty="0" err="1" smtClean="0">
                <a:latin typeface="Frutiger LT Std 45 Light" panose="020B0402020204020204" pitchFamily="34" charset="0"/>
                <a:cs typeface="+mn-cs"/>
              </a:rPr>
              <a:t>level</a:t>
            </a:r>
            <a:r>
              <a:rPr lang="fr-FR" sz="1200" dirty="0" smtClean="0">
                <a:latin typeface="Frutiger LT Std 45 Light" panose="020B0402020204020204" pitchFamily="34" charset="0"/>
                <a:cs typeface="+mn-cs"/>
              </a:rPr>
              <a:t>.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200" dirty="0" smtClean="0">
                <a:latin typeface="Frutiger LT Std 45 Light" panose="020B0402020204020204" pitchFamily="34" charset="0"/>
                <a:cs typeface="+mn-cs"/>
              </a:rPr>
              <a:t>Small modification </a:t>
            </a:r>
            <a:r>
              <a:rPr lang="fr-FR" sz="1200" dirty="0" err="1" smtClean="0">
                <a:latin typeface="Frutiger LT Std 45 Light" panose="020B0402020204020204" pitchFamily="34" charset="0"/>
                <a:cs typeface="+mn-cs"/>
              </a:rPr>
              <a:t>within</a:t>
            </a:r>
            <a:r>
              <a:rPr lang="fr-FR" sz="1200" dirty="0" smtClean="0">
                <a:latin typeface="Frutiger LT Std 45 Light" panose="020B0402020204020204" pitchFamily="34" charset="0"/>
                <a:cs typeface="+mn-cs"/>
              </a:rPr>
              <a:t> encoder and </a:t>
            </a:r>
            <a:r>
              <a:rPr lang="fr-FR" sz="1200" dirty="0" err="1" smtClean="0">
                <a:latin typeface="Frutiger LT Std 45 Light" panose="020B0402020204020204" pitchFamily="34" charset="0"/>
                <a:cs typeface="+mn-cs"/>
              </a:rPr>
              <a:t>decoder</a:t>
            </a:r>
            <a:r>
              <a:rPr lang="fr-FR" sz="1200" dirty="0" smtClean="0">
                <a:latin typeface="Frutiger LT Std 45 Light" panose="020B0402020204020204" pitchFamily="34" charset="0"/>
                <a:cs typeface="+mn-cs"/>
              </a:rPr>
              <a:t> to exploit the IR position.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200" dirty="0" err="1" smtClean="0">
                <a:latin typeface="Frutiger LT Std 45 Light" panose="020B0402020204020204" pitchFamily="34" charset="0"/>
                <a:cs typeface="+mn-cs"/>
              </a:rPr>
              <a:t>Results</a:t>
            </a:r>
            <a:r>
              <a:rPr lang="fr-FR" sz="1200" dirty="0" smtClean="0">
                <a:latin typeface="Frutiger LT Std 45 Light" panose="020B0402020204020204" pitchFamily="34" charset="0"/>
                <a:cs typeface="+mn-cs"/>
              </a:rPr>
              <a:t> show </a:t>
            </a:r>
            <a:r>
              <a:rPr lang="fr-FR" sz="1200" dirty="0" err="1" smtClean="0">
                <a:latin typeface="Frutiger LT Std 45 Light" panose="020B0402020204020204" pitchFamily="34" charset="0"/>
                <a:cs typeface="+mn-cs"/>
              </a:rPr>
              <a:t>that</a:t>
            </a:r>
            <a:r>
              <a:rPr lang="fr-FR" sz="1200" dirty="0" smtClean="0">
                <a:latin typeface="Frutiger LT Std 45 Light" panose="020B0402020204020204" pitchFamily="34" charset="0"/>
                <a:cs typeface="+mn-cs"/>
              </a:rPr>
              <a:t> the IR </a:t>
            </a:r>
            <a:r>
              <a:rPr lang="fr-FR" sz="1200" dirty="0" err="1" smtClean="0">
                <a:latin typeface="Frutiger LT Std 45 Light" panose="020B0402020204020204" pitchFamily="34" charset="0"/>
                <a:cs typeface="+mn-cs"/>
              </a:rPr>
              <a:t>losses</a:t>
            </a:r>
            <a:r>
              <a:rPr lang="fr-FR" sz="1200" dirty="0" smtClean="0">
                <a:latin typeface="Frutiger LT Std 45 Light" panose="020B0402020204020204" pitchFamily="34" charset="0"/>
                <a:cs typeface="+mn-cs"/>
              </a:rPr>
              <a:t> are </a:t>
            </a:r>
            <a:r>
              <a:rPr lang="fr-FR" sz="1200" dirty="0" err="1" smtClean="0">
                <a:latin typeface="Frutiger LT Std 45 Light" panose="020B0402020204020204" pitchFamily="34" charset="0"/>
                <a:cs typeface="+mn-cs"/>
              </a:rPr>
              <a:t>reduced</a:t>
            </a:r>
            <a:r>
              <a:rPr lang="fr-FR" sz="12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200" dirty="0" err="1" smtClean="0">
                <a:latin typeface="Frutiger LT Std 45 Light" panose="020B0402020204020204" pitchFamily="34" charset="0"/>
                <a:cs typeface="+mn-cs"/>
              </a:rPr>
              <a:t>while</a:t>
            </a:r>
            <a:r>
              <a:rPr lang="fr-FR" sz="12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200" dirty="0" err="1" smtClean="0">
                <a:latin typeface="Frutiger LT Std 45 Light" panose="020B0402020204020204" pitchFamily="34" charset="0"/>
                <a:cs typeface="+mn-cs"/>
              </a:rPr>
              <a:t>providing</a:t>
            </a:r>
            <a:r>
              <a:rPr lang="fr-FR" sz="1200" dirty="0" smtClean="0">
                <a:latin typeface="Frutiger LT Std 45 Light" panose="020B0402020204020204" pitchFamily="34" charset="0"/>
                <a:cs typeface="+mn-cs"/>
              </a:rPr>
              <a:t> all IR </a:t>
            </a:r>
            <a:r>
              <a:rPr lang="fr-FR" sz="1200" dirty="0" err="1" smtClean="0">
                <a:latin typeface="Frutiger LT Std 45 Light" panose="020B0402020204020204" pitchFamily="34" charset="0"/>
                <a:cs typeface="+mn-cs"/>
              </a:rPr>
              <a:t>advantages</a:t>
            </a:r>
            <a:r>
              <a:rPr lang="fr-FR" sz="1200" dirty="0" smtClean="0">
                <a:latin typeface="Frutiger LT Std 45 Light" panose="020B0402020204020204" pitchFamily="34" charset="0"/>
                <a:cs typeface="+mn-cs"/>
              </a:rPr>
              <a:t> for </a:t>
            </a:r>
            <a:r>
              <a:rPr lang="fr-FR" sz="1200" dirty="0" err="1" smtClean="0">
                <a:latin typeface="Frutiger LT Std 45 Light" panose="020B0402020204020204" pitchFamily="34" charset="0"/>
                <a:cs typeface="+mn-cs"/>
              </a:rPr>
              <a:t>latency</a:t>
            </a:r>
            <a:r>
              <a:rPr lang="fr-FR" sz="12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200" dirty="0" err="1" smtClean="0">
                <a:latin typeface="Frutiger LT Std 45 Light" panose="020B0402020204020204" pitchFamily="34" charset="0"/>
                <a:cs typeface="+mn-cs"/>
              </a:rPr>
              <a:t>reduction</a:t>
            </a:r>
            <a:r>
              <a:rPr lang="fr-FR" sz="1200" dirty="0" smtClean="0">
                <a:latin typeface="Frutiger LT Std 45 Light" panose="020B0402020204020204" pitchFamily="34" charset="0"/>
                <a:cs typeface="+mn-cs"/>
              </a:rPr>
              <a:t> (and </a:t>
            </a:r>
            <a:r>
              <a:rPr lang="fr-FR" sz="1200" dirty="0" err="1" smtClean="0">
                <a:latin typeface="Frutiger LT Std 45 Light" panose="020B0402020204020204" pitchFamily="34" charset="0"/>
                <a:cs typeface="+mn-cs"/>
              </a:rPr>
              <a:t>error</a:t>
            </a:r>
            <a:r>
              <a:rPr lang="fr-FR" sz="12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200" dirty="0" err="1" smtClean="0">
                <a:latin typeface="Frutiger LT Std 45 Light" panose="020B0402020204020204" pitchFamily="34" charset="0"/>
                <a:cs typeface="+mn-cs"/>
              </a:rPr>
              <a:t>robustness</a:t>
            </a:r>
            <a:r>
              <a:rPr lang="fr-FR" sz="12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200" dirty="0" err="1" smtClean="0">
                <a:latin typeface="Frutiger LT Std 45 Light" panose="020B0402020204020204" pitchFamily="34" charset="0"/>
                <a:cs typeface="+mn-cs"/>
              </a:rPr>
              <a:t>improvement</a:t>
            </a:r>
            <a:r>
              <a:rPr lang="fr-FR" sz="1200" dirty="0" smtClean="0">
                <a:latin typeface="Frutiger LT Std 45 Light" panose="020B0402020204020204" pitchFamily="34" charset="0"/>
                <a:cs typeface="+mn-cs"/>
              </a:rPr>
              <a:t>).</a:t>
            </a:r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600" b="1" dirty="0" err="1" smtClean="0">
                <a:latin typeface="Frutiger LT Std 45 Light" panose="020B0402020204020204" pitchFamily="34" charset="0"/>
                <a:cs typeface="+mn-cs"/>
              </a:rPr>
              <a:t>Recommendation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: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To explore </a:t>
            </a:r>
            <a:r>
              <a:rPr lang="fr-FR" sz="1200" b="1" dirty="0" err="1" smtClean="0">
                <a:latin typeface="Frutiger LT Std 45 Light" panose="020B0402020204020204" pitchFamily="34" charset="0"/>
                <a:cs typeface="+mn-cs"/>
              </a:rPr>
              <a:t>this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 solution </a:t>
            </a:r>
            <a:r>
              <a:rPr lang="fr-FR" sz="1200" b="1" dirty="0" err="1" smtClean="0">
                <a:latin typeface="Frutiger LT Std 45 Light" panose="020B0402020204020204" pitchFamily="34" charset="0"/>
                <a:cs typeface="+mn-cs"/>
              </a:rPr>
              <a:t>within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 a Ad Hoc Group </a:t>
            </a:r>
            <a:r>
              <a:rPr lang="fr-FR" sz="1200" b="1" dirty="0" err="1" smtClean="0">
                <a:latin typeface="Frutiger LT Std 45 Light" panose="020B0402020204020204" pitchFamily="34" charset="0"/>
                <a:cs typeface="+mn-cs"/>
              </a:rPr>
              <a:t>dedicated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 on </a:t>
            </a:r>
            <a:r>
              <a:rPr lang="fr-FR" sz="1200" b="1" dirty="0" err="1" smtClean="0">
                <a:latin typeface="Frutiger LT Std 45 Light" panose="020B0402020204020204" pitchFamily="34" charset="0"/>
                <a:cs typeface="+mn-cs"/>
              </a:rPr>
              <a:t>Low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200" b="1" dirty="0" err="1" smtClean="0">
                <a:latin typeface="Frutiger LT Std 45 Light" panose="020B0402020204020204" pitchFamily="34" charset="0"/>
                <a:cs typeface="+mn-cs"/>
              </a:rPr>
              <a:t>Latency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.</a:t>
            </a:r>
          </a:p>
          <a:p>
            <a:pPr marL="1270000" lvl="2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200" b="1" dirty="0" err="1" smtClean="0">
                <a:latin typeface="Frutiger LT Std 45 Light" panose="020B0402020204020204" pitchFamily="34" charset="0"/>
                <a:cs typeface="+mn-cs"/>
              </a:rPr>
              <a:t>Definition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 of CTC and </a:t>
            </a:r>
            <a:r>
              <a:rPr lang="fr-FR" sz="1200" b="1" dirty="0" err="1" smtClean="0">
                <a:latin typeface="Frutiger LT Std 45 Light" panose="020B0402020204020204" pitchFamily="34" charset="0"/>
                <a:cs typeface="+mn-cs"/>
              </a:rPr>
              <a:t>appropriate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 test set</a:t>
            </a:r>
          </a:p>
          <a:p>
            <a:pPr marL="1270000" lvl="2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Explore/cross-check the </a:t>
            </a:r>
            <a:r>
              <a:rPr lang="fr-FR" sz="1200" b="1" dirty="0" err="1" smtClean="0">
                <a:latin typeface="Frutiger LT Std 45 Light" panose="020B0402020204020204" pitchFamily="34" charset="0"/>
                <a:cs typeface="+mn-cs"/>
              </a:rPr>
              <a:t>proposed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 modifications as </a:t>
            </a:r>
            <a:r>
              <a:rPr lang="fr-FR" sz="1200" b="1" dirty="0" err="1" smtClean="0">
                <a:latin typeface="Frutiger LT Std 45 Light" panose="020B0402020204020204" pitchFamily="34" charset="0"/>
                <a:cs typeface="+mn-cs"/>
              </a:rPr>
              <a:t>well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 as </a:t>
            </a:r>
            <a:r>
              <a:rPr lang="fr-FR" sz="1200" b="1" dirty="0" err="1" smtClean="0">
                <a:latin typeface="Frutiger LT Std 45 Light" panose="020B0402020204020204" pitchFamily="34" charset="0"/>
                <a:cs typeface="+mn-cs"/>
              </a:rPr>
              <a:t>improvements</a:t>
            </a:r>
            <a:endParaRPr lang="fr-FR" sz="1200" b="1" dirty="0" smtClean="0">
              <a:latin typeface="Frutiger LT Std 45 Light" panose="020B0402020204020204" pitchFamily="34" charset="0"/>
              <a:cs typeface="+mn-cs"/>
            </a:endParaRP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To </a:t>
            </a:r>
            <a:r>
              <a:rPr lang="fr-FR" sz="1200" b="1" dirty="0" err="1">
                <a:latin typeface="Frutiger LT Std 45 Light" panose="020B0402020204020204" pitchFamily="34" charset="0"/>
                <a:cs typeface="+mn-cs"/>
              </a:rPr>
              <a:t>i</a:t>
            </a:r>
            <a:r>
              <a:rPr lang="fr-FR" sz="1200" b="1" dirty="0" err="1" smtClean="0">
                <a:latin typeface="Frutiger LT Std 45 Light" panose="020B0402020204020204" pitchFamily="34" charset="0"/>
                <a:cs typeface="+mn-cs"/>
              </a:rPr>
              <a:t>ntegrate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 the </a:t>
            </a:r>
            <a:r>
              <a:rPr lang="fr-FR" sz="1200" b="1" dirty="0" err="1" smtClean="0">
                <a:latin typeface="Frutiger LT Std 45 Light" panose="020B0402020204020204" pitchFamily="34" charset="0"/>
                <a:cs typeface="+mn-cs"/>
              </a:rPr>
              <a:t>proposed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 modifications </a:t>
            </a:r>
            <a:r>
              <a:rPr lang="fr-FR" sz="1200" b="1" dirty="0" err="1" smtClean="0">
                <a:latin typeface="Frutiger LT Std 45 Light" panose="020B0402020204020204" pitchFamily="34" charset="0"/>
                <a:cs typeface="+mn-cs"/>
              </a:rPr>
              <a:t>within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 VTM.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endParaRPr lang="fr-FR" sz="1200" dirty="0">
              <a:latin typeface="Frutiger LT Std 45 Light" panose="020B0402020204020204" pitchFamily="34" charset="0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4663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/>
              <a:t>JVET-K0212</a:t>
            </a:r>
          </a:p>
        </p:txBody>
      </p:sp>
    </p:spTree>
    <p:extLst>
      <p:ext uri="{BB962C8B-B14F-4D97-AF65-F5344CB8AC3E}">
        <p14:creationId xmlns:p14="http://schemas.microsoft.com/office/powerpoint/2010/main" val="25095415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703385" y="3051013"/>
            <a:ext cx="78990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The research leading to this work has been supported by the FUI23 EFIGI project, </a:t>
            </a:r>
            <a:r>
              <a:rPr lang="en-US" sz="1200" dirty="0" err="1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BPIFrance</a:t>
            </a:r>
            <a:r>
              <a:rPr lang="en-US" sz="1200" dirty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 and Region Ile de France.</a:t>
            </a:r>
            <a:endParaRPr lang="fr-FR" sz="1200" dirty="0">
              <a:solidFill>
                <a:srgbClr val="003892"/>
              </a:solidFill>
              <a:latin typeface="Frutiger LT Std 45 Light" panose="020B0402020204020204" pitchFamily="34" charset="0"/>
              <a:ea typeface="+mj-ea"/>
              <a:cs typeface="+mj-cs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2551" y="3328012"/>
            <a:ext cx="1173582" cy="542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35627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15</a:t>
            </a:fld>
            <a:endParaRPr lang="en-US" dirty="0"/>
          </a:p>
        </p:txBody>
      </p:sp>
      <p:graphicFrame>
        <p:nvGraphicFramePr>
          <p:cNvPr id="10" name="Espace réservé du contenu 9"/>
          <p:cNvGraphicFramePr>
            <a:graphicFrameLocks noGrp="1"/>
          </p:cNvGraphicFramePr>
          <p:nvPr>
            <p:ph idx="12"/>
          </p:nvPr>
        </p:nvGraphicFramePr>
        <p:xfrm>
          <a:off x="1711484" y="891381"/>
          <a:ext cx="5760720" cy="3352800"/>
        </p:xfrm>
        <a:graphic>
          <a:graphicData uri="http://schemas.openxmlformats.org/drawingml/2006/table">
            <a:tbl>
              <a:tblPr/>
              <a:tblGrid>
                <a:gridCol w="5029200"/>
                <a:gridCol w="731520"/>
              </a:tblGrid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seq_parameter_set_rbsp( ) {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</a:rPr>
                        <a:t>Descriptor</a:t>
                      </a:r>
                      <a:endParaRPr lang="fr-FR" sz="1000" b="1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</a:rPr>
                        <a:t>	sps_seq_parameter_set_id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ue(v)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</a:rPr>
                        <a:t>	chroma_format_idc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ue(v)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	if( chroma_format_idc  = =  3 )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</a:rPr>
                        <a:t>		separate_colour_plane_flag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u(1)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</a:rPr>
                        <a:t>	pic_width_in_luma_samples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ue(v)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</a:rPr>
                        <a:t>	pic_height_in_luma_samples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ue(v)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</a:rPr>
                        <a:t>	bit_depth_luma_minus8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ue(v)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</a:rPr>
                        <a:t>	bit_depth_chroma_minus8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ue(v)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</a:rPr>
                        <a:t>	log2_ctu_size_minus2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ue(v)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de-DE" sz="1000" b="1">
                          <a:effectLst/>
                          <a:latin typeface="Times New Roman"/>
                          <a:ea typeface="Malgun Gothic"/>
                        </a:rPr>
                        <a:t>	log2_min_qt_size_intra_slices_minus2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ue(v)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de-DE" sz="1000" b="1">
                          <a:effectLst/>
                          <a:latin typeface="Times New Roman"/>
                          <a:ea typeface="Malgun Gothic"/>
                        </a:rPr>
                        <a:t>	log2_min_qt_size_inter_slices_minus2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ue(v)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</a:rPr>
                        <a:t>	max_mtt_hierarchy_depth_inter</a:t>
                      </a:r>
                      <a:r>
                        <a:rPr lang="en-CA" sz="1000" b="1">
                          <a:effectLst/>
                          <a:latin typeface="Times New Roman"/>
                          <a:ea typeface="Malgun Gothic"/>
                        </a:rPr>
                        <a:t>_slices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ue(v)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</a:rPr>
                        <a:t>	max_mtt_hierarchy_depth_intra</a:t>
                      </a:r>
                      <a:r>
                        <a:rPr lang="en-CA" sz="1000" b="1">
                          <a:effectLst/>
                          <a:latin typeface="Times New Roman"/>
                          <a:ea typeface="Malgun Gothic"/>
                        </a:rPr>
                        <a:t>_slices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ue(v)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    intra_refresh_enabled_flag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u(1)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   if( intra_refresh_enabled_flag  ){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        intra_refresh_mode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ue(v)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        intra_refresh_size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ue(v)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        intra_refresh_delta_qp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ue(v)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}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	rbsp_trailing_bits( 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}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fr-FR" sz="10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1783889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16</a:t>
            </a:fld>
            <a:endParaRPr lang="en-US" dirty="0"/>
          </a:p>
        </p:txBody>
      </p:sp>
      <p:graphicFrame>
        <p:nvGraphicFramePr>
          <p:cNvPr id="6" name="Espace réservé du contenu 5"/>
          <p:cNvGraphicFramePr>
            <a:graphicFrameLocks noGrp="1"/>
          </p:cNvGraphicFramePr>
          <p:nvPr>
            <p:ph idx="12"/>
            <p:extLst>
              <p:ext uri="{D42A27DB-BD31-4B8C-83A1-F6EECF244321}">
                <p14:modId xmlns:p14="http://schemas.microsoft.com/office/powerpoint/2010/main" val="1335059002"/>
              </p:ext>
            </p:extLst>
          </p:nvPr>
        </p:nvGraphicFramePr>
        <p:xfrm>
          <a:off x="1760696" y="881961"/>
          <a:ext cx="5760720" cy="1828800"/>
        </p:xfrm>
        <a:graphic>
          <a:graphicData uri="http://schemas.openxmlformats.org/drawingml/2006/table">
            <a:tbl>
              <a:tblPr/>
              <a:tblGrid>
                <a:gridCol w="5029200"/>
                <a:gridCol w="731520"/>
              </a:tblGrid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slice_header( ) {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</a:rPr>
                        <a:t>Descriptor</a:t>
                      </a:r>
                      <a:endParaRPr lang="fr-FR" sz="1000" b="1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	</a:t>
                      </a: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</a:rPr>
                        <a:t>slice_pic_parameter_set_id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ue(v)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	</a:t>
                      </a: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</a:rPr>
                        <a:t>slice_address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b="0">
                          <a:effectLst/>
                          <a:latin typeface="Times New Roman"/>
                          <a:ea typeface="Malgun Gothic"/>
                        </a:rPr>
                        <a:t>u(v)</a:t>
                      </a:r>
                      <a:endParaRPr lang="fr-FR" sz="1000" b="1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	</a:t>
                      </a: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</a:rPr>
                        <a:t>slice_type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b="0">
                          <a:effectLst/>
                          <a:latin typeface="Times New Roman"/>
                          <a:ea typeface="Malgun Gothic"/>
                        </a:rPr>
                        <a:t>ue(v)</a:t>
                      </a:r>
                      <a:endParaRPr lang="fr-FR" sz="1000" b="1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	if (  slice_type  !=  I 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b="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fr-FR" sz="1000" b="1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		</a:t>
                      </a: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</a:rPr>
                        <a:t>log2_diff_ctu_max_bt_size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b="0">
                          <a:effectLst/>
                          <a:latin typeface="Times New Roman"/>
                          <a:ea typeface="Malgun Gothic"/>
                        </a:rPr>
                        <a:t>ue(v)</a:t>
                      </a:r>
                      <a:endParaRPr lang="fr-FR" sz="1000" b="1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    if (intra_refresh_enabled_flag  ){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b="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fr-FR" sz="1000" b="1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        intra_refresh_direction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b="0">
                          <a:effectLst/>
                          <a:latin typeface="Times New Roman"/>
                          <a:ea typeface="Malgun Gothic"/>
                        </a:rPr>
                        <a:t>u(1)</a:t>
                      </a:r>
                      <a:endParaRPr lang="fr-FR" sz="1000" b="1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        intra_refresh_position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b="0">
                          <a:effectLst/>
                          <a:latin typeface="Times New Roman"/>
                          <a:ea typeface="Malgun Gothic"/>
                        </a:rPr>
                        <a:t>ue(v)</a:t>
                      </a:r>
                      <a:endParaRPr lang="fr-FR" sz="1000" b="1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}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b="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fr-FR" sz="1000" b="1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	byte_alignment( 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}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fr-FR" sz="10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Tableau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6607339"/>
              </p:ext>
            </p:extLst>
          </p:nvPr>
        </p:nvGraphicFramePr>
        <p:xfrm>
          <a:off x="1760831" y="3451058"/>
          <a:ext cx="5758815" cy="762000"/>
        </p:xfrm>
        <a:graphic>
          <a:graphicData uri="http://schemas.openxmlformats.org/drawingml/2006/table">
            <a:tbl>
              <a:tblPr/>
              <a:tblGrid>
                <a:gridCol w="5027295"/>
                <a:gridCol w="731520"/>
              </a:tblGrid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coding_unit( x0, y0, </a:t>
                      </a:r>
                      <a:r>
                        <a:rPr lang="en-US" sz="1000">
                          <a:effectLst/>
                          <a:latin typeface="Times New Roman"/>
                          <a:ea typeface="Malgun Gothic"/>
                        </a:rPr>
                        <a:t>cbWidth,</a:t>
                      </a: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r>
                        <a:rPr lang="en-US" sz="1000">
                          <a:effectLst/>
                          <a:latin typeface="Times New Roman"/>
                          <a:ea typeface="Malgun Gothic"/>
                        </a:rPr>
                        <a:t>cbHeight</a:t>
                      </a: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 ) {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</a:rPr>
                        <a:t>Descriptor</a:t>
                      </a:r>
                      <a:endParaRPr lang="fr-FR" sz="1000" b="1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	if( slice_type  !=  I  </a:t>
                      </a: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&amp;&amp; !intra_refresh_cu</a:t>
                      </a: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) {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	</a:t>
                      </a:r>
                      <a:r>
                        <a:rPr lang="en-US" sz="1000">
                          <a:effectLst/>
                          <a:latin typeface="Times New Roman"/>
                          <a:ea typeface="Malgun Gothic"/>
                        </a:rPr>
                        <a:t>	</a:t>
                      </a: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	</a:t>
                      </a:r>
                      <a:r>
                        <a:rPr lang="en-GB" sz="1000" b="1">
                          <a:effectLst/>
                          <a:latin typeface="Times New Roman"/>
                          <a:ea typeface="Malgun Gothic"/>
                        </a:rPr>
                        <a:t>pred_mode_flag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ae(v)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	}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s-ES_tradnl" sz="1000">
                          <a:effectLst/>
                          <a:latin typeface="Times New Roman"/>
                          <a:ea typeface="Malgun Gothic"/>
                        </a:rPr>
                        <a:t>…</a:t>
                      </a:r>
                      <a:endParaRPr lang="fr-FR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s-ES_tradnl" sz="1000" dirty="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fr-FR" sz="10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3419421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17</a:t>
            </a:fld>
            <a:endParaRPr lang="en-US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2"/>
          </p:nvPr>
        </p:nvSpPr>
        <p:spPr>
          <a:xfrm>
            <a:off x="609599" y="812043"/>
            <a:ext cx="8063023" cy="3504778"/>
          </a:xfrm>
        </p:spPr>
        <p:txBody>
          <a:bodyPr/>
          <a:lstStyle/>
          <a:p>
            <a:pPr marL="0" indent="0" algn="just">
              <a:spcBef>
                <a:spcPts val="68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dirty="0" err="1">
                <a:highlight>
                  <a:srgbClr val="FFFF00"/>
                </a:highlight>
                <a:latin typeface="Times New Roman"/>
                <a:ea typeface="Times New Roman"/>
              </a:rPr>
              <a:t>CuIntraRefresh</a:t>
            </a:r>
            <a:r>
              <a:rPr lang="en-US" sz="1400" dirty="0">
                <a:highlight>
                  <a:srgbClr val="FFFF00"/>
                </a:highlight>
                <a:latin typeface="Times New Roman"/>
                <a:ea typeface="Times New Roman"/>
              </a:rPr>
              <a:t>[ </a:t>
            </a:r>
            <a:r>
              <a:rPr lang="en-US" sz="1400" dirty="0" err="1">
                <a:highlight>
                  <a:srgbClr val="FFFF00"/>
                </a:highlight>
                <a:latin typeface="Times New Roman"/>
                <a:ea typeface="Times New Roman"/>
              </a:rPr>
              <a:t>xNbY</a:t>
            </a:r>
            <a:r>
              <a:rPr lang="en-US" sz="1400" dirty="0">
                <a:highlight>
                  <a:srgbClr val="FFFF00"/>
                </a:highlight>
                <a:latin typeface="Times New Roman"/>
                <a:ea typeface="Times New Roman"/>
              </a:rPr>
              <a:t> ][ </a:t>
            </a:r>
            <a:r>
              <a:rPr lang="en-US" sz="1400" dirty="0" err="1">
                <a:highlight>
                  <a:srgbClr val="FFFF00"/>
                </a:highlight>
                <a:latin typeface="Times New Roman"/>
                <a:ea typeface="Times New Roman"/>
              </a:rPr>
              <a:t>yNbY</a:t>
            </a:r>
            <a:r>
              <a:rPr lang="en-US" sz="1400" dirty="0">
                <a:highlight>
                  <a:srgbClr val="FFFF00"/>
                </a:highlight>
                <a:latin typeface="Times New Roman"/>
                <a:ea typeface="Times New Roman"/>
              </a:rPr>
              <a:t> ] is derived at frame level according to </a:t>
            </a:r>
            <a:r>
              <a:rPr lang="en-US" sz="1800" b="1" dirty="0" err="1">
                <a:highlight>
                  <a:srgbClr val="FFFF00"/>
                </a:highlight>
                <a:latin typeface="Times New Roman"/>
                <a:ea typeface="Times New Roman"/>
              </a:rPr>
              <a:t>intra_refresh_position</a:t>
            </a:r>
            <a:r>
              <a:rPr lang="en-US" sz="1800" b="1" dirty="0">
                <a:highlight>
                  <a:srgbClr val="FFFF00"/>
                </a:highlight>
                <a:latin typeface="Times New Roman"/>
                <a:ea typeface="Times New Roman"/>
              </a:rPr>
              <a:t> value. </a:t>
            </a:r>
            <a:r>
              <a:rPr lang="en-US" sz="1400" dirty="0" err="1">
                <a:highlight>
                  <a:srgbClr val="FFFF00"/>
                </a:highlight>
                <a:latin typeface="Times New Roman"/>
                <a:ea typeface="Times New Roman"/>
              </a:rPr>
              <a:t>CuIntraRefresh</a:t>
            </a:r>
            <a:r>
              <a:rPr lang="en-US" sz="1400" dirty="0">
                <a:highlight>
                  <a:srgbClr val="FFFF00"/>
                </a:highlight>
                <a:latin typeface="Times New Roman"/>
                <a:ea typeface="Times New Roman"/>
              </a:rPr>
              <a:t>[ </a:t>
            </a:r>
            <a:r>
              <a:rPr lang="en-US" sz="1400" dirty="0" err="1">
                <a:highlight>
                  <a:srgbClr val="FFFF00"/>
                </a:highlight>
                <a:latin typeface="Times New Roman"/>
                <a:ea typeface="Times New Roman"/>
              </a:rPr>
              <a:t>xNbY</a:t>
            </a:r>
            <a:r>
              <a:rPr lang="en-US" sz="1400" dirty="0">
                <a:highlight>
                  <a:srgbClr val="FFFF00"/>
                </a:highlight>
                <a:latin typeface="Times New Roman"/>
                <a:ea typeface="Times New Roman"/>
              </a:rPr>
              <a:t> ][ </a:t>
            </a:r>
            <a:r>
              <a:rPr lang="en-US" sz="1400" dirty="0" err="1">
                <a:highlight>
                  <a:srgbClr val="FFFF00"/>
                </a:highlight>
                <a:latin typeface="Times New Roman"/>
                <a:ea typeface="Times New Roman"/>
              </a:rPr>
              <a:t>yNbY</a:t>
            </a:r>
            <a:r>
              <a:rPr lang="en-US" sz="1400" dirty="0">
                <a:highlight>
                  <a:srgbClr val="FFFF00"/>
                </a:highlight>
                <a:latin typeface="Times New Roman"/>
                <a:ea typeface="Times New Roman"/>
              </a:rPr>
              <a:t> ] is equal to 1 if the CU belongs to the Intra Refresh area.</a:t>
            </a:r>
            <a:endParaRPr lang="fr-FR" sz="1800" dirty="0">
              <a:latin typeface="Times New Roman"/>
              <a:ea typeface="Times New Roman"/>
            </a:endParaRPr>
          </a:p>
          <a:p>
            <a:pPr marL="0" indent="0" algn="just">
              <a:spcBef>
                <a:spcPts val="680"/>
              </a:spcBef>
              <a:spcAft>
                <a:spcPts val="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800" dirty="0">
                <a:latin typeface="Times New Roman"/>
                <a:ea typeface="Times New Roman"/>
              </a:rPr>
              <a:t>….</a:t>
            </a:r>
            <a:endParaRPr lang="fr-FR" sz="1800" dirty="0">
              <a:latin typeface="Times New Roman"/>
              <a:ea typeface="Times New Roman"/>
            </a:endParaRPr>
          </a:p>
          <a:p>
            <a:pPr marL="342900" lvl="0" indent="-342900">
              <a:spcAft>
                <a:spcPts val="0"/>
              </a:spcAft>
              <a:buFont typeface="Times New Roman"/>
              <a:buChar char="–"/>
            </a:pPr>
            <a:r>
              <a:rPr lang="en-US" sz="1400" dirty="0">
                <a:solidFill>
                  <a:srgbClr val="000000"/>
                </a:solidFill>
                <a:latin typeface="Times New Roman"/>
                <a:ea typeface="Times New Roman"/>
              </a:rPr>
              <a:t>Each sample p[ x ][ y ] is derived as follows: </a:t>
            </a:r>
            <a:endParaRPr lang="fr-FR" sz="2000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US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	– </a:t>
            </a:r>
            <a:r>
              <a:rPr lang="en-US" sz="1400" dirty="0">
                <a:solidFill>
                  <a:srgbClr val="000000"/>
                </a:solidFill>
                <a:latin typeface="Times New Roman"/>
                <a:ea typeface="Times New Roman"/>
              </a:rPr>
              <a:t>If one or more of the following conditions are true, the sample p[ x ][ y ] is marked as "not available for intra prediction": </a:t>
            </a:r>
            <a:endParaRPr lang="fr-FR" sz="2000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101600" indent="0">
              <a:spcAft>
                <a:spcPts val="765"/>
              </a:spcAft>
              <a:buNone/>
            </a:pPr>
            <a:r>
              <a:rPr lang="en-US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		– </a:t>
            </a:r>
            <a:r>
              <a:rPr lang="en-US" sz="1400" dirty="0">
                <a:solidFill>
                  <a:srgbClr val="000000"/>
                </a:solidFill>
                <a:latin typeface="Times New Roman"/>
                <a:ea typeface="Times New Roman"/>
              </a:rPr>
              <a:t>The variable </a:t>
            </a:r>
            <a:r>
              <a:rPr lang="en-US" sz="1400" dirty="0" err="1">
                <a:solidFill>
                  <a:srgbClr val="000000"/>
                </a:solidFill>
                <a:latin typeface="Times New Roman"/>
                <a:ea typeface="Times New Roman"/>
              </a:rPr>
              <a:t>availableN</a:t>
            </a:r>
            <a:r>
              <a:rPr lang="en-US" sz="1400" dirty="0">
                <a:solidFill>
                  <a:srgbClr val="000000"/>
                </a:solidFill>
                <a:latin typeface="Times New Roman"/>
                <a:ea typeface="Times New Roman"/>
              </a:rPr>
              <a:t> is equal to FALSE. </a:t>
            </a:r>
            <a:endParaRPr lang="fr-FR" sz="2000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101600" indent="0">
              <a:spcAft>
                <a:spcPts val="0"/>
              </a:spcAft>
              <a:buNone/>
            </a:pPr>
            <a:r>
              <a:rPr lang="en-US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		– </a:t>
            </a:r>
            <a:r>
              <a:rPr lang="en-US" sz="1400" dirty="0" err="1">
                <a:solidFill>
                  <a:srgbClr val="000000"/>
                </a:solidFill>
                <a:latin typeface="Times New Roman"/>
                <a:ea typeface="Times New Roman"/>
              </a:rPr>
              <a:t>CuPredMode</a:t>
            </a:r>
            <a:r>
              <a:rPr lang="en-US" sz="1400" dirty="0">
                <a:solidFill>
                  <a:srgbClr val="000000"/>
                </a:solidFill>
                <a:latin typeface="Times New Roman"/>
                <a:ea typeface="Times New Roman"/>
              </a:rPr>
              <a:t>[ </a:t>
            </a:r>
            <a:r>
              <a:rPr lang="en-US" sz="1400" dirty="0" err="1">
                <a:solidFill>
                  <a:srgbClr val="000000"/>
                </a:solidFill>
                <a:latin typeface="Times New Roman"/>
                <a:ea typeface="Times New Roman"/>
              </a:rPr>
              <a:t>xNbY</a:t>
            </a:r>
            <a:r>
              <a:rPr lang="en-US" sz="1400" dirty="0">
                <a:solidFill>
                  <a:srgbClr val="000000"/>
                </a:solidFill>
                <a:latin typeface="Times New Roman"/>
                <a:ea typeface="Times New Roman"/>
              </a:rPr>
              <a:t> ][ </a:t>
            </a:r>
            <a:r>
              <a:rPr lang="en-US" sz="1400" dirty="0" err="1">
                <a:solidFill>
                  <a:srgbClr val="000000"/>
                </a:solidFill>
                <a:latin typeface="Times New Roman"/>
                <a:ea typeface="Times New Roman"/>
              </a:rPr>
              <a:t>yNbY</a:t>
            </a:r>
            <a:r>
              <a:rPr lang="en-US" sz="1400" dirty="0">
                <a:solidFill>
                  <a:srgbClr val="000000"/>
                </a:solidFill>
                <a:latin typeface="Times New Roman"/>
                <a:ea typeface="Times New Roman"/>
              </a:rPr>
              <a:t> ] is not equal to MODE_INTRA and </a:t>
            </a:r>
            <a:r>
              <a:rPr lang="en-US" sz="1400" dirty="0" err="1">
                <a:solidFill>
                  <a:srgbClr val="000000"/>
                </a:solidFill>
                <a:latin typeface="Times New Roman"/>
                <a:ea typeface="Times New Roman"/>
              </a:rPr>
              <a:t>constrained_intra_pred_flag</a:t>
            </a:r>
            <a:r>
              <a:rPr lang="en-US" sz="1400" dirty="0">
                <a:solidFill>
                  <a:srgbClr val="000000"/>
                </a:solidFill>
                <a:latin typeface="Times New Roman"/>
                <a:ea typeface="Times New Roman"/>
              </a:rPr>
              <a:t> is equal to 1. </a:t>
            </a:r>
            <a:endParaRPr lang="fr-FR" sz="2000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101600" indent="0">
              <a:spcAft>
                <a:spcPts val="0"/>
              </a:spcAft>
              <a:buNone/>
            </a:pPr>
            <a:r>
              <a:rPr lang="en-US" sz="1400" dirty="0" smtClean="0">
                <a:solidFill>
                  <a:srgbClr val="000000"/>
                </a:solidFill>
                <a:highlight>
                  <a:srgbClr val="FFFF00"/>
                </a:highlight>
                <a:latin typeface="Times New Roman"/>
                <a:ea typeface="Times New Roman"/>
              </a:rPr>
              <a:t>		–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00"/>
                </a:highlight>
                <a:latin typeface="Times New Roman"/>
                <a:ea typeface="Times New Roman"/>
              </a:rPr>
              <a:t>CuPredMode</a:t>
            </a:r>
            <a:r>
              <a:rPr lang="en-US" sz="1400" dirty="0">
                <a:solidFill>
                  <a:srgbClr val="000000"/>
                </a:solidFill>
                <a:highlight>
                  <a:srgbClr val="FFFF00"/>
                </a:highlight>
                <a:latin typeface="Times New Roman"/>
                <a:ea typeface="Times New Roman"/>
              </a:rPr>
              <a:t>[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00"/>
                </a:highlight>
                <a:latin typeface="Times New Roman"/>
                <a:ea typeface="Times New Roman"/>
              </a:rPr>
              <a:t>xNbY</a:t>
            </a:r>
            <a:r>
              <a:rPr lang="en-US" sz="1400" dirty="0">
                <a:solidFill>
                  <a:srgbClr val="000000"/>
                </a:solidFill>
                <a:highlight>
                  <a:srgbClr val="FFFF00"/>
                </a:highlight>
                <a:latin typeface="Times New Roman"/>
                <a:ea typeface="Times New Roman"/>
              </a:rPr>
              <a:t> ][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00"/>
                </a:highlight>
                <a:latin typeface="Times New Roman"/>
                <a:ea typeface="Times New Roman"/>
              </a:rPr>
              <a:t>yNbY</a:t>
            </a:r>
            <a:r>
              <a:rPr lang="en-US" sz="1400" dirty="0">
                <a:solidFill>
                  <a:srgbClr val="000000"/>
                </a:solidFill>
                <a:highlight>
                  <a:srgbClr val="FFFF00"/>
                </a:highlight>
                <a:latin typeface="Times New Roman"/>
                <a:ea typeface="Times New Roman"/>
              </a:rPr>
              <a:t> ] is not equal to MODE_INTRA and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00"/>
                </a:highlight>
                <a:latin typeface="Times New Roman"/>
                <a:ea typeface="Times New Roman"/>
              </a:rPr>
              <a:t>CuIntraRefresh</a:t>
            </a:r>
            <a:r>
              <a:rPr lang="en-US" sz="1400" dirty="0">
                <a:solidFill>
                  <a:srgbClr val="000000"/>
                </a:solidFill>
                <a:highlight>
                  <a:srgbClr val="FFFF00"/>
                </a:highlight>
                <a:latin typeface="Times New Roman"/>
                <a:ea typeface="Times New Roman"/>
              </a:rPr>
              <a:t>[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00"/>
                </a:highlight>
                <a:latin typeface="Times New Roman"/>
                <a:ea typeface="Times New Roman"/>
              </a:rPr>
              <a:t>xNbY</a:t>
            </a:r>
            <a:r>
              <a:rPr lang="en-US" sz="1400" dirty="0">
                <a:solidFill>
                  <a:srgbClr val="000000"/>
                </a:solidFill>
                <a:highlight>
                  <a:srgbClr val="FFFF00"/>
                </a:highlight>
                <a:latin typeface="Times New Roman"/>
                <a:ea typeface="Times New Roman"/>
              </a:rPr>
              <a:t> ][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00"/>
                </a:highlight>
                <a:latin typeface="Times New Roman"/>
                <a:ea typeface="Times New Roman"/>
              </a:rPr>
              <a:t>yNbY</a:t>
            </a:r>
            <a:r>
              <a:rPr lang="en-US" sz="1400" dirty="0">
                <a:solidFill>
                  <a:srgbClr val="000000"/>
                </a:solidFill>
                <a:highlight>
                  <a:srgbClr val="FFFF00"/>
                </a:highlight>
                <a:latin typeface="Times New Roman"/>
                <a:ea typeface="Times New Roman"/>
              </a:rPr>
              <a:t> ]  is equal to 1.</a:t>
            </a:r>
            <a:endParaRPr lang="fr-FR" sz="2000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US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	– </a:t>
            </a:r>
            <a:r>
              <a:rPr lang="en-US" sz="1400" dirty="0">
                <a:solidFill>
                  <a:srgbClr val="000000"/>
                </a:solidFill>
                <a:latin typeface="Times New Roman"/>
                <a:ea typeface="Times New Roman"/>
              </a:rPr>
              <a:t>Otherwise, the sample p[ x ][ y ] is marked as "available for intra prediction" and the sample at the location ( </a:t>
            </a:r>
            <a:r>
              <a:rPr lang="en-US" sz="1400" dirty="0" err="1">
                <a:solidFill>
                  <a:srgbClr val="000000"/>
                </a:solidFill>
                <a:latin typeface="Times New Roman"/>
                <a:ea typeface="Times New Roman"/>
              </a:rPr>
              <a:t>xNbCmp</a:t>
            </a:r>
            <a:r>
              <a:rPr lang="en-US" sz="1400" dirty="0">
                <a:solidFill>
                  <a:srgbClr val="000000"/>
                </a:solidFill>
                <a:latin typeface="Times New Roman"/>
                <a:ea typeface="Times New Roman"/>
              </a:rPr>
              <a:t>, </a:t>
            </a:r>
            <a:r>
              <a:rPr lang="en-US" sz="1400" dirty="0" err="1">
                <a:solidFill>
                  <a:srgbClr val="000000"/>
                </a:solidFill>
                <a:latin typeface="Times New Roman"/>
                <a:ea typeface="Times New Roman"/>
              </a:rPr>
              <a:t>yNbCmp</a:t>
            </a:r>
            <a:r>
              <a:rPr lang="en-US" sz="1400" dirty="0">
                <a:solidFill>
                  <a:srgbClr val="000000"/>
                </a:solidFill>
                <a:latin typeface="Times New Roman"/>
                <a:ea typeface="Times New Roman"/>
              </a:rPr>
              <a:t> ) is assigned to p[ x ][ y ]. </a:t>
            </a:r>
            <a:endParaRPr lang="fr-FR" sz="2000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2304185691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2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endParaRPr lang="fr-FR" dirty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Context: Low latency</a:t>
            </a:r>
            <a:endParaRPr lang="en-US" dirty="0"/>
          </a:p>
        </p:txBody>
      </p:sp>
      <p:sp>
        <p:nvSpPr>
          <p:cNvPr id="3" name="ZoneTexte 2"/>
          <p:cNvSpPr txBox="1"/>
          <p:nvPr/>
        </p:nvSpPr>
        <p:spPr>
          <a:xfrm>
            <a:off x="149903" y="1026826"/>
            <a:ext cx="8754254" cy="3527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FontTx/>
              <a:buChar char="•"/>
            </a:pPr>
            <a:r>
              <a:rPr lang="fr-FR" sz="2000" dirty="0" err="1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Low</a:t>
            </a:r>
            <a:r>
              <a:rPr lang="fr-FR" sz="2000" dirty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</a:t>
            </a:r>
            <a:r>
              <a:rPr lang="fr-FR" sz="2000" dirty="0" err="1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latency</a:t>
            </a:r>
            <a:r>
              <a:rPr lang="fr-FR" sz="2000" dirty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</a:t>
            </a:r>
            <a:r>
              <a:rPr lang="fr-FR" sz="2000" dirty="0" err="1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is</a:t>
            </a:r>
            <a:r>
              <a:rPr lang="fr-FR" sz="2000" dirty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key for </a:t>
            </a:r>
            <a:r>
              <a:rPr lang="fr-FR" sz="2000" dirty="0" err="1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several</a:t>
            </a:r>
            <a:r>
              <a:rPr lang="fr-FR" sz="2000" dirty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</a:t>
            </a:r>
            <a:r>
              <a:rPr lang="fr-FR" sz="2000" dirty="0" err="1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market</a:t>
            </a:r>
            <a:r>
              <a:rPr lang="fr-FR" sz="2000" dirty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use-cases.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FontTx/>
              <a:buChar char="•"/>
            </a:pP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Not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only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for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video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conferencing</a:t>
            </a:r>
            <a:endParaRPr lang="fr-FR" dirty="0" smtClean="0">
              <a:solidFill>
                <a:srgbClr val="000000"/>
              </a:solidFill>
              <a:latin typeface="Frutiger LT Std 45 Light" panose="020B0402020204020204" pitchFamily="34" charset="0"/>
              <a:cs typeface="Arial"/>
            </a:endParaRPr>
          </a:p>
          <a:p>
            <a:pPr marL="1270000" lvl="2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FontTx/>
              <a:buChar char="•"/>
            </a:pPr>
            <a:r>
              <a:rPr lang="fr-FR" dirty="0" err="1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e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.g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.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any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application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with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man in the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loop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(cloud gaming, drones,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remote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system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operation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…)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FontTx/>
              <a:buChar char="•"/>
            </a:pP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Latency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is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one key marketing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feature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for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saling</a:t>
            </a:r>
            <a:r>
              <a:rPr lang="fr-FR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</a:t>
            </a:r>
            <a:r>
              <a:rPr lang="fr-FR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encoders</a:t>
            </a:r>
            <a:endParaRPr lang="fr-FR" dirty="0" smtClean="0">
              <a:solidFill>
                <a:srgbClr val="000000"/>
              </a:solidFill>
              <a:latin typeface="Frutiger LT Std 45 Light" panose="020B0402020204020204" pitchFamily="34" charset="0"/>
              <a:cs typeface="Arial"/>
            </a:endParaRPr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FontTx/>
              <a:buChar char="•"/>
            </a:pPr>
            <a:r>
              <a:rPr lang="fr-FR" sz="20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No </a:t>
            </a:r>
            <a:r>
              <a:rPr lang="fr-FR" sz="2000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specific</a:t>
            </a:r>
            <a:r>
              <a:rPr lang="fr-FR" sz="20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</a:t>
            </a:r>
            <a:r>
              <a:rPr lang="fr-FR" sz="2000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answer</a:t>
            </a:r>
            <a:r>
              <a:rPr lang="fr-FR" sz="20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to JVET </a:t>
            </a:r>
            <a:r>
              <a:rPr lang="fr-FR" sz="2000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CfP</a:t>
            </a:r>
            <a:r>
              <a:rPr lang="fr-FR" sz="20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</a:t>
            </a:r>
            <a:r>
              <a:rPr lang="fr-FR" sz="2000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targetted</a:t>
            </a:r>
            <a:r>
              <a:rPr lang="fr-FR" sz="20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</a:t>
            </a:r>
            <a:r>
              <a:rPr lang="fr-FR" sz="2000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low</a:t>
            </a:r>
            <a:r>
              <a:rPr lang="fr-FR" sz="20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</a:t>
            </a:r>
            <a:r>
              <a:rPr lang="fr-FR" sz="2000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latency</a:t>
            </a:r>
            <a:r>
              <a:rPr lang="fr-FR" sz="20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(</a:t>
            </a:r>
            <a:r>
              <a:rPr lang="fr-FR" sz="2000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nor</a:t>
            </a:r>
            <a:r>
              <a:rPr lang="fr-FR" sz="20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</a:t>
            </a:r>
            <a:r>
              <a:rPr lang="fr-FR" sz="2000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error</a:t>
            </a:r>
            <a:r>
              <a:rPr lang="fr-FR" sz="20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 </a:t>
            </a:r>
            <a:r>
              <a:rPr lang="fr-FR" sz="2000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resilience</a:t>
            </a:r>
            <a:r>
              <a:rPr lang="fr-FR" sz="2000" dirty="0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) </a:t>
            </a:r>
            <a:r>
              <a:rPr lang="fr-FR" sz="2000" dirty="0" err="1" smtClean="0">
                <a:solidFill>
                  <a:srgbClr val="000000"/>
                </a:solidFill>
                <a:latin typeface="Frutiger LT Std 45 Light" panose="020B0402020204020204" pitchFamily="34" charset="0"/>
                <a:cs typeface="Arial"/>
              </a:rPr>
              <a:t>feature</a:t>
            </a:r>
            <a:endParaRPr lang="fr-FR" sz="2000" dirty="0" smtClean="0">
              <a:solidFill>
                <a:srgbClr val="000000"/>
              </a:solidFill>
              <a:latin typeface="Frutiger LT Std 45 Light" panose="020B0402020204020204" pitchFamily="34" charset="0"/>
              <a:cs typeface="Arial"/>
            </a:endParaRPr>
          </a:p>
          <a:p>
            <a:pPr lvl="1" eaLnBrk="0" hangingPunct="0">
              <a:spcBef>
                <a:spcPct val="40000"/>
              </a:spcBef>
              <a:buClr>
                <a:srgbClr val="002664"/>
              </a:buClr>
              <a:buSzPct val="120000"/>
            </a:pPr>
            <a:endParaRPr lang="fr-FR" sz="2000" dirty="0" smtClean="0">
              <a:solidFill>
                <a:srgbClr val="000000"/>
              </a:solidFill>
              <a:latin typeface="Frutiger LT Std 45 Light" panose="020B0402020204020204" pitchFamily="34" charset="0"/>
              <a:cs typeface="Arial"/>
            </a:endParaRP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FontTx/>
              <a:buChar char="•"/>
            </a:pPr>
            <a:endParaRPr lang="fr-FR" sz="2400" dirty="0" smtClean="0">
              <a:solidFill>
                <a:srgbClr val="000000"/>
              </a:solidFill>
              <a:latin typeface="Frutiger LT Std 45 Light" panose="020B0402020204020204" pitchFamily="34" charset="0"/>
              <a:cs typeface="Arial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4663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>
                <a:solidFill>
                  <a:srgbClr val="000000"/>
                </a:solidFill>
              </a:rPr>
              <a:t>JVET-K0212</a:t>
            </a:r>
          </a:p>
        </p:txBody>
      </p:sp>
    </p:spTree>
    <p:extLst>
      <p:ext uri="{BB962C8B-B14F-4D97-AF65-F5344CB8AC3E}">
        <p14:creationId xmlns:p14="http://schemas.microsoft.com/office/powerpoint/2010/main" val="39622340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3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endParaRPr lang="fr-FR" dirty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Context: Low latency</a:t>
            </a:r>
            <a:endParaRPr lang="en-US" dirty="0"/>
          </a:p>
        </p:txBody>
      </p:sp>
      <p:sp>
        <p:nvSpPr>
          <p:cNvPr id="3" name="ZoneTexte 2"/>
          <p:cNvSpPr txBox="1"/>
          <p:nvPr/>
        </p:nvSpPr>
        <p:spPr>
          <a:xfrm>
            <a:off x="149903" y="1026826"/>
            <a:ext cx="8754254" cy="442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Latency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comes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from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various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parts of a streaming system: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Encoding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configuration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such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as GOP structure (=&gt;no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reordering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)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Encoding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/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Decoding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time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itself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(=&gt;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dependent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slices)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Network handling: </a:t>
            </a:r>
          </a:p>
          <a:p>
            <a:pPr marL="1270000" lvl="2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Intra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picture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size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is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significantly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higher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than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Inter to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get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the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quality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.</a:t>
            </a:r>
          </a:p>
          <a:p>
            <a:pPr marL="1270000" lvl="2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Intra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pictures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took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the time of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several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pictures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to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be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sent.</a:t>
            </a:r>
            <a:endParaRPr lang="fr-FR" sz="2000" dirty="0">
              <a:latin typeface="Frutiger LT Std 45 Light" panose="020B0402020204020204" pitchFamily="34" charset="0"/>
              <a:cs typeface="+mn-cs"/>
            </a:endParaRPr>
          </a:p>
          <a:p>
            <a:pPr marL="800100" lvl="1" indent="-342900" algn="ctr" eaLnBrk="0" hangingPunct="0">
              <a:spcBef>
                <a:spcPct val="40000"/>
              </a:spcBef>
              <a:buClr>
                <a:srgbClr val="002664"/>
              </a:buClr>
              <a:buSzPct val="120000"/>
              <a:buFont typeface="Symbol" pitchFamily="18" charset="2"/>
              <a:buChar char="Þ"/>
            </a:pPr>
            <a:r>
              <a:rPr lang="fr-FR" sz="2000" b="1" u="sng" dirty="0">
                <a:latin typeface="Frutiger LT Std 45 Light" panose="020B0402020204020204" pitchFamily="34" charset="0"/>
                <a:cs typeface="+mn-cs"/>
              </a:rPr>
              <a:t>No normative </a:t>
            </a:r>
            <a:r>
              <a:rPr lang="fr-FR" sz="2000" b="1" u="sng" dirty="0" smtClean="0">
                <a:latin typeface="Frutiger LT Std 45 Light" panose="020B0402020204020204" pitchFamily="34" charset="0"/>
                <a:cs typeface="+mn-cs"/>
              </a:rPr>
              <a:t>solution to </a:t>
            </a:r>
            <a:r>
              <a:rPr lang="fr-FR" sz="2000" b="1" u="sng" dirty="0" err="1" smtClean="0">
                <a:latin typeface="Frutiger LT Std 45 Light" panose="020B0402020204020204" pitchFamily="34" charset="0"/>
                <a:cs typeface="+mn-cs"/>
              </a:rPr>
              <a:t>address</a:t>
            </a:r>
            <a:r>
              <a:rPr lang="fr-FR" sz="2000" b="1" u="sng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b="1" u="sng" dirty="0" err="1" smtClean="0">
                <a:latin typeface="Frutiger LT Std 45 Light" panose="020B0402020204020204" pitchFamily="34" charset="0"/>
                <a:cs typeface="+mn-cs"/>
              </a:rPr>
              <a:t>specifically</a:t>
            </a:r>
            <a:r>
              <a:rPr lang="fr-FR" sz="2000" b="1" u="sng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b="1" u="sng" dirty="0" err="1" smtClean="0">
                <a:latin typeface="Frutiger LT Std 45 Light" panose="020B0402020204020204" pitchFamily="34" charset="0"/>
                <a:cs typeface="+mn-cs"/>
              </a:rPr>
              <a:t>this</a:t>
            </a:r>
            <a:r>
              <a:rPr lang="fr-FR" sz="2000" b="1" u="sng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b="1" u="sng" dirty="0" err="1" smtClean="0">
                <a:latin typeface="Frutiger LT Std 45 Light" panose="020B0402020204020204" pitchFamily="34" charset="0"/>
                <a:cs typeface="+mn-cs"/>
              </a:rPr>
              <a:t>latency</a:t>
            </a:r>
            <a:r>
              <a:rPr lang="fr-FR" sz="2000" b="1" u="sng" dirty="0" smtClean="0">
                <a:latin typeface="Frutiger LT Std 45 Light" panose="020B0402020204020204" pitchFamily="34" charset="0"/>
                <a:cs typeface="+mn-cs"/>
              </a:rPr>
              <a:t> issue</a:t>
            </a:r>
            <a:endParaRPr lang="fr-FR" sz="2000" b="1" u="sng" dirty="0">
              <a:latin typeface="Frutiger LT Std 45 Light" panose="020B0402020204020204" pitchFamily="34" charset="0"/>
              <a:cs typeface="+mn-cs"/>
            </a:endParaRPr>
          </a:p>
          <a:p>
            <a:pPr lvl="2" eaLnBrk="0" hangingPunct="0">
              <a:spcBef>
                <a:spcPct val="40000"/>
              </a:spcBef>
              <a:buClr>
                <a:srgbClr val="002664"/>
              </a:buClr>
              <a:buSzPct val="120000"/>
            </a:pPr>
            <a:endParaRPr lang="fr-FR" sz="2000" dirty="0" smtClean="0">
              <a:latin typeface="Frutiger LT Std 45 Light" panose="020B0402020204020204" pitchFamily="34" charset="0"/>
              <a:cs typeface="+mn-cs"/>
            </a:endParaRPr>
          </a:p>
          <a:p>
            <a:pPr lvl="1" eaLnBrk="0" hangingPunct="0">
              <a:spcBef>
                <a:spcPct val="40000"/>
              </a:spcBef>
              <a:buClr>
                <a:srgbClr val="002664"/>
              </a:buClr>
              <a:buSzPct val="120000"/>
            </a:pPr>
            <a:endParaRPr lang="fr-FR" sz="2000" dirty="0" smtClean="0">
              <a:latin typeface="Frutiger LT Std 45 Light" panose="020B0402020204020204" pitchFamily="34" charset="0"/>
              <a:cs typeface="+mn-cs"/>
            </a:endParaRP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endParaRPr lang="fr-FR" sz="2400" dirty="0" smtClean="0">
              <a:latin typeface="Frutiger LT Std 45 Light" panose="020B0402020204020204" pitchFamily="34" charset="0"/>
              <a:cs typeface="+mn-cs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4663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/>
              <a:t>JVET-K0212</a:t>
            </a:r>
          </a:p>
        </p:txBody>
      </p:sp>
    </p:spTree>
    <p:extLst>
      <p:ext uri="{BB962C8B-B14F-4D97-AF65-F5344CB8AC3E}">
        <p14:creationId xmlns:p14="http://schemas.microsoft.com/office/powerpoint/2010/main" val="6169967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4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endParaRPr lang="fr-FR" dirty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Classical solution: Intra Refresh</a:t>
            </a:r>
            <a:endParaRPr lang="en-US" dirty="0"/>
          </a:p>
        </p:txBody>
      </p:sp>
      <p:sp>
        <p:nvSpPr>
          <p:cNvPr id="3" name="ZoneTexte 2"/>
          <p:cNvSpPr txBox="1"/>
          <p:nvPr/>
        </p:nvSpPr>
        <p:spPr>
          <a:xfrm>
            <a:off x="149903" y="965819"/>
            <a:ext cx="8754254" cy="2160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Intra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Refresh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(IR)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is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often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used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to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solve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this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issue by encoder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manufacturers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: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A group of pixels (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column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, line, pseudo-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random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…)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is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periodically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forced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to Intra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instead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of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sending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one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big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Intra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picture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(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latency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ok).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The position of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refreshed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pixels moves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along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the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encoding</a:t>
            </a:r>
            <a:r>
              <a:rPr lang="fr-FR" dirty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so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that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a </a:t>
            </a:r>
            <a:r>
              <a:rPr lang="fr-FR" b="1" dirty="0">
                <a:latin typeface="Frutiger LT Std 45 Light" panose="020B0402020204020204" pitchFamily="34" charset="0"/>
                <a:cs typeface="+mn-cs"/>
              </a:rPr>
              <a:t>c</a:t>
            </a:r>
            <a:r>
              <a:rPr lang="fr-FR" b="1" dirty="0" smtClean="0">
                <a:latin typeface="Frutiger LT Std 45 Light" panose="020B0402020204020204" pitchFamily="34" charset="0"/>
                <a:cs typeface="+mn-cs"/>
              </a:rPr>
              <a:t>lean </a:t>
            </a:r>
            <a:r>
              <a:rPr lang="fr-FR" b="1" dirty="0" err="1" smtClean="0">
                <a:latin typeface="Frutiger LT Std 45 Light" panose="020B0402020204020204" pitchFamily="34" charset="0"/>
                <a:cs typeface="+mn-cs"/>
              </a:rPr>
              <a:t>region</a:t>
            </a:r>
            <a:r>
              <a:rPr lang="fr-FR" b="1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is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produced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to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insure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the reconstruction: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endParaRPr lang="fr-FR" sz="2000" dirty="0" smtClean="0">
              <a:latin typeface="Frutiger LT Std 45 Light" panose="020B0402020204020204" pitchFamily="34" charset="0"/>
              <a:cs typeface="+mn-cs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6" name="Obje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9408782"/>
              </p:ext>
            </p:extLst>
          </p:nvPr>
        </p:nvGraphicFramePr>
        <p:xfrm>
          <a:off x="1176547" y="2924616"/>
          <a:ext cx="6790905" cy="13116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4" name="Visio" r:id="rId3" imgW="13120357" imgH="2529630" progId="Visio.Drawing.11">
                  <p:embed/>
                </p:oleObj>
              </mc:Choice>
              <mc:Fallback>
                <p:oleObj name="Visio" r:id="rId3" imgW="13120357" imgH="252963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76547" y="2924616"/>
                        <a:ext cx="6790905" cy="131163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8097367" y="671725"/>
            <a:ext cx="104663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/>
              <a:t>JVET-K0212</a:t>
            </a:r>
          </a:p>
        </p:txBody>
      </p:sp>
    </p:spTree>
    <p:extLst>
      <p:ext uri="{BB962C8B-B14F-4D97-AF65-F5344CB8AC3E}">
        <p14:creationId xmlns:p14="http://schemas.microsoft.com/office/powerpoint/2010/main" val="14649682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5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endParaRPr lang="fr-FR" dirty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Without Intra Refresh</a:t>
            </a:r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556" y="746975"/>
            <a:ext cx="8028931" cy="3732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Ellipse 8"/>
          <p:cNvSpPr/>
          <p:nvPr/>
        </p:nvSpPr>
        <p:spPr>
          <a:xfrm>
            <a:off x="328416" y="2871989"/>
            <a:ext cx="2839792" cy="418562"/>
          </a:xfrm>
          <a:prstGeom prst="ellipse">
            <a:avLst/>
          </a:prstGeom>
          <a:noFill/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llipse 10"/>
          <p:cNvSpPr/>
          <p:nvPr/>
        </p:nvSpPr>
        <p:spPr>
          <a:xfrm>
            <a:off x="5325423" y="859782"/>
            <a:ext cx="495828" cy="418562"/>
          </a:xfrm>
          <a:prstGeom prst="ellipse">
            <a:avLst/>
          </a:prstGeom>
          <a:noFill/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/>
          <p:cNvSpPr txBox="1"/>
          <p:nvPr/>
        </p:nvSpPr>
        <p:spPr>
          <a:xfrm>
            <a:off x="5743991" y="746975"/>
            <a:ext cx="727656" cy="3799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x</a:t>
            </a:r>
            <a:r>
              <a:rPr lang="fr-FR" b="1" dirty="0" smtClean="0">
                <a:solidFill>
                  <a:srgbClr val="FF0000"/>
                </a:solidFill>
              </a:rPr>
              <a:t>8!!</a:t>
            </a: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8097367" y="671725"/>
            <a:ext cx="104663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/>
              <a:t>JVET-K0212</a:t>
            </a:r>
          </a:p>
        </p:txBody>
      </p:sp>
    </p:spTree>
    <p:extLst>
      <p:ext uri="{BB962C8B-B14F-4D97-AF65-F5344CB8AC3E}">
        <p14:creationId xmlns:p14="http://schemas.microsoft.com/office/powerpoint/2010/main" val="34384804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6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Intra Refresh</a:t>
            </a:r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663" y="787288"/>
            <a:ext cx="7992128" cy="370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Ellipse 8"/>
          <p:cNvSpPr/>
          <p:nvPr/>
        </p:nvSpPr>
        <p:spPr>
          <a:xfrm>
            <a:off x="328416" y="2904187"/>
            <a:ext cx="2839792" cy="373486"/>
          </a:xfrm>
          <a:prstGeom prst="ellipse">
            <a:avLst/>
          </a:prstGeom>
          <a:noFill/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8097367" y="671725"/>
            <a:ext cx="104663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/>
              <a:t>JVET-K0212</a:t>
            </a:r>
          </a:p>
        </p:txBody>
      </p:sp>
    </p:spTree>
    <p:extLst>
      <p:ext uri="{BB962C8B-B14F-4D97-AF65-F5344CB8AC3E}">
        <p14:creationId xmlns:p14="http://schemas.microsoft.com/office/powerpoint/2010/main" val="20226456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7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Intra Refresh drawbacks</a:t>
            </a:r>
            <a:endParaRPr lang="en-US" dirty="0"/>
          </a:p>
        </p:txBody>
      </p:sp>
      <p:sp>
        <p:nvSpPr>
          <p:cNvPr id="3" name="ZoneTexte 2"/>
          <p:cNvSpPr txBox="1"/>
          <p:nvPr/>
        </p:nvSpPr>
        <p:spPr>
          <a:xfrm>
            <a:off x="149903" y="1020964"/>
            <a:ext cx="8754254" cy="359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This solution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is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a « trick » at the encoder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level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.</a:t>
            </a:r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Needs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several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modifications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that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make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bitrate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losses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: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Constrained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Intra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Prediction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(CIP) to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insure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clean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refresh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.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Motion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vector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restrictions (do not point to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dirty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regions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).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Reference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picture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constraints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 at </a:t>
            </a:r>
            <a:r>
              <a:rPr lang="fr-FR" dirty="0" err="1" smtClean="0">
                <a:latin typeface="Frutiger LT Std 45 Light" panose="020B0402020204020204" pitchFamily="34" charset="0"/>
                <a:cs typeface="+mn-cs"/>
              </a:rPr>
              <a:t>re</a:t>
            </a:r>
            <a:r>
              <a:rPr lang="fr-FR" dirty="0" smtClean="0">
                <a:latin typeface="Frutiger LT Std 45 Light" panose="020B0402020204020204" pitchFamily="34" charset="0"/>
                <a:cs typeface="+mn-cs"/>
              </a:rPr>
              <a:t>-looping, etc.</a:t>
            </a:r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Stream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connection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not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well-managed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.</a:t>
            </a:r>
          </a:p>
          <a:p>
            <a:pPr marL="342900" indent="-342900" algn="ctr" eaLnBrk="0" hangingPunct="0">
              <a:spcBef>
                <a:spcPct val="40000"/>
              </a:spcBef>
              <a:buClr>
                <a:srgbClr val="002664"/>
              </a:buClr>
              <a:buSzPct val="120000"/>
              <a:buFont typeface="Symbol" pitchFamily="18" charset="2"/>
              <a:buChar char="Þ"/>
            </a:pPr>
            <a:r>
              <a:rPr lang="fr-FR" sz="2000" b="1" u="sng" dirty="0" smtClean="0">
                <a:latin typeface="Frutiger LT Std 45 Light" panose="020B0402020204020204" pitchFamily="34" charset="0"/>
                <a:cs typeface="+mn-cs"/>
              </a:rPr>
              <a:t>This situation </a:t>
            </a:r>
            <a:r>
              <a:rPr lang="fr-FR" sz="2000" b="1" u="sng" dirty="0" err="1" smtClean="0">
                <a:latin typeface="Frutiger LT Std 45 Light" panose="020B0402020204020204" pitchFamily="34" charset="0"/>
                <a:cs typeface="+mn-cs"/>
              </a:rPr>
              <a:t>can</a:t>
            </a:r>
            <a:r>
              <a:rPr lang="fr-FR" sz="2000" b="1" u="sng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b="1" u="sng" dirty="0" err="1" smtClean="0">
                <a:latin typeface="Frutiger LT Std 45 Light" panose="020B0402020204020204" pitchFamily="34" charset="0"/>
                <a:cs typeface="+mn-cs"/>
              </a:rPr>
              <a:t>be</a:t>
            </a:r>
            <a:r>
              <a:rPr lang="fr-FR" sz="2000" b="1" u="sng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b="1" u="sng" dirty="0" err="1" smtClean="0">
                <a:latin typeface="Frutiger LT Std 45 Light" panose="020B0402020204020204" pitchFamily="34" charset="0"/>
                <a:cs typeface="+mn-cs"/>
              </a:rPr>
              <a:t>improved</a:t>
            </a:r>
            <a:r>
              <a:rPr lang="fr-FR" sz="2000" b="1" u="sng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b="1" u="sng" dirty="0" err="1" smtClean="0">
                <a:latin typeface="Frutiger LT Std 45 Light" panose="020B0402020204020204" pitchFamily="34" charset="0"/>
                <a:cs typeface="+mn-cs"/>
              </a:rPr>
              <a:t>with</a:t>
            </a:r>
            <a:r>
              <a:rPr lang="fr-FR" sz="2000" b="1" u="sng" dirty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b="1" u="sng" dirty="0" smtClean="0">
                <a:latin typeface="Frutiger LT Std 45 Light" panose="020B0402020204020204" pitchFamily="34" charset="0"/>
                <a:cs typeface="+mn-cs"/>
              </a:rPr>
              <a:t>a </a:t>
            </a:r>
            <a:r>
              <a:rPr lang="fr-FR" sz="2000" b="1" u="sng" dirty="0">
                <a:latin typeface="Frutiger LT Std 45 Light" panose="020B0402020204020204" pitchFamily="34" charset="0"/>
                <a:cs typeface="+mn-cs"/>
              </a:rPr>
              <a:t>c</a:t>
            </a:r>
            <a:r>
              <a:rPr lang="fr-FR" sz="2000" b="1" u="sng" dirty="0" smtClean="0">
                <a:latin typeface="Frutiger LT Std 45 Light" panose="020B0402020204020204" pitchFamily="34" charset="0"/>
                <a:cs typeface="+mn-cs"/>
              </a:rPr>
              <a:t>lean and </a:t>
            </a:r>
            <a:r>
              <a:rPr lang="fr-FR" sz="2000" b="1" u="sng" dirty="0" err="1" smtClean="0">
                <a:latin typeface="Frutiger LT Std 45 Light" panose="020B0402020204020204" pitchFamily="34" charset="0"/>
                <a:cs typeface="+mn-cs"/>
              </a:rPr>
              <a:t>appropriate</a:t>
            </a:r>
            <a:r>
              <a:rPr lang="fr-FR" sz="2000" b="1" u="sng" dirty="0" smtClean="0">
                <a:latin typeface="Frutiger LT Std 45 Light" panose="020B0402020204020204" pitchFamily="34" charset="0"/>
                <a:cs typeface="+mn-cs"/>
              </a:rPr>
              <a:t> normative </a:t>
            </a:r>
            <a:r>
              <a:rPr lang="fr-FR" sz="2000" b="1" u="sng" dirty="0" err="1" smtClean="0">
                <a:latin typeface="Frutiger LT Std 45 Light" panose="020B0402020204020204" pitchFamily="34" charset="0"/>
                <a:cs typeface="+mn-cs"/>
              </a:rPr>
              <a:t>syntax</a:t>
            </a:r>
            <a:r>
              <a:rPr lang="fr-FR" sz="2000" b="1" u="sng" dirty="0" smtClean="0">
                <a:latin typeface="Frutiger LT Std 45 Light" panose="020B0402020204020204" pitchFamily="34" charset="0"/>
                <a:cs typeface="+mn-cs"/>
              </a:rPr>
              <a:t>.</a:t>
            </a:r>
          </a:p>
          <a:p>
            <a:pPr eaLnBrk="0" hangingPunct="0">
              <a:spcBef>
                <a:spcPct val="40000"/>
              </a:spcBef>
              <a:buClr>
                <a:srgbClr val="002664"/>
              </a:buClr>
              <a:buSzPct val="120000"/>
            </a:pPr>
            <a:endParaRPr lang="fr-FR" sz="2000" dirty="0">
              <a:latin typeface="Frutiger LT Std 45 Light" panose="020B0402020204020204" pitchFamily="34" charset="0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4663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/>
              <a:t>JVET-K0212</a:t>
            </a:r>
          </a:p>
        </p:txBody>
      </p:sp>
    </p:spTree>
    <p:extLst>
      <p:ext uri="{BB962C8B-B14F-4D97-AF65-F5344CB8AC3E}">
        <p14:creationId xmlns:p14="http://schemas.microsoft.com/office/powerpoint/2010/main" val="23093121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8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endParaRPr lang="fr-FR" dirty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Proposal: Improved Intra Refresh</a:t>
            </a:r>
            <a:endParaRPr lang="en-US" dirty="0"/>
          </a:p>
        </p:txBody>
      </p:sp>
      <p:sp>
        <p:nvSpPr>
          <p:cNvPr id="3" name="ZoneTexte 2"/>
          <p:cNvSpPr txBox="1"/>
          <p:nvPr/>
        </p:nvSpPr>
        <p:spPr>
          <a:xfrm>
            <a:off x="149903" y="1026826"/>
            <a:ext cx="8754254" cy="3588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Add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the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signalization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for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indicating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the position of IR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CUs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.</a:t>
            </a:r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Exploit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this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IR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CUs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positions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knowledge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to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improve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the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quality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for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this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low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latency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use-case: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Do not transmit </a:t>
            </a:r>
            <a:r>
              <a:rPr lang="fr-FR" i="1" dirty="0" err="1"/>
              <a:t>pred_mode_flag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on IR CU.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Enable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CIP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locally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depending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on the position and direction of IR area.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Take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care of the IR position for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MVs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derivation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.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Define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two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delta QP by slice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depending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on the position.</a:t>
            </a:r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endParaRPr lang="fr-FR" sz="2400" dirty="0">
              <a:latin typeface="Frutiger LT Std 45 Light" panose="020B0402020204020204" pitchFamily="34" charset="0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4663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/>
              <a:t>JVET-K0212</a:t>
            </a:r>
          </a:p>
        </p:txBody>
      </p:sp>
    </p:spTree>
    <p:extLst>
      <p:ext uri="{BB962C8B-B14F-4D97-AF65-F5344CB8AC3E}">
        <p14:creationId xmlns:p14="http://schemas.microsoft.com/office/powerpoint/2010/main" val="19156654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endParaRPr lang="fr-FR" dirty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signalization</a:t>
            </a:r>
            <a:endParaRPr lang="en-US" dirty="0"/>
          </a:p>
        </p:txBody>
      </p:sp>
      <p:sp>
        <p:nvSpPr>
          <p:cNvPr id="3" name="ZoneTexte 2"/>
          <p:cNvSpPr txBox="1"/>
          <p:nvPr/>
        </p:nvSpPr>
        <p:spPr>
          <a:xfrm>
            <a:off x="149903" y="1026826"/>
            <a:ext cx="8754254" cy="3391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PPS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level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: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i="1" dirty="0" err="1" smtClean="0"/>
              <a:t>intra_refresh_enabled_flag</a:t>
            </a:r>
            <a:endParaRPr lang="fr-FR" i="1" dirty="0" smtClean="0"/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i="1" dirty="0" err="1"/>
              <a:t>intra_refresh_mode</a:t>
            </a:r>
            <a:r>
              <a:rPr lang="fr-FR" dirty="0"/>
              <a:t> </a:t>
            </a:r>
            <a:endParaRPr lang="fr-FR" dirty="0" smtClean="0"/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i="1" dirty="0" err="1" smtClean="0"/>
              <a:t>intra_refresh_size</a:t>
            </a:r>
            <a:endParaRPr lang="fr-FR" i="1" dirty="0" smtClean="0"/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i="1" dirty="0" err="1"/>
              <a:t>intra_refresh_delta_qp</a:t>
            </a:r>
            <a:r>
              <a:rPr lang="fr-FR" dirty="0"/>
              <a:t> </a:t>
            </a:r>
            <a:r>
              <a:rPr lang="fr-FR" i="1" dirty="0" smtClean="0"/>
              <a:t> </a:t>
            </a:r>
            <a:r>
              <a:rPr lang="fr-FR" dirty="0" smtClean="0"/>
              <a:t> </a:t>
            </a:r>
            <a:endParaRPr lang="fr-FR" dirty="0" smtClean="0">
              <a:latin typeface="Frutiger LT Std 45 Light" panose="020B0402020204020204" pitchFamily="34" charset="0"/>
              <a:cs typeface="+mn-cs"/>
            </a:endParaRPr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Slice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level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: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i="1" dirty="0" err="1"/>
              <a:t>intra_refresh_direction</a:t>
            </a:r>
            <a:r>
              <a:rPr lang="fr-FR" dirty="0"/>
              <a:t> </a:t>
            </a:r>
            <a:endParaRPr lang="fr-FR" dirty="0" smtClean="0"/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i="1" dirty="0" err="1"/>
              <a:t>intra_refresh_position</a:t>
            </a:r>
            <a:r>
              <a:rPr lang="fr-FR" i="1" dirty="0"/>
              <a:t> </a:t>
            </a:r>
            <a:endParaRPr lang="fr-FR" dirty="0">
              <a:latin typeface="Frutiger LT Std 45 Light" panose="020B0402020204020204" pitchFamily="34" charset="0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4663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/>
              <a:t>JVET-K0212</a:t>
            </a:r>
          </a:p>
        </p:txBody>
      </p:sp>
    </p:spTree>
    <p:extLst>
      <p:ext uri="{BB962C8B-B14F-4D97-AF65-F5344CB8AC3E}">
        <p14:creationId xmlns:p14="http://schemas.microsoft.com/office/powerpoint/2010/main" val="3062317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. VITEC_template_2016_Q3">
  <a:themeElements>
    <a:clrScheme name="VITEC_template_Nov2011_4x3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FF"/>
      </a:hlink>
      <a:folHlink>
        <a:srgbClr val="0000FF"/>
      </a:folHlink>
    </a:clrScheme>
    <a:fontScheme name="VITEC_template_Nov2011_4x3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VITEC_template_Nov2011_4x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FF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. VITEC_Title_2016_Q3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. VITEC_ TY_2016_Q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25234</TotalTime>
  <Words>921</Words>
  <Application>Microsoft Office PowerPoint</Application>
  <PresentationFormat>Affichage à l'écran (16:9)</PresentationFormat>
  <Paragraphs>354</Paragraphs>
  <Slides>17</Slides>
  <Notes>0</Notes>
  <HiddenSlides>0</HiddenSlides>
  <MMClips>0</MMClips>
  <ScaleCrop>false</ScaleCrop>
  <HeadingPairs>
    <vt:vector size="6" baseType="variant">
      <vt:variant>
        <vt:lpstr>Thème</vt:lpstr>
      </vt:variant>
      <vt:variant>
        <vt:i4>3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1" baseType="lpstr">
      <vt:lpstr>1. VITEC_template_2016_Q3</vt:lpstr>
      <vt:lpstr>1. VITEC_Title_2016_Q3</vt:lpstr>
      <vt:lpstr>3. VITEC_ TY_2016_Q3</vt:lpstr>
      <vt:lpstr>Visio</vt:lpstr>
      <vt:lpstr>JVET-K0212 Improved Intra Refresh</vt:lpstr>
      <vt:lpstr>Context: Low latency</vt:lpstr>
      <vt:lpstr>Context: Low latency</vt:lpstr>
      <vt:lpstr>Classical solution: Intra Refresh</vt:lpstr>
      <vt:lpstr>Without Intra Refresh</vt:lpstr>
      <vt:lpstr>Intra Refresh</vt:lpstr>
      <vt:lpstr>Intra Refresh drawbacks</vt:lpstr>
      <vt:lpstr>Proposal: Improved Intra Refresh</vt:lpstr>
      <vt:lpstr>New signalization</vt:lpstr>
      <vt:lpstr>Normative Intra Refresh Summary</vt:lpstr>
      <vt:lpstr>Results: Reference Intra Refresh</vt:lpstr>
      <vt:lpstr>Results: Improved Intra Refresh</vt:lpstr>
      <vt:lpstr>Conclusion</vt:lpstr>
      <vt:lpstr>Thank you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Corporate Overview</dc:title>
  <dc:creator>rose.moody@vitec.com</dc:creator>
  <cp:lastModifiedBy>Jean-Marc Thiesse</cp:lastModifiedBy>
  <cp:revision>387</cp:revision>
  <cp:lastPrinted>2012-02-08T21:07:19Z</cp:lastPrinted>
  <dcterms:created xsi:type="dcterms:W3CDTF">2012-03-01T15:39:10Z</dcterms:created>
  <dcterms:modified xsi:type="dcterms:W3CDTF">2018-07-13T14:17:24Z</dcterms:modified>
</cp:coreProperties>
</file>