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4"/>
  </p:notesMasterIdLst>
  <p:sldIdLst>
    <p:sldId id="513" r:id="rId2"/>
    <p:sldId id="550" r:id="rId3"/>
    <p:sldId id="551" r:id="rId4"/>
    <p:sldId id="547" r:id="rId5"/>
    <p:sldId id="552" r:id="rId6"/>
    <p:sldId id="548" r:id="rId7"/>
    <p:sldId id="554" r:id="rId8"/>
    <p:sldId id="553" r:id="rId9"/>
    <p:sldId id="549" r:id="rId10"/>
    <p:sldId id="555" r:id="rId11"/>
    <p:sldId id="556" r:id="rId12"/>
    <p:sldId id="516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ROCHE Guillaume" initials="LG" lastIdx="1" clrIdx="0">
    <p:extLst>
      <p:ext uri="{19B8F6BF-5375-455C-9EA6-DF929625EA0E}">
        <p15:presenceInfo xmlns:p15="http://schemas.microsoft.com/office/powerpoint/2012/main" userId="S-1-5-21-226764037-381646214-1788637320-424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80" autoAdjust="0"/>
    <p:restoredTop sz="94660"/>
  </p:normalViewPr>
  <p:slideViewPr>
    <p:cSldViewPr showGuides="1">
      <p:cViewPr varScale="1">
        <p:scale>
          <a:sx n="132" d="100"/>
          <a:sy n="132" d="100"/>
        </p:scale>
        <p:origin x="132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528A6-83A1-49D8-BEE4-EFCCEEC5260B}" type="datetimeFigureOut">
              <a:rPr kumimoji="1" lang="ja-JP" altLang="en-US" smtClean="0"/>
              <a:pPr/>
              <a:t>2018/7/13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C1781-A903-41E2-A5B4-6E40440D748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29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（横/長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canon.net\folder\拡張フォルダ\D-PKG\VisualDesign\V1D\★渉外本部\クリエイティブポリシー\160400-CDP-PPT_phaseV\160408-PhaseV\prizm_cover-phaseV+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9" y="2636912"/>
            <a:ext cx="8353424" cy="936104"/>
          </a:xfrm>
        </p:spPr>
        <p:txBody>
          <a:bodyPr anchor="t">
            <a:no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7" y="3717578"/>
            <a:ext cx="7057033" cy="503510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itchFamily="2" charset="2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altLang="ja-JP" dirty="0" smtClean="0"/>
              <a:t>Name , Division </a:t>
            </a:r>
            <a:br>
              <a:rPr kumimoji="0" lang="en-US" altLang="ja-JP" dirty="0" smtClean="0"/>
            </a:br>
            <a:r>
              <a:rPr kumimoji="0" lang="en-US" altLang="ja-JP" dirty="0" smtClean="0"/>
              <a:t>Date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3531" y="125597"/>
            <a:ext cx="1188000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52"/>
          <p:cNvSpPr>
            <a:spLocks noChangeShapeType="1"/>
          </p:cNvSpPr>
          <p:nvPr/>
        </p:nvSpPr>
        <p:spPr bwMode="auto">
          <a:xfrm flipV="1">
            <a:off x="395288" y="6165850"/>
            <a:ext cx="8353425" cy="0"/>
          </a:xfrm>
          <a:prstGeom prst="line">
            <a:avLst/>
          </a:prstGeom>
          <a:noFill/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20000"/>
              </a:lnSpc>
            </a:pPr>
            <a:endParaRPr lang="ja-JP" altLang="en-US"/>
          </a:p>
        </p:txBody>
      </p:sp>
      <p:pic>
        <p:nvPicPr>
          <p:cNvPr id="10" name="図 9" descr="CANON_red_50mm_20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4000" y="5661248"/>
            <a:ext cx="1296000" cy="43383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7" y="1268413"/>
            <a:ext cx="8353426" cy="1872555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9" y="3429000"/>
            <a:ext cx="8353424" cy="2209800"/>
          </a:xfrm>
        </p:spPr>
        <p:txBody>
          <a:bodyPr>
            <a:normAutofit/>
          </a:bodyPr>
          <a:lstStyle>
            <a:lvl1pPr marL="0" indent="0" algn="ctr">
              <a:buNone/>
              <a:defRPr sz="16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Name</a:t>
            </a:r>
          </a:p>
          <a:p>
            <a:r>
              <a:rPr kumimoji="1" lang="en-US" altLang="ja-JP" dirty="0" smtClean="0"/>
              <a:t>Division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Date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288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pic>
        <p:nvPicPr>
          <p:cNvPr id="2050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395288" y="836712"/>
            <a:ext cx="8353425" cy="5329139"/>
          </a:xfrm>
        </p:spPr>
        <p:txBody>
          <a:bodyPr anchor="ctr"/>
          <a:lstStyle>
            <a:lvl1pPr algn="ctr">
              <a:defRPr sz="3200" b="1" cap="none" baseline="0"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pic>
        <p:nvPicPr>
          <p:cNvPr id="4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つのコンテンツ（写真と文章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図プレースホルダ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68413"/>
            <a:ext cx="4572000" cy="489743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en-US" altLang="ja-JP" dirty="0" smtClean="0"/>
              <a:t>Click icon to add picture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 hasCustomPrompt="1"/>
          </p:nvPr>
        </p:nvSpPr>
        <p:spPr>
          <a:xfrm>
            <a:off x="395288" y="1268414"/>
            <a:ext cx="3960688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つのコンテンツ（見出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 hasCustomPrompt="1"/>
          </p:nvPr>
        </p:nvSpPr>
        <p:spPr>
          <a:xfrm>
            <a:off x="395288" y="1268413"/>
            <a:ext cx="3960688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395976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 hasCustomPrompt="1"/>
          </p:nvPr>
        </p:nvSpPr>
        <p:spPr>
          <a:xfrm>
            <a:off x="4788713" y="1268413"/>
            <a:ext cx="3960000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 hasCustomPrompt="1"/>
          </p:nvPr>
        </p:nvSpPr>
        <p:spPr>
          <a:xfrm>
            <a:off x="4788464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95288" y="260648"/>
            <a:ext cx="7056000" cy="56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95287" y="1268414"/>
            <a:ext cx="8353425" cy="48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0" y="980728"/>
            <a:ext cx="9144000" cy="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ja-JP" altLang="en-US" dirty="0" smtClean="0"/>
          </a:p>
        </p:txBody>
      </p:sp>
      <p:pic>
        <p:nvPicPr>
          <p:cNvPr id="12" name="Picture 2" descr="\\canon.net\folder\拡張フォルダ\D-PKG\VisualDesign\V1D\★渉外本部\クリエイティブポリシー\160400-CDP-PPT_phaseV\160408-PhaseV\prizm-footer-phaseV+.jp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678000"/>
            <a:ext cx="9152543" cy="18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 userDrawn="1"/>
        </p:nvSpPr>
        <p:spPr>
          <a:xfrm>
            <a:off x="251520" y="6643307"/>
            <a:ext cx="8353177" cy="25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sz="1000" dirty="0" smtClean="0">
                <a:solidFill>
                  <a:schemeClr val="bg1"/>
                </a:solidFill>
              </a:rPr>
              <a:t>JVET 11</a:t>
            </a:r>
            <a:r>
              <a:rPr lang="en-US" sz="1000" baseline="30000" dirty="0" smtClean="0">
                <a:solidFill>
                  <a:schemeClr val="bg1"/>
                </a:solidFill>
              </a:rPr>
              <a:t>th</a:t>
            </a:r>
            <a:r>
              <a:rPr lang="en-US" sz="1000" dirty="0" smtClean="0">
                <a:solidFill>
                  <a:schemeClr val="bg1"/>
                </a:solidFill>
              </a:rPr>
              <a:t> Meeting</a:t>
            </a:r>
            <a:endParaRPr kumimoji="1" lang="en-GB" sz="1000" dirty="0">
              <a:solidFill>
                <a:schemeClr val="bg1"/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603987" y="6624000"/>
            <a:ext cx="360000" cy="28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DB87A4C7-7FEA-4814-8D11-0371E6AC974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716016" y="6624000"/>
            <a:ext cx="3816424" cy="2880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600"/>
        </a:spcBef>
        <a:buClr>
          <a:schemeClr val="tx2"/>
        </a:buClr>
        <a:buSzPct val="112000"/>
        <a:buFont typeface="Wingdings" pitchFamily="2" charset="2"/>
        <a:buChar char="n"/>
        <a:defRPr kumimoji="1"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7800" algn="l" defTabSz="914400" rtl="0" eaLnBrk="1" latinLnBrk="0" hangingPunct="1">
        <a:lnSpc>
          <a:spcPct val="120000"/>
        </a:lnSpc>
        <a:spcBef>
          <a:spcPts val="300"/>
        </a:spcBef>
        <a:buClr>
          <a:schemeClr val="tx1"/>
        </a:buClr>
        <a:buFont typeface="Wingdings" pitchFamily="2" charset="2"/>
        <a:buChar char="n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31813" indent="-176213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n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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Meiryo UI" pitchFamily="50" charset="-128"/>
        <a:buChar char="※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420888"/>
            <a:ext cx="8353424" cy="1368152"/>
          </a:xfrm>
        </p:spPr>
        <p:txBody>
          <a:bodyPr/>
          <a:lstStyle/>
          <a:p>
            <a:pPr algn="ctr"/>
            <a:r>
              <a:rPr lang="en-US" dirty="0" smtClean="0"/>
              <a:t>JVET-K0203: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CA" dirty="0" smtClean="0"/>
              <a:t>Non-CE2</a:t>
            </a:r>
            <a:r>
              <a:rPr lang="en-CA" dirty="0"/>
              <a:t>: higher-precision modifications to VVC deblocking </a:t>
            </a:r>
            <a:r>
              <a:rPr lang="en-CA" dirty="0" smtClean="0"/>
              <a:t>filter</a:t>
            </a:r>
            <a:r>
              <a:rPr lang="en-US" altLang="ja-JP" dirty="0" smtClean="0"/>
              <a:t>s</a:t>
            </a:r>
            <a:br>
              <a:rPr lang="en-US" altLang="ja-JP" dirty="0" smtClean="0"/>
            </a:br>
            <a:r>
              <a:rPr lang="en-US" altLang="ja-JP" dirty="0" smtClean="0"/>
              <a:t> </a:t>
            </a:r>
            <a:br>
              <a:rPr lang="en-US" altLang="ja-JP" dirty="0" smtClean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287" y="4365650"/>
            <a:ext cx="8425185" cy="503510"/>
          </a:xfrm>
        </p:spPr>
        <p:txBody>
          <a:bodyPr/>
          <a:lstStyle/>
          <a:p>
            <a:pPr algn="ctr"/>
            <a:r>
              <a:rPr lang="en-US" dirty="0" smtClean="0"/>
              <a:t>JVET 11</a:t>
            </a:r>
            <a:r>
              <a:rPr lang="en-US" baseline="30000" dirty="0" smtClean="0"/>
              <a:t>th</a:t>
            </a:r>
            <a:r>
              <a:rPr lang="en-US" dirty="0" smtClean="0"/>
              <a:t> Meeting - </a:t>
            </a:r>
            <a:r>
              <a:rPr lang="en-CA" dirty="0" smtClean="0"/>
              <a:t>Ljubljana</a:t>
            </a:r>
            <a:r>
              <a:rPr lang="en-CA" dirty="0"/>
              <a:t>, SI, 10–18 July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4730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288" y="1268760"/>
            <a:ext cx="8353425" cy="4860000"/>
          </a:xfrm>
        </p:spPr>
        <p:txBody>
          <a:bodyPr>
            <a:normAutofit/>
          </a:bodyPr>
          <a:lstStyle/>
          <a:p>
            <a:r>
              <a:rPr lang="en-US" sz="2000" dirty="0"/>
              <a:t>~0.1-0.3% gain on Y for VTM1.1, 0.3-0.8% for BMS1.1</a:t>
            </a:r>
          </a:p>
          <a:p>
            <a:r>
              <a:rPr lang="en-US" sz="2000" dirty="0" smtClean="0"/>
              <a:t>Potentially larger on a more efficient version</a:t>
            </a:r>
          </a:p>
          <a:p>
            <a:pPr lvl="1"/>
            <a:r>
              <a:rPr lang="en-US" dirty="0" smtClean="0"/>
              <a:t>The more efficient the codec, the more destructive the in-loop filter will become, potentially affecting the whole coding loop and other post-filters</a:t>
            </a:r>
          </a:p>
          <a:p>
            <a:r>
              <a:rPr lang="en-US" sz="2000" dirty="0" smtClean="0"/>
              <a:t>Suggest to</a:t>
            </a:r>
          </a:p>
          <a:p>
            <a:pPr lvl="1"/>
            <a:r>
              <a:rPr lang="en-US" dirty="0" smtClean="0"/>
              <a:t>Further study the different aspects of this proposal in a CE on deblocking filter.</a:t>
            </a:r>
          </a:p>
          <a:p>
            <a:pPr lvl="1"/>
            <a:r>
              <a:rPr lang="en-US" dirty="0" smtClean="0"/>
              <a:t>Finding more rational settings and fixing bugs in the in-loop filter may allow better evaluation of any proposal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473333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Comparative results with CE proposals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lang="ja-JP" altLang="en-US" smtClean="0"/>
              <a:pPr/>
              <a:t>11</a:t>
            </a:fld>
            <a:endParaRPr lang="ja-JP" alt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-22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Using BDRate YUV measure (14:1:1)</a:t>
            </a:r>
            <a:endParaRPr lang="en-US" dirty="0"/>
          </a:p>
        </p:txBody>
      </p:sp>
      <p:graphicFrame>
        <p:nvGraphicFramePr>
          <p:cNvPr id="1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7781394"/>
              </p:ext>
            </p:extLst>
          </p:nvPr>
        </p:nvGraphicFramePr>
        <p:xfrm>
          <a:off x="755576" y="1772816"/>
          <a:ext cx="5471577" cy="3486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3859"/>
                <a:gridCol w="1823859"/>
                <a:gridCol w="1823859"/>
              </a:tblGrid>
              <a:tr h="7429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Test#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VTM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BMS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2.2.1.1.a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-0.13%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-0.10%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2.2.1.1.b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-0.12%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-0.14%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2.2.1.2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0.15%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0.15%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2.2.1.3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0.00%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-0.02%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2.2.1.4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-0.06%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-0.07%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2.2.1.5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0.04%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0.04%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2.2.1.6.a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-0.03%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0.00%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2.2.1.6.b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-0.20%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-0.24%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2.2.1.6.c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-0.21%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-0.23%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dirty="0" smtClean="0"/>
                        <a:t>K0203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highlight>
                            <a:srgbClr val="FFFF00"/>
                          </a:highlight>
                        </a:rPr>
                        <a:t>-0.34%</a:t>
                      </a:r>
                      <a:endParaRPr lang="fr-F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highlight>
                            <a:srgbClr val="FFFF00"/>
                          </a:highlight>
                        </a:rPr>
                        <a:t>-0.75%</a:t>
                      </a: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8361459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Thank you for your attention.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502269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HEVC was primarily studied around 8 bits content, as even the Main10 mostly relied on such content left-shifted to 10 bits. </a:t>
            </a:r>
            <a:endParaRPr lang="en-CA" dirty="0" smtClean="0"/>
          </a:p>
          <a:p>
            <a:endParaRPr lang="en-CA" dirty="0" smtClean="0"/>
          </a:p>
          <a:p>
            <a:r>
              <a:rPr lang="en-CA" dirty="0" smtClean="0"/>
              <a:t>Furthermore</a:t>
            </a:r>
            <a:r>
              <a:rPr lang="en-CA" dirty="0"/>
              <a:t>, </a:t>
            </a:r>
            <a:r>
              <a:rPr lang="en-CA" dirty="0" smtClean="0"/>
              <a:t>VTM/BMS, </a:t>
            </a:r>
            <a:r>
              <a:rPr lang="en-CA" dirty="0"/>
              <a:t>and JEM, </a:t>
            </a:r>
            <a:r>
              <a:rPr lang="en-CA" dirty="0" smtClean="0"/>
              <a:t>are </a:t>
            </a:r>
            <a:r>
              <a:rPr lang="en-CA" dirty="0"/>
              <a:t>producing content that </a:t>
            </a:r>
            <a:r>
              <a:rPr lang="en-CA" dirty="0" smtClean="0"/>
              <a:t>have </a:t>
            </a:r>
            <a:r>
              <a:rPr lang="en-CA" dirty="0"/>
              <a:t>much lower distortion at the same input quantizer step. </a:t>
            </a:r>
            <a:endParaRPr lang="en-CA" dirty="0" smtClean="0"/>
          </a:p>
          <a:p>
            <a:endParaRPr lang="en-CA" dirty="0"/>
          </a:p>
          <a:p>
            <a:r>
              <a:rPr lang="en-CA" dirty="0" smtClean="0"/>
              <a:t>We </a:t>
            </a:r>
            <a:r>
              <a:rPr lang="en-CA" dirty="0"/>
              <a:t>consider that </a:t>
            </a:r>
            <a:r>
              <a:rPr lang="en-CA" dirty="0" smtClean="0"/>
              <a:t>VTM/and BMS suffer </a:t>
            </a:r>
            <a:r>
              <a:rPr lang="en-CA" dirty="0"/>
              <a:t>from the HEVC deblocking filter under the current settings, and can be simply tuned to prevent some of its negative downsides</a:t>
            </a:r>
            <a:r>
              <a:rPr lang="en-CA" dirty="0" smtClean="0"/>
              <a:t>.</a:t>
            </a:r>
          </a:p>
          <a:p>
            <a:endParaRPr lang="en-CA" dirty="0"/>
          </a:p>
          <a:p>
            <a:r>
              <a:rPr lang="en-CA" dirty="0" smtClean="0"/>
              <a:t>Note: equation numbers are relative to H.265 v5 from Feb. 2018</a:t>
            </a:r>
            <a:endParaRPr lang="fr-FR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identified with VTM/BMS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380032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95288" y="260648"/>
            <a:ext cx="8137152" cy="561600"/>
          </a:xfrm>
        </p:spPr>
        <p:txBody>
          <a:bodyPr>
            <a:normAutofit/>
          </a:bodyPr>
          <a:lstStyle/>
          <a:p>
            <a:r>
              <a:rPr lang="el-GR" dirty="0" smtClean="0"/>
              <a:t>Β</a:t>
            </a:r>
            <a:r>
              <a:rPr lang="en-US" dirty="0" smtClean="0"/>
              <a:t> and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dirty="0" smtClean="0"/>
              <a:t> derivation from tabulated values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Depending of the bitdepth, the </a:t>
            </a:r>
            <a:r>
              <a:rPr lang="en-US" sz="2000" dirty="0"/>
              <a:t>variable β is derived as follows:</a:t>
            </a:r>
          </a:p>
          <a:p>
            <a:pPr lvl="1"/>
            <a:r>
              <a:rPr lang="en-US" dirty="0"/>
              <a:t>β = β′ * ( 1 &lt;&lt; ( </a:t>
            </a:r>
            <a:r>
              <a:rPr lang="en-US" dirty="0" err="1"/>
              <a:t>BitDepth</a:t>
            </a:r>
            <a:r>
              <a:rPr lang="en-US" dirty="0"/>
              <a:t> Y − 8 ) )  </a:t>
            </a:r>
            <a:r>
              <a:rPr lang="en-US" dirty="0" smtClean="0"/>
              <a:t>			(</a:t>
            </a:r>
            <a:r>
              <a:rPr lang="en-US" dirty="0"/>
              <a:t>8-351</a:t>
            </a:r>
            <a:r>
              <a:rPr lang="en-US" dirty="0" smtClean="0"/>
              <a:t>)</a:t>
            </a:r>
          </a:p>
          <a:p>
            <a:r>
              <a:rPr lang="en-US" sz="2000" dirty="0" smtClean="0"/>
              <a:t>Depending </a:t>
            </a:r>
            <a:r>
              <a:rPr lang="en-US" sz="2000" dirty="0"/>
              <a:t>of the </a:t>
            </a:r>
            <a:r>
              <a:rPr lang="en-US" sz="2000" dirty="0" smtClean="0"/>
              <a:t>bitdepth, the </a:t>
            </a:r>
            <a:r>
              <a:rPr lang="en-US" sz="2000" dirty="0"/>
              <a:t>variable </a:t>
            </a:r>
            <a:r>
              <a:rPr lang="en-US" sz="2000" dirty="0" err="1" smtClean="0"/>
              <a:t>t</a:t>
            </a:r>
            <a:r>
              <a:rPr lang="en-US" sz="2000" baseline="-25000" dirty="0" err="1" smtClean="0"/>
              <a:t>C</a:t>
            </a:r>
            <a:r>
              <a:rPr lang="en-US" sz="2000" dirty="0" smtClean="0"/>
              <a:t> </a:t>
            </a:r>
            <a:r>
              <a:rPr lang="en-US" sz="2000" dirty="0"/>
              <a:t>is derived as follows:</a:t>
            </a:r>
          </a:p>
          <a:p>
            <a:pPr lvl="1"/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/>
              <a:t>′ * ( 1 &lt;&lt; ( </a:t>
            </a:r>
            <a:r>
              <a:rPr lang="en-US" dirty="0" err="1"/>
              <a:t>BitDepth</a:t>
            </a:r>
            <a:r>
              <a:rPr lang="en-US" dirty="0"/>
              <a:t> Y − 8 ) )  </a:t>
            </a:r>
            <a:r>
              <a:rPr lang="en-US" dirty="0" smtClean="0"/>
              <a:t>			(</a:t>
            </a:r>
            <a:r>
              <a:rPr lang="en-US" dirty="0"/>
              <a:t>8-353</a:t>
            </a:r>
            <a:r>
              <a:rPr lang="en-US" dirty="0" smtClean="0"/>
              <a:t>)</a:t>
            </a:r>
          </a:p>
          <a:p>
            <a:r>
              <a:rPr lang="en-US" sz="2000" dirty="0" err="1"/>
              <a:t>t</a:t>
            </a:r>
            <a:r>
              <a:rPr lang="en-US" sz="2000" baseline="-25000" dirty="0" err="1" smtClean="0"/>
              <a:t>c</a:t>
            </a:r>
            <a:r>
              <a:rPr lang="en-US" sz="2000" dirty="0" smtClean="0"/>
              <a:t>’ can be modeled (for instance) as </a:t>
            </a:r>
            <a:r>
              <a:rPr lang="en-US" sz="2000" dirty="0" err="1" smtClean="0"/>
              <a:t>exp</a:t>
            </a:r>
            <a:r>
              <a:rPr lang="en-US" sz="2000" dirty="0" smtClean="0"/>
              <a:t>(D*QP+E)</a:t>
            </a:r>
          </a:p>
          <a:p>
            <a:pPr lvl="1"/>
            <a:r>
              <a:rPr lang="en-US" dirty="0" smtClean="0"/>
              <a:t>D = 0.11 and E = -2.64 used, as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dirty="0" smtClean="0"/>
              <a:t>’ is already very quantized on 5 bits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579" y="3861048"/>
            <a:ext cx="7560840" cy="260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606867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683569" y="3284984"/>
            <a:ext cx="6767720" cy="3239382"/>
            <a:chOff x="899592" y="3068960"/>
            <a:chExt cx="6768752" cy="3151759"/>
          </a:xfrm>
        </p:grpSpPr>
        <p:pic>
          <p:nvPicPr>
            <p:cNvPr id="6" name="Picture 5" descr="bitdepth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3068960"/>
              <a:ext cx="6768752" cy="3151759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2" name="Straight Arrow Connector 11"/>
            <p:cNvCxnSpPr/>
            <p:nvPr/>
          </p:nvCxnSpPr>
          <p:spPr>
            <a:xfrm>
              <a:off x="3131840" y="3356992"/>
              <a:ext cx="3096344" cy="432048"/>
            </a:xfrm>
            <a:prstGeom prst="straightConnector1">
              <a:avLst/>
            </a:prstGeom>
            <a:ln w="19050">
              <a:solidFill>
                <a:schemeClr val="tx2"/>
              </a:solidFill>
              <a:headEnd type="none"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3121732" y="3604612"/>
              <a:ext cx="1018220" cy="1624588"/>
            </a:xfrm>
            <a:prstGeom prst="straightConnector1">
              <a:avLst/>
            </a:prstGeom>
            <a:ln w="19050">
              <a:solidFill>
                <a:srgbClr val="0070C0"/>
              </a:solidFill>
              <a:headEnd type="none"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3131840" y="3512653"/>
              <a:ext cx="1296144" cy="722899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none"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3131840" y="3356992"/>
              <a:ext cx="1840396" cy="1440160"/>
            </a:xfrm>
            <a:prstGeom prst="straightConnector1">
              <a:avLst/>
            </a:prstGeom>
            <a:ln w="19050">
              <a:solidFill>
                <a:schemeClr val="tx2"/>
              </a:solidFill>
              <a:headEnd type="none"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3131840" y="3356992"/>
              <a:ext cx="621957" cy="1975812"/>
            </a:xfrm>
            <a:prstGeom prst="straightConnector1">
              <a:avLst/>
            </a:prstGeom>
            <a:ln w="19050">
              <a:solidFill>
                <a:schemeClr val="tx2"/>
              </a:solidFill>
              <a:headEnd type="none"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288" y="1052736"/>
            <a:ext cx="8353425" cy="5004016"/>
          </a:xfrm>
        </p:spPr>
        <p:txBody>
          <a:bodyPr>
            <a:normAutofit/>
          </a:bodyPr>
          <a:lstStyle/>
          <a:p>
            <a:r>
              <a:rPr lang="en-CA" sz="1400" dirty="0"/>
              <a:t>Change accounts for </a:t>
            </a:r>
            <a:r>
              <a:rPr lang="en-CA" sz="1400" dirty="0" err="1"/>
              <a:t>tc</a:t>
            </a:r>
            <a:r>
              <a:rPr lang="en-CA" sz="1400" dirty="0"/>
              <a:t> being used in feature detection (strong/weak filter decision) and correcting errors after quantization</a:t>
            </a:r>
            <a:endParaRPr lang="en-GB" sz="1400" dirty="0"/>
          </a:p>
          <a:p>
            <a:r>
              <a:rPr lang="en-CA" sz="1400" dirty="0" err="1" smtClean="0"/>
              <a:t>t</a:t>
            </a:r>
            <a:r>
              <a:rPr lang="en-CA" sz="1400" baseline="-25000" dirty="0" err="1" smtClean="0"/>
              <a:t>C</a:t>
            </a:r>
            <a:r>
              <a:rPr lang="en-CA" sz="1400" dirty="0" smtClean="0"/>
              <a:t> = ( </a:t>
            </a:r>
            <a:r>
              <a:rPr lang="en-CA" sz="1400" dirty="0" err="1" smtClean="0"/>
              <a:t>t</a:t>
            </a:r>
            <a:r>
              <a:rPr lang="en-CA" sz="1400" baseline="-25000" dirty="0" err="1" smtClean="0"/>
              <a:t>C</a:t>
            </a:r>
            <a:r>
              <a:rPr lang="en-CA" sz="1400" dirty="0" smtClean="0"/>
              <a:t>’ * scale[ </a:t>
            </a:r>
            <a:r>
              <a:rPr lang="en-CA" sz="1400" dirty="0" err="1" smtClean="0"/>
              <a:t>BitDepth</a:t>
            </a:r>
            <a:r>
              <a:rPr lang="en-CA" sz="1400" dirty="0" smtClean="0"/>
              <a:t> ] ) &gt;&gt; N</a:t>
            </a:r>
          </a:p>
          <a:p>
            <a:pPr lvl="1"/>
            <a:r>
              <a:rPr lang="en-GB" sz="1200" dirty="0" smtClean="0"/>
              <a:t>At higher bitdepths, a good setting for 8 bits is suboptimal</a:t>
            </a:r>
          </a:p>
          <a:p>
            <a:pPr lvl="1"/>
            <a:r>
              <a:rPr lang="en-CA" sz="1200" dirty="0" smtClean="0"/>
              <a:t>scale[ </a:t>
            </a:r>
            <a:r>
              <a:rPr lang="en-CA" sz="1200" dirty="0" err="1" smtClean="0"/>
              <a:t>BitDepth</a:t>
            </a:r>
            <a:r>
              <a:rPr lang="en-CA" sz="1200" dirty="0" smtClean="0"/>
              <a:t> ] = C . 2</a:t>
            </a:r>
            <a:r>
              <a:rPr lang="en-CA" sz="1200" baseline="30000" dirty="0" smtClean="0"/>
              <a:t>(A*</a:t>
            </a:r>
            <a:r>
              <a:rPr lang="en-CA" sz="1200" baseline="30000" dirty="0" err="1" smtClean="0"/>
              <a:t>bitdepth+B</a:t>
            </a:r>
            <a:r>
              <a:rPr lang="en-CA" sz="1200" baseline="30000" dirty="0" smtClean="0"/>
              <a:t>)</a:t>
            </a:r>
            <a:r>
              <a:rPr lang="en-CA" sz="1200" dirty="0" smtClean="0"/>
              <a:t>, with C dependent on N (6 here)</a:t>
            </a:r>
          </a:p>
          <a:p>
            <a:pPr lvl="1"/>
            <a:r>
              <a:rPr lang="en-CA" sz="1200" dirty="0" smtClean="0"/>
              <a:t>A=1, B=-8 and C=16 in HEVC, while BMS/VTM</a:t>
            </a:r>
            <a:r>
              <a:rPr lang="en-GB" sz="1200" dirty="0" smtClean="0"/>
              <a:t> </a:t>
            </a:r>
            <a:r>
              <a:rPr lang="en-CA" sz="1200" dirty="0" smtClean="0"/>
              <a:t>but lower in reality and often ~0.9</a:t>
            </a:r>
          </a:p>
          <a:p>
            <a:r>
              <a:rPr lang="en-CA" sz="1400" dirty="0" smtClean="0"/>
              <a:t>Below, for JEM, multiple coding configurations and metrics</a:t>
            </a:r>
          </a:p>
          <a:p>
            <a:pPr lvl="1"/>
            <a:r>
              <a:rPr lang="en-CA" sz="1200" dirty="0" smtClean="0"/>
              <a:t>A ~ 0.85 in JEM, while A closer to 0.9 in BMS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1) Proposed change related to </a:t>
            </a:r>
            <a:r>
              <a:rPr lang="en-GB" dirty="0" err="1" smtClean="0"/>
              <a:t>tC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3670" y="4736121"/>
            <a:ext cx="1242648" cy="4247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dirty="0" smtClean="0"/>
              <a:t>Scale *  16</a:t>
            </a:r>
            <a:endParaRPr kumimoji="1" lang="en-US" dirty="0"/>
          </a:p>
        </p:txBody>
      </p:sp>
    </p:spTree>
    <p:extLst>
      <p:ext uri="{BB962C8B-B14F-4D97-AF65-F5344CB8AC3E}">
        <p14:creationId xmlns:p14="http://schemas.microsoft.com/office/powerpoint/2010/main" val="76892154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3584" y="1268760"/>
            <a:ext cx="8353425" cy="5112568"/>
          </a:xfrm>
        </p:spPr>
        <p:txBody>
          <a:bodyPr>
            <a:noAutofit/>
          </a:bodyPr>
          <a:lstStyle/>
          <a:p>
            <a:r>
              <a:rPr lang="en-GB" dirty="0" smtClean="0"/>
              <a:t>Clipping range modification</a:t>
            </a:r>
          </a:p>
          <a:p>
            <a:pPr lvl="1"/>
            <a:r>
              <a:rPr lang="en-CA" sz="1600" dirty="0" smtClean="0"/>
              <a:t>At any given QP, configuration or sequence, the PSNR compared to HM16 is respectively up to 0.4/1.0/2.0dB higher for VTM1.0 / BMS1.0 / JEM7.0: </a:t>
            </a:r>
          </a:p>
          <a:p>
            <a:pPr lvl="1"/>
            <a:r>
              <a:rPr lang="en-CA" sz="1600" dirty="0" smtClean="0"/>
              <a:t>It means that error after quantization is much lower</a:t>
            </a:r>
          </a:p>
          <a:p>
            <a:pPr lvl="1"/>
            <a:r>
              <a:rPr lang="en-CA" sz="1600" dirty="0" smtClean="0"/>
              <a:t>Simplistic change: divide by 2 the parameter used for clipping ranges</a:t>
            </a:r>
          </a:p>
          <a:p>
            <a:pPr lvl="2"/>
            <a:r>
              <a:rPr lang="en-CA" dirty="0" smtClean="0"/>
              <a:t>Relative value between e.g. weak and strong </a:t>
            </a:r>
            <a:r>
              <a:rPr lang="en-CA" dirty="0" err="1" smtClean="0"/>
              <a:t>luma</a:t>
            </a:r>
            <a:r>
              <a:rPr lang="en-CA" dirty="0" smtClean="0"/>
              <a:t> filters is kept</a:t>
            </a:r>
          </a:p>
          <a:p>
            <a:r>
              <a:rPr lang="en-CA" dirty="0" smtClean="0"/>
              <a:t>For the strong filter (use for other samples as well)</a:t>
            </a:r>
          </a:p>
          <a:p>
            <a:pPr lvl="1"/>
            <a:r>
              <a:rPr lang="en-CA" sz="1600" dirty="0" smtClean="0"/>
              <a:t>p0 ′ = Clip3(p0 − 2*</a:t>
            </a:r>
            <a:r>
              <a:rPr lang="en-CA" sz="1600" dirty="0" err="1" smtClean="0"/>
              <a:t>t</a:t>
            </a:r>
            <a:r>
              <a:rPr lang="en-CA" sz="1600" baseline="-25000" dirty="0" err="1" smtClean="0"/>
              <a:t>C</a:t>
            </a:r>
            <a:r>
              <a:rPr lang="en-CA" sz="1600" dirty="0" smtClean="0"/>
              <a:t> , p0 + 2*</a:t>
            </a:r>
            <a:r>
              <a:rPr lang="en-CA" sz="1600" dirty="0" err="1" smtClean="0"/>
              <a:t>t</a:t>
            </a:r>
            <a:r>
              <a:rPr lang="en-CA" sz="1600" baseline="-25000" dirty="0" err="1" smtClean="0"/>
              <a:t>C</a:t>
            </a:r>
            <a:r>
              <a:rPr lang="en-CA" sz="1600" dirty="0" smtClean="0"/>
              <a:t> , ( p2 + 2*p1 + 2*p0 + 2*q0 + q1 + 4 ) &gt;&gt; 3 </a:t>
            </a:r>
            <a:r>
              <a:rPr lang="en-CA" sz="1600" dirty="0" smtClean="0"/>
              <a:t>) </a:t>
            </a:r>
            <a:r>
              <a:rPr lang="fr-FR" sz="1600" u="sng" dirty="0" smtClean="0"/>
              <a:t>(</a:t>
            </a:r>
            <a:r>
              <a:rPr lang="fr-FR" sz="1600" u="sng" dirty="0" smtClean="0"/>
              <a:t>8-391)</a:t>
            </a:r>
            <a:endParaRPr lang="en-CA" sz="1600" u="sng" dirty="0" smtClean="0"/>
          </a:p>
          <a:p>
            <a:pPr lvl="1"/>
            <a:r>
              <a:rPr lang="en-CA" sz="1600" dirty="0" smtClean="0">
                <a:solidFill>
                  <a:srgbClr val="0070C0"/>
                </a:solidFill>
              </a:rPr>
              <a:t>p0 ′ = Clip3(p0 − </a:t>
            </a:r>
            <a:r>
              <a:rPr lang="en-CA" sz="1600" b="1" dirty="0" err="1" smtClean="0">
                <a:solidFill>
                  <a:srgbClr val="0070C0"/>
                </a:solidFill>
              </a:rPr>
              <a:t>t</a:t>
            </a:r>
            <a:r>
              <a:rPr lang="en-CA" sz="1600" b="1" baseline="-25000" dirty="0" err="1" smtClean="0">
                <a:solidFill>
                  <a:srgbClr val="0070C0"/>
                </a:solidFill>
              </a:rPr>
              <a:t>C</a:t>
            </a:r>
            <a:r>
              <a:rPr lang="en-CA" sz="1600" b="1" dirty="0" smtClean="0">
                <a:solidFill>
                  <a:srgbClr val="0070C0"/>
                </a:solidFill>
              </a:rPr>
              <a:t> </a:t>
            </a:r>
            <a:r>
              <a:rPr lang="en-CA" sz="1600" dirty="0" smtClean="0">
                <a:solidFill>
                  <a:srgbClr val="0070C0"/>
                </a:solidFill>
              </a:rPr>
              <a:t>, p0 + </a:t>
            </a:r>
            <a:r>
              <a:rPr lang="en-CA" sz="1600" b="1" dirty="0" err="1" smtClean="0">
                <a:solidFill>
                  <a:srgbClr val="0070C0"/>
                </a:solidFill>
              </a:rPr>
              <a:t>t</a:t>
            </a:r>
            <a:r>
              <a:rPr lang="en-CA" sz="1600" b="1" baseline="-25000" dirty="0" err="1" smtClean="0">
                <a:solidFill>
                  <a:srgbClr val="0070C0"/>
                </a:solidFill>
              </a:rPr>
              <a:t>C</a:t>
            </a:r>
            <a:r>
              <a:rPr lang="en-CA" sz="1600" dirty="0" smtClean="0">
                <a:solidFill>
                  <a:srgbClr val="0070C0"/>
                </a:solidFill>
              </a:rPr>
              <a:t> , ( p2 + 2*p1 + 2*p0 + 2*q0 + q1 + 4 ) &gt;&gt; 3 )</a:t>
            </a:r>
            <a:endParaRPr lang="en-CA" sz="1200" dirty="0" smtClean="0"/>
          </a:p>
          <a:p>
            <a:r>
              <a:rPr lang="en-CA" dirty="0" smtClean="0"/>
              <a:t>For the weak filter</a:t>
            </a:r>
          </a:p>
          <a:p>
            <a:pPr lvl="1"/>
            <a:r>
              <a:rPr lang="fr-FR" sz="1600" dirty="0" smtClean="0">
                <a:latin typeface="Symbol" panose="05050102010706020507" pitchFamily="18" charset="2"/>
              </a:rPr>
              <a:t>D</a:t>
            </a:r>
            <a:r>
              <a:rPr lang="fr-FR" sz="1600" dirty="0" smtClean="0"/>
              <a:t>= Clip3( −</a:t>
            </a:r>
            <a:r>
              <a:rPr lang="fr-FR" sz="1600" dirty="0" err="1" smtClean="0"/>
              <a:t>t</a:t>
            </a:r>
            <a:r>
              <a:rPr lang="fr-FR" sz="1600" baseline="-25000" dirty="0" err="1" smtClean="0"/>
              <a:t>C</a:t>
            </a:r>
            <a:r>
              <a:rPr lang="fr-FR" sz="1600" dirty="0" smtClean="0"/>
              <a:t> , </a:t>
            </a:r>
            <a:r>
              <a:rPr lang="fr-FR" sz="1600" dirty="0" err="1" smtClean="0"/>
              <a:t>t</a:t>
            </a:r>
            <a:r>
              <a:rPr lang="fr-FR" sz="1600" baseline="-25000" dirty="0" err="1" smtClean="0"/>
              <a:t>C</a:t>
            </a:r>
            <a:r>
              <a:rPr lang="fr-FR" sz="1600" dirty="0" smtClean="0"/>
              <a:t> , </a:t>
            </a:r>
            <a:r>
              <a:rPr lang="fr-FR" sz="1600" dirty="0" smtClean="0">
                <a:latin typeface="Symbol" panose="05050102010706020507" pitchFamily="18" charset="2"/>
              </a:rPr>
              <a:t>D</a:t>
            </a:r>
            <a:r>
              <a:rPr lang="fr-FR" sz="1600" dirty="0" smtClean="0"/>
              <a:t> )  						</a:t>
            </a:r>
            <a:r>
              <a:rPr lang="fr-FR" sz="1600" dirty="0" smtClean="0"/>
              <a:t>  </a:t>
            </a:r>
            <a:r>
              <a:rPr lang="fr-FR" sz="1600" u="sng" dirty="0" smtClean="0"/>
              <a:t>(</a:t>
            </a:r>
            <a:r>
              <a:rPr lang="fr-FR" sz="1600" u="sng" dirty="0" smtClean="0"/>
              <a:t>8-398)</a:t>
            </a:r>
          </a:p>
          <a:p>
            <a:pPr lvl="1"/>
            <a:r>
              <a:rPr lang="fr-FR" sz="1600" dirty="0">
                <a:solidFill>
                  <a:srgbClr val="0070C0"/>
                </a:solidFill>
                <a:latin typeface="Symbol" panose="05050102010706020507" pitchFamily="18" charset="2"/>
              </a:rPr>
              <a:t>D</a:t>
            </a:r>
            <a:r>
              <a:rPr lang="fr-FR" sz="1600" dirty="0">
                <a:solidFill>
                  <a:srgbClr val="0070C0"/>
                </a:solidFill>
              </a:rPr>
              <a:t>= Clip3( −</a:t>
            </a:r>
            <a:r>
              <a:rPr lang="fr-FR" sz="1600" b="1" dirty="0" err="1" smtClean="0">
                <a:solidFill>
                  <a:srgbClr val="0070C0"/>
                </a:solidFill>
              </a:rPr>
              <a:t>t</a:t>
            </a:r>
            <a:r>
              <a:rPr lang="fr-FR" sz="1600" b="1" baseline="-25000" dirty="0" err="1" smtClean="0">
                <a:solidFill>
                  <a:srgbClr val="0070C0"/>
                </a:solidFill>
              </a:rPr>
              <a:t>C</a:t>
            </a:r>
            <a:r>
              <a:rPr lang="fr-FR" sz="1600" b="1" dirty="0" smtClean="0">
                <a:solidFill>
                  <a:srgbClr val="0070C0"/>
                </a:solidFill>
              </a:rPr>
              <a:t>/2</a:t>
            </a:r>
            <a:r>
              <a:rPr lang="fr-FR" sz="1600" dirty="0" smtClean="0">
                <a:solidFill>
                  <a:srgbClr val="0070C0"/>
                </a:solidFill>
              </a:rPr>
              <a:t> </a:t>
            </a:r>
            <a:r>
              <a:rPr lang="fr-FR" sz="1600" dirty="0">
                <a:solidFill>
                  <a:srgbClr val="0070C0"/>
                </a:solidFill>
              </a:rPr>
              <a:t>, </a:t>
            </a:r>
            <a:r>
              <a:rPr lang="fr-FR" sz="1600" b="1" dirty="0" err="1" smtClean="0">
                <a:solidFill>
                  <a:srgbClr val="0070C0"/>
                </a:solidFill>
              </a:rPr>
              <a:t>t</a:t>
            </a:r>
            <a:r>
              <a:rPr lang="fr-FR" sz="1600" b="1" baseline="-25000" dirty="0" err="1" smtClean="0">
                <a:solidFill>
                  <a:srgbClr val="0070C0"/>
                </a:solidFill>
              </a:rPr>
              <a:t>C</a:t>
            </a:r>
            <a:r>
              <a:rPr lang="fr-FR" sz="1600" b="1" dirty="0" smtClean="0">
                <a:solidFill>
                  <a:srgbClr val="0070C0"/>
                </a:solidFill>
              </a:rPr>
              <a:t>/2</a:t>
            </a:r>
            <a:r>
              <a:rPr lang="fr-FR" sz="1600" dirty="0" smtClean="0">
                <a:solidFill>
                  <a:srgbClr val="0070C0"/>
                </a:solidFill>
              </a:rPr>
              <a:t> </a:t>
            </a:r>
            <a:r>
              <a:rPr lang="fr-FR" sz="1600" dirty="0">
                <a:solidFill>
                  <a:srgbClr val="0070C0"/>
                </a:solidFill>
              </a:rPr>
              <a:t>, </a:t>
            </a:r>
            <a:r>
              <a:rPr lang="fr-FR" sz="1600" dirty="0">
                <a:solidFill>
                  <a:srgbClr val="0070C0"/>
                </a:solidFill>
                <a:latin typeface="Symbol" panose="05050102010706020507" pitchFamily="18" charset="2"/>
              </a:rPr>
              <a:t>D</a:t>
            </a:r>
            <a:r>
              <a:rPr lang="fr-FR" sz="1600" dirty="0">
                <a:solidFill>
                  <a:srgbClr val="0070C0"/>
                </a:solidFill>
              </a:rPr>
              <a:t> )  </a:t>
            </a:r>
            <a:r>
              <a:rPr lang="fr-FR" sz="1600" dirty="0"/>
              <a:t>					</a:t>
            </a:r>
            <a:r>
              <a:rPr lang="fr-FR" sz="1600" dirty="0" smtClean="0"/>
              <a:t>  </a:t>
            </a:r>
            <a:r>
              <a:rPr lang="fr-FR" sz="1600" u="sng" dirty="0" smtClean="0"/>
              <a:t>(</a:t>
            </a:r>
            <a:r>
              <a:rPr lang="fr-FR" sz="1600" u="sng" dirty="0"/>
              <a:t>8-398</a:t>
            </a:r>
            <a:r>
              <a:rPr lang="fr-FR" sz="1600" u="sng" dirty="0" smtClean="0"/>
              <a:t>)</a:t>
            </a:r>
            <a:endParaRPr lang="en-CA" sz="1600" u="sng" dirty="0" smtClean="0"/>
          </a:p>
          <a:p>
            <a:r>
              <a:rPr lang="en-CA" dirty="0" smtClean="0"/>
              <a:t>The complete settings depend on error after quantization</a:t>
            </a:r>
          </a:p>
          <a:p>
            <a:pPr lvl="1"/>
            <a:r>
              <a:rPr lang="en-CA" sz="1600" dirty="0" err="1"/>
              <a:t>t</a:t>
            </a:r>
            <a:r>
              <a:rPr lang="en-CA" sz="1600" baseline="-25000" dirty="0" err="1" smtClean="0"/>
              <a:t>c</a:t>
            </a:r>
            <a:r>
              <a:rPr lang="en-CA" sz="1600" dirty="0" smtClean="0"/>
              <a:t>/2 more meaningful for JEM than VTM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2) Proposed change related to clipping</a:t>
            </a:r>
            <a:endParaRPr lang="en-GB" baseline="-25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2942674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000" dirty="0" smtClean="0"/>
              <a:t>Chroma filter in HEVC</a:t>
            </a:r>
          </a:p>
          <a:p>
            <a:pPr lvl="1"/>
            <a:r>
              <a:rPr lang="en-CA" sz="2000" dirty="0" smtClean="0"/>
              <a:t>Basically always ON for an edge with an intra neighbour, and OFF otherwise</a:t>
            </a:r>
          </a:p>
          <a:p>
            <a:pPr lvl="1"/>
            <a:r>
              <a:rPr lang="en-CA" sz="2000" dirty="0" smtClean="0"/>
              <a:t>2 samples filtered</a:t>
            </a:r>
          </a:p>
          <a:p>
            <a:endParaRPr lang="en-CA" sz="2000" dirty="0" smtClean="0"/>
          </a:p>
          <a:p>
            <a:r>
              <a:rPr lang="en-CA" sz="2000" dirty="0" smtClean="0"/>
              <a:t>Observations</a:t>
            </a:r>
          </a:p>
          <a:p>
            <a:pPr lvl="1"/>
            <a:r>
              <a:rPr lang="en-CA" sz="2000" dirty="0" smtClean="0"/>
              <a:t>Chroma filter is actually not very good as is for RA/LDP scenarios</a:t>
            </a:r>
          </a:p>
          <a:p>
            <a:pPr lvl="1"/>
            <a:r>
              <a:rPr lang="en-CA" sz="2000" dirty="0" smtClean="0"/>
              <a:t>Visually a lot less meaningful anyway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3) Normative changes for Chroma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lang="ja-JP" altLang="en-US" smtClean="0"/>
              <a:pPr/>
              <a:t>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84681448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sz="2400" dirty="0" smtClean="0"/>
              <a:t>Design rationale: keep it simple</a:t>
            </a:r>
          </a:p>
          <a:p>
            <a:pPr lvl="1"/>
            <a:r>
              <a:rPr lang="en-CA" sz="2000" dirty="0" smtClean="0"/>
              <a:t>No large additional flow control</a:t>
            </a:r>
          </a:p>
          <a:p>
            <a:pPr lvl="1"/>
            <a:r>
              <a:rPr lang="en-CA" sz="2000" dirty="0" smtClean="0"/>
              <a:t>Limited memory I/O</a:t>
            </a:r>
            <a:endParaRPr lang="en-GB" sz="2000" dirty="0"/>
          </a:p>
          <a:p>
            <a:r>
              <a:rPr lang="en-GB" sz="2400" dirty="0" smtClean="0"/>
              <a:t>Change 1: base </a:t>
            </a:r>
            <a:r>
              <a:rPr lang="en-GB" sz="2400" dirty="0"/>
              <a:t>C</a:t>
            </a:r>
            <a:r>
              <a:rPr lang="en-GB" sz="2400" dirty="0" smtClean="0"/>
              <a:t>hroma OFF on </a:t>
            </a:r>
            <a:r>
              <a:rPr lang="en-GB" sz="2400" dirty="0" err="1"/>
              <a:t>L</a:t>
            </a:r>
            <a:r>
              <a:rPr lang="en-GB" sz="2400" dirty="0" err="1" smtClean="0"/>
              <a:t>uma</a:t>
            </a:r>
            <a:r>
              <a:rPr lang="en-GB" sz="2400" dirty="0" smtClean="0"/>
              <a:t> OFF decision</a:t>
            </a:r>
          </a:p>
          <a:p>
            <a:pPr lvl="1"/>
            <a:r>
              <a:rPr lang="en-GB" sz="2000" dirty="0" smtClean="0"/>
              <a:t>Luma: d &lt; </a:t>
            </a:r>
            <a:r>
              <a:rPr lang="en-GB" sz="2000" dirty="0" smtClean="0">
                <a:sym typeface="Symbol" panose="05050102010706020507" pitchFamily="18" charset="2"/>
              </a:rPr>
              <a:t>, where d is given by </a:t>
            </a:r>
            <a:r>
              <a:rPr lang="en-GB" sz="2000" dirty="0" smtClean="0">
                <a:sym typeface="Symbol" panose="05050102010706020507" pitchFamily="18" charset="2"/>
              </a:rPr>
              <a:t>equation (</a:t>
            </a:r>
            <a:r>
              <a:rPr lang="en-US" sz="2000" dirty="0" smtClean="0"/>
              <a:t>8-371), </a:t>
            </a:r>
            <a:r>
              <a:rPr lang="en-US" sz="2000" dirty="0" smtClean="0"/>
              <a:t>and can be </a:t>
            </a:r>
            <a:r>
              <a:rPr lang="en-US" sz="2000" dirty="0" smtClean="0"/>
              <a:t>interpreted as</a:t>
            </a:r>
            <a:r>
              <a:rPr lang="en-GB" sz="2000" dirty="0" smtClean="0">
                <a:sym typeface="Symbol" panose="05050102010706020507" pitchFamily="18" charset="2"/>
              </a:rPr>
              <a:t> </a:t>
            </a:r>
            <a:r>
              <a:rPr lang="en-GB" sz="2000" dirty="0" smtClean="0">
                <a:sym typeface="Symbol" panose="05050102010706020507" pitchFamily="18" charset="2"/>
              </a:rPr>
              <a:t>a flatness </a:t>
            </a:r>
            <a:r>
              <a:rPr lang="en-GB" sz="2000" dirty="0" smtClean="0">
                <a:sym typeface="Symbol" panose="05050102010706020507" pitchFamily="18" charset="2"/>
              </a:rPr>
              <a:t>measure</a:t>
            </a:r>
          </a:p>
          <a:p>
            <a:pPr lvl="1"/>
            <a:endParaRPr lang="en-GB" sz="2000" dirty="0" smtClean="0">
              <a:sym typeface="Symbol" panose="05050102010706020507" pitchFamily="18" charset="2"/>
            </a:endParaRPr>
          </a:p>
          <a:p>
            <a:pPr lvl="1"/>
            <a:endParaRPr lang="en-GB" sz="2000" dirty="0">
              <a:sym typeface="Symbol" panose="05050102010706020507" pitchFamily="18" charset="2"/>
            </a:endParaRPr>
          </a:p>
          <a:p>
            <a:pPr lvl="1"/>
            <a:endParaRPr lang="en-GB" sz="2000" dirty="0" smtClean="0">
              <a:sym typeface="Symbol" panose="05050102010706020507" pitchFamily="18" charset="2"/>
            </a:endParaRPr>
          </a:p>
          <a:p>
            <a:pPr lvl="1"/>
            <a:endParaRPr lang="en-GB" sz="2000" dirty="0" smtClean="0">
              <a:sym typeface="Symbol" panose="05050102010706020507" pitchFamily="18" charset="2"/>
            </a:endParaRPr>
          </a:p>
          <a:p>
            <a:pPr lvl="1"/>
            <a:r>
              <a:rPr lang="en-GB" sz="2000" dirty="0" smtClean="0">
                <a:sym typeface="Symbol" panose="05050102010706020507" pitchFamily="18" charset="2"/>
              </a:rPr>
              <a:t>In particular, </a:t>
            </a:r>
            <a:r>
              <a:rPr lang="en-GB" sz="2000" dirty="0">
                <a:sym typeface="Symbol" panose="05050102010706020507" pitchFamily="18" charset="2"/>
              </a:rPr>
              <a:t>C</a:t>
            </a:r>
            <a:r>
              <a:rPr lang="en-GB" sz="2000" dirty="0" smtClean="0">
                <a:sym typeface="Symbol" panose="05050102010706020507" pitchFamily="18" charset="2"/>
              </a:rPr>
              <a:t>hroma is always OFF when </a:t>
            </a:r>
            <a:r>
              <a:rPr lang="en-GB" sz="2000" dirty="0">
                <a:sym typeface="Symbol" panose="05050102010706020507" pitchFamily="18" charset="2"/>
              </a:rPr>
              <a:t>L</a:t>
            </a:r>
            <a:r>
              <a:rPr lang="en-GB" sz="2000" dirty="0" smtClean="0">
                <a:sym typeface="Symbol" panose="05050102010706020507" pitchFamily="18" charset="2"/>
              </a:rPr>
              <a:t>uma is OFF, contrary </a:t>
            </a:r>
            <a:r>
              <a:rPr lang="en-GB" sz="2000" smtClean="0">
                <a:sym typeface="Symbol" panose="05050102010706020507" pitchFamily="18" charset="2"/>
              </a:rPr>
              <a:t>to </a:t>
            </a:r>
            <a:r>
              <a:rPr lang="en-GB" sz="2000" smtClean="0">
                <a:sym typeface="Symbol" panose="05050102010706020507" pitchFamily="18" charset="2"/>
              </a:rPr>
              <a:t>HEVC</a:t>
            </a:r>
            <a:endParaRPr lang="en-GB" sz="2000" dirty="0" smtClean="0">
              <a:sym typeface="Symbol" panose="05050102010706020507" pitchFamily="18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3.1) Normative changes for Chroma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lang="ja-JP" altLang="en-US" smtClean="0"/>
              <a:pPr/>
              <a:t>7</a:t>
            </a:fld>
            <a:endParaRPr lang="ja-JP" alt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131840" y="3746485"/>
            <a:ext cx="2292732" cy="1251599"/>
            <a:chOff x="6599915" y="3494798"/>
            <a:chExt cx="2292732" cy="1251599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7746280" y="3494798"/>
              <a:ext cx="0" cy="1251599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599915" y="3688262"/>
              <a:ext cx="1146366" cy="910254"/>
            </a:xfrm>
            <a:prstGeom prst="line">
              <a:avLst/>
            </a:prstGeom>
            <a:ln w="19050"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7746281" y="3624680"/>
              <a:ext cx="1146366" cy="910254"/>
            </a:xfrm>
            <a:prstGeom prst="line">
              <a:avLst/>
            </a:prstGeom>
            <a:ln w="19050"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7746280" y="3624680"/>
              <a:ext cx="729507" cy="227563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8475787" y="3852243"/>
              <a:ext cx="416860" cy="682690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609496" y="3738462"/>
              <a:ext cx="459387" cy="632491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7068883" y="4370953"/>
              <a:ext cx="677397" cy="227563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>
              <a:off x="8265863" y="3852243"/>
              <a:ext cx="209924" cy="227563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>
              <a:off x="7060989" y="4164557"/>
              <a:ext cx="209924" cy="227563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1070536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ym typeface="Symbol" panose="05050102010706020507" pitchFamily="18" charset="2"/>
              </a:rPr>
              <a:t>Change 2: “Longer” filter on Chroma</a:t>
            </a:r>
          </a:p>
          <a:p>
            <a:endParaRPr lang="en-GB" dirty="0" smtClean="0">
              <a:sym typeface="Symbol" panose="05050102010706020507" pitchFamily="18" charset="2"/>
            </a:endParaRPr>
          </a:p>
          <a:p>
            <a:r>
              <a:rPr lang="en-GB" dirty="0" smtClean="0">
                <a:sym typeface="Symbol" panose="05050102010706020507" pitchFamily="18" charset="2"/>
              </a:rPr>
              <a:t>HEVC </a:t>
            </a:r>
            <a:r>
              <a:rPr lang="en-GB" dirty="0" smtClean="0">
                <a:sym typeface="Symbol" panose="05050102010706020507" pitchFamily="18" charset="2"/>
              </a:rPr>
              <a:t>chroma </a:t>
            </a:r>
            <a:r>
              <a:rPr lang="en-GB" dirty="0" smtClean="0">
                <a:sym typeface="Symbol" panose="05050102010706020507" pitchFamily="18" charset="2"/>
              </a:rPr>
              <a:t>filtering (equations 8-405 to 8-407)</a:t>
            </a:r>
            <a:endParaRPr lang="en-GB" dirty="0" smtClean="0">
              <a:sym typeface="Symbol" panose="05050102010706020507" pitchFamily="18" charset="2"/>
            </a:endParaRPr>
          </a:p>
          <a:p>
            <a:pPr lvl="1"/>
            <a:r>
              <a:rPr lang="en-CA" dirty="0" smtClean="0"/>
              <a:t>Δ = Clip3( −</a:t>
            </a:r>
            <a:r>
              <a:rPr lang="en-CA" dirty="0" err="1" smtClean="0"/>
              <a:t>t</a:t>
            </a:r>
            <a:r>
              <a:rPr lang="en-CA" baseline="-25000" dirty="0" err="1" smtClean="0"/>
              <a:t>C</a:t>
            </a:r>
            <a:r>
              <a:rPr lang="en-CA" dirty="0" smtClean="0"/>
              <a:t>, </a:t>
            </a:r>
            <a:r>
              <a:rPr lang="en-CA" dirty="0" err="1" smtClean="0"/>
              <a:t>t</a:t>
            </a:r>
            <a:r>
              <a:rPr lang="en-CA" baseline="-25000" dirty="0" err="1" smtClean="0"/>
              <a:t>C</a:t>
            </a:r>
            <a:r>
              <a:rPr lang="en-CA" dirty="0" smtClean="0"/>
              <a:t>, ( ( ( ( q0 − p0 )  &lt;&lt;  2 ) + p1 − q1 + 4 )  &gt;&gt;  3 ) )</a:t>
            </a:r>
            <a:endParaRPr lang="en-US" dirty="0" smtClean="0"/>
          </a:p>
          <a:p>
            <a:pPr lvl="1"/>
            <a:r>
              <a:rPr lang="en-CA" dirty="0" smtClean="0"/>
              <a:t>p0′ = Clip1C( p0 + Δ </a:t>
            </a:r>
            <a:r>
              <a:rPr lang="en-CA" dirty="0" smtClean="0"/>
              <a:t>)</a:t>
            </a:r>
          </a:p>
          <a:p>
            <a:pPr lvl="1"/>
            <a:r>
              <a:rPr lang="en-CA" dirty="0" smtClean="0"/>
              <a:t>q0</a:t>
            </a:r>
            <a:r>
              <a:rPr lang="en-CA" dirty="0" smtClean="0"/>
              <a:t>′ = Clip1C( q0 − Δ )</a:t>
            </a:r>
          </a:p>
          <a:p>
            <a:endParaRPr lang="en-CA" dirty="0" smtClean="0"/>
          </a:p>
          <a:p>
            <a:r>
              <a:rPr lang="en-CA" dirty="0" smtClean="0"/>
              <a:t>Proposal </a:t>
            </a:r>
            <a:r>
              <a:rPr lang="en-CA" dirty="0" smtClean="0"/>
              <a:t>change</a:t>
            </a:r>
          </a:p>
          <a:p>
            <a:pPr lvl="1"/>
            <a:r>
              <a:rPr lang="en-CA" dirty="0" smtClean="0"/>
              <a:t>Δ1 = Δ &gt;&gt; 1</a:t>
            </a:r>
            <a:endParaRPr lang="en-US" dirty="0" smtClean="0"/>
          </a:p>
          <a:p>
            <a:pPr lvl="1"/>
            <a:r>
              <a:rPr lang="en-CA" dirty="0" smtClean="0"/>
              <a:t>p1′ = Clip1C( p1 + Δ1 </a:t>
            </a:r>
            <a:r>
              <a:rPr lang="en-CA" dirty="0" smtClean="0"/>
              <a:t>)</a:t>
            </a:r>
          </a:p>
          <a:p>
            <a:pPr lvl="1"/>
            <a:r>
              <a:rPr lang="en-CA" dirty="0" smtClean="0"/>
              <a:t>q1</a:t>
            </a:r>
            <a:r>
              <a:rPr lang="en-CA" dirty="0" smtClean="0"/>
              <a:t>′ = Clip1C( q1 – Δ1 )</a:t>
            </a:r>
          </a:p>
          <a:p>
            <a:pPr lvl="1"/>
            <a:r>
              <a:rPr lang="en-CA" dirty="0" smtClean="0"/>
              <a:t>No additional input or line buffer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3.2) Normative changes for Chroma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lang="ja-JP" altLang="en-US" smtClean="0"/>
              <a:pPr/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68298541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7446950"/>
              </p:ext>
            </p:extLst>
          </p:nvPr>
        </p:nvGraphicFramePr>
        <p:xfrm>
          <a:off x="323523" y="1263482"/>
          <a:ext cx="8568958" cy="5117840"/>
        </p:xfrm>
        <a:graphic>
          <a:graphicData uri="http://schemas.openxmlformats.org/drawingml/2006/table">
            <a:tbl>
              <a:tblPr/>
              <a:tblGrid>
                <a:gridCol w="1383178">
                  <a:extLst>
                    <a:ext uri="{9D8B030D-6E8A-4147-A177-3AD203B41FA5}">
                      <a16:colId xmlns:a16="http://schemas.microsoft.com/office/drawing/2014/main" xmlns="" val="25339613"/>
                    </a:ext>
                  </a:extLst>
                </a:gridCol>
                <a:gridCol w="718578">
                  <a:extLst>
                    <a:ext uri="{9D8B030D-6E8A-4147-A177-3AD203B41FA5}">
                      <a16:colId xmlns:a16="http://schemas.microsoft.com/office/drawing/2014/main" xmlns="" val="795323523"/>
                    </a:ext>
                  </a:extLst>
                </a:gridCol>
                <a:gridCol w="718578">
                  <a:extLst>
                    <a:ext uri="{9D8B030D-6E8A-4147-A177-3AD203B41FA5}">
                      <a16:colId xmlns:a16="http://schemas.microsoft.com/office/drawing/2014/main" xmlns="" val="1553274070"/>
                    </a:ext>
                  </a:extLst>
                </a:gridCol>
                <a:gridCol w="718578">
                  <a:extLst>
                    <a:ext uri="{9D8B030D-6E8A-4147-A177-3AD203B41FA5}">
                      <a16:colId xmlns:a16="http://schemas.microsoft.com/office/drawing/2014/main" xmlns="" val="1113574996"/>
                    </a:ext>
                  </a:extLst>
                </a:gridCol>
                <a:gridCol w="718578">
                  <a:extLst>
                    <a:ext uri="{9D8B030D-6E8A-4147-A177-3AD203B41FA5}">
                      <a16:colId xmlns:a16="http://schemas.microsoft.com/office/drawing/2014/main" xmlns="" val="817661606"/>
                    </a:ext>
                  </a:extLst>
                </a:gridCol>
                <a:gridCol w="718578">
                  <a:extLst>
                    <a:ext uri="{9D8B030D-6E8A-4147-A177-3AD203B41FA5}">
                      <a16:colId xmlns:a16="http://schemas.microsoft.com/office/drawing/2014/main" xmlns="" val="2722877362"/>
                    </a:ext>
                  </a:extLst>
                </a:gridCol>
                <a:gridCol w="718578">
                  <a:extLst>
                    <a:ext uri="{9D8B030D-6E8A-4147-A177-3AD203B41FA5}">
                      <a16:colId xmlns:a16="http://schemas.microsoft.com/office/drawing/2014/main" xmlns="" val="3939990900"/>
                    </a:ext>
                  </a:extLst>
                </a:gridCol>
                <a:gridCol w="718578">
                  <a:extLst>
                    <a:ext uri="{9D8B030D-6E8A-4147-A177-3AD203B41FA5}">
                      <a16:colId xmlns:a16="http://schemas.microsoft.com/office/drawing/2014/main" xmlns="" val="155737907"/>
                    </a:ext>
                  </a:extLst>
                </a:gridCol>
                <a:gridCol w="718578">
                  <a:extLst>
                    <a:ext uri="{9D8B030D-6E8A-4147-A177-3AD203B41FA5}">
                      <a16:colId xmlns:a16="http://schemas.microsoft.com/office/drawing/2014/main" xmlns="" val="417044736"/>
                    </a:ext>
                  </a:extLst>
                </a:gridCol>
                <a:gridCol w="718578">
                  <a:extLst>
                    <a:ext uri="{9D8B030D-6E8A-4147-A177-3AD203B41FA5}">
                      <a16:colId xmlns:a16="http://schemas.microsoft.com/office/drawing/2014/main" xmlns="" val="3611812597"/>
                    </a:ext>
                  </a:extLst>
                </a:gridCol>
                <a:gridCol w="718578">
                  <a:extLst>
                    <a:ext uri="{9D8B030D-6E8A-4147-A177-3AD203B41FA5}">
                      <a16:colId xmlns:a16="http://schemas.microsoft.com/office/drawing/2014/main" xmlns="" val="128802391"/>
                    </a:ext>
                  </a:extLst>
                </a:gridCol>
              </a:tblGrid>
              <a:tr h="13522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51502519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BMS-1.1_VTM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BMS-1.1_BMS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32791779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89762034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-0,37%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-0,97%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-0,28%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-0,83%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-2,01%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-1,10%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57214561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-0,37%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0,84%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0,74%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-0,99%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-0,86%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7098709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-0,34%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-0,68%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-0,91%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-1,84%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-1,43%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71811357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-0,26%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-0,27%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-0,66%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-1,93%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-1,86%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2659264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0,98%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-0,70%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-1,20%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53034414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-0,29%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-0,25%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-0,82%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-1,62%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-1,25%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8749310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-0,21%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-0,62%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-1,37%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-1,31%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6224004"/>
                  </a:ext>
                </a:extLst>
              </a:tr>
              <a:tr h="2635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72111969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56591175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0540616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BMS-1.1_VTM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BMS-1.1_BMS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84839310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2844436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-3,17%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-3,32%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-3,03%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-3,45%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57520801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-0,37%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-1,27%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-1,40%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7629724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-0,12%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-2,74%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-2,17%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-0,41%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-2,90%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-2,44%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8939122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-2,18%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-2,00%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-0,26%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-2,23%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-2,26%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81839142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02750246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-2,19%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-1,94%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-0,28%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-2,42%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-2,39%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47077415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-1,97%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-1,94%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-0,33%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-1,81%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-1,64%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31883877"/>
                  </a:ext>
                </a:extLst>
              </a:tr>
              <a:tr h="2635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0227661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62003923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06964531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BMS-1.1_VTM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BMS-1.1_BMS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4787831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7721075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08741436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26695989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-0,27%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-2,00%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-1,87%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-0,59%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-2,83%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-2,52%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55152405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-0,23%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-0,86%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-0,60%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-0,44%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-1,68%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-1,69%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57266012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-0,49%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-0,28%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-1,02%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-1,24%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-1,65%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15452707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-0,32%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-1,19%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-1,13%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-0,65%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-2,05%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-2,03%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3303111"/>
                  </a:ext>
                </a:extLst>
              </a:tr>
              <a:tr h="1352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-0,30%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-0,97%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-0,88%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-0,55%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-1,89%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-0,97%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23250487"/>
                  </a:ext>
                </a:extLst>
              </a:tr>
              <a:tr h="2635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534" marR="6534" marT="653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00117794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6471836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60414-PhaseV-01">
  <a:themeElements>
    <a:clrScheme name="CDP-Vivid">
      <a:dk1>
        <a:srgbClr val="101010"/>
      </a:dk1>
      <a:lt1>
        <a:sysClr val="window" lastClr="FFFFFF"/>
      </a:lt1>
      <a:dk2>
        <a:srgbClr val="CC0000"/>
      </a:dk2>
      <a:lt2>
        <a:srgbClr val="A5A5A5"/>
      </a:lt2>
      <a:accent1>
        <a:srgbClr val="D07100"/>
      </a:accent1>
      <a:accent2>
        <a:srgbClr val="5FA224"/>
      </a:accent2>
      <a:accent3>
        <a:srgbClr val="006BAE"/>
      </a:accent3>
      <a:accent4>
        <a:srgbClr val="DDC300"/>
      </a:accent4>
      <a:accent5>
        <a:srgbClr val="B40078"/>
      </a:accent5>
      <a:accent6>
        <a:srgbClr val="008B93"/>
      </a:accent6>
      <a:hlink>
        <a:srgbClr val="0E51BE"/>
      </a:hlink>
      <a:folHlink>
        <a:srgbClr val="6D29B1"/>
      </a:folHlink>
    </a:clrScheme>
    <a:fontScheme name="CDP-font">
      <a:majorFont>
        <a:latin typeface="Segoe UI Semibold"/>
        <a:ea typeface="Meiryo UI"/>
        <a:cs typeface=""/>
      </a:majorFont>
      <a:minorFont>
        <a:latin typeface="Segoe UI"/>
        <a:ea typeface="Meiryo UI"/>
        <a:cs typeface=""/>
      </a:minorFont>
    </a:fontScheme>
    <a:fmtScheme name="アース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spcBef>
            <a:spcPts val="300"/>
          </a:spcBef>
          <a:buClr>
            <a:schemeClr val="accent1"/>
          </a:buClr>
          <a:defRPr kumimoji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RF PowerPoint Template v6.0.potx" id="{DBF09B54-6C95-43F0-88D6-DD6B81B9CE1C}" vid="{6C62B87D-E073-47C9-BF3D-4AC14566EDF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CRF PowerPoint Template v6.0</Template>
  <TotalTime>21898</TotalTime>
  <Words>1520</Words>
  <Application>Microsoft Office PowerPoint</Application>
  <PresentationFormat>On-screen Show (4:3)</PresentationFormat>
  <Paragraphs>433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Meiryo UI</vt:lpstr>
      <vt:lpstr>MS PGothic</vt:lpstr>
      <vt:lpstr>Arial</vt:lpstr>
      <vt:lpstr>Calibri</vt:lpstr>
      <vt:lpstr>Segoe UI</vt:lpstr>
      <vt:lpstr>Segoe UI Semibold</vt:lpstr>
      <vt:lpstr>Symbol</vt:lpstr>
      <vt:lpstr>Wingdings</vt:lpstr>
      <vt:lpstr>160414-PhaseV-01</vt:lpstr>
      <vt:lpstr>JVET-K0203:  Non-CE2: higher-precision modifications to VVC deblocking filters   </vt:lpstr>
      <vt:lpstr>Problem identified with VTM/BMS</vt:lpstr>
      <vt:lpstr>Β and tC derivation from tabulated values</vt:lpstr>
      <vt:lpstr>1) Proposed change related to tC</vt:lpstr>
      <vt:lpstr>2) Proposed change related to clipping</vt:lpstr>
      <vt:lpstr>3) Normative changes for Chroma</vt:lpstr>
      <vt:lpstr>3.1) Normative changes for Chroma</vt:lpstr>
      <vt:lpstr>3.2) Normative changes for Chroma</vt:lpstr>
      <vt:lpstr>Results</vt:lpstr>
      <vt:lpstr>Conclusion</vt:lpstr>
      <vt:lpstr>Comparative results with CE proposals</vt:lpstr>
      <vt:lpstr>Thank you for your attention.</vt:lpstr>
    </vt:vector>
  </TitlesOfParts>
  <Company>Canon Research Centre France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LAROCHE Guillaume</dc:creator>
  <cp:lastModifiedBy>GISQUET Christophe</cp:lastModifiedBy>
  <cp:revision>765</cp:revision>
  <dcterms:created xsi:type="dcterms:W3CDTF">2016-10-10T13:05:48Z</dcterms:created>
  <dcterms:modified xsi:type="dcterms:W3CDTF">2018-07-13T12:44:35Z</dcterms:modified>
</cp:coreProperties>
</file>