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1689" r:id="rId2"/>
    <p:sldId id="2005" r:id="rId3"/>
    <p:sldId id="2007" r:id="rId4"/>
    <p:sldId id="2065" r:id="rId5"/>
    <p:sldId id="2066" r:id="rId6"/>
    <p:sldId id="2060" r:id="rId7"/>
    <p:sldId id="2061" r:id="rId8"/>
    <p:sldId id="2054" r:id="rId9"/>
    <p:sldId id="2059" r:id="rId10"/>
    <p:sldId id="2058" r:id="rId11"/>
    <p:sldId id="2063" r:id="rId12"/>
    <p:sldId id="2053" r:id="rId13"/>
    <p:sldId id="2064" r:id="rId14"/>
    <p:sldId id="2062" r:id="rId1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6969"/>
    <a:srgbClr val="483F4F"/>
    <a:srgbClr val="FFC7CE"/>
    <a:srgbClr val="6F5CFE"/>
    <a:srgbClr val="1A01D1"/>
    <a:srgbClr val="81708E"/>
    <a:srgbClr val="8B816F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46" d="100"/>
          <a:sy n="146" d="100"/>
        </p:scale>
        <p:origin x="954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2631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77307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08127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JVET-K0197 – CE1 - Technicolor</a:t>
            </a:r>
            <a:br>
              <a:rPr lang="en-US" sz="2000" b="1" dirty="0"/>
            </a:br>
            <a:r>
              <a:rPr lang="en-US" sz="2000" b="1" dirty="0"/>
              <a:t>Asymmetric Binary Tree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8.0.1: high complexity variant of test 1.0.1: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 operating points of ABT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923997-FAA7-440A-AB38-F4BAC5F7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553" y="1495697"/>
            <a:ext cx="3218052" cy="34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4BCA4E-2B15-4B0D-8440-A68393A3A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35" y="1495697"/>
            <a:ext cx="3218051" cy="342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7337D76-3DD2-48F5-9955-5EC0842525FD}"/>
              </a:ext>
            </a:extLst>
          </p:cNvPr>
          <p:cNvSpPr txBox="1"/>
          <p:nvPr/>
        </p:nvSpPr>
        <p:spPr>
          <a:xfrm>
            <a:off x="2638700" y="1205262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21810-E7D0-49A3-B468-551BBBB24EAF}"/>
              </a:ext>
            </a:extLst>
          </p:cNvPr>
          <p:cNvSpPr txBox="1"/>
          <p:nvPr/>
        </p:nvSpPr>
        <p:spPr>
          <a:xfrm>
            <a:off x="6061691" y="120526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</p:spTree>
    <p:extLst>
      <p:ext uri="{BB962C8B-B14F-4D97-AF65-F5344CB8AC3E}">
        <p14:creationId xmlns:p14="http://schemas.microsoft.com/office/powerpoint/2010/main" val="400286269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8.0.2: low complexity variant of test 1.0.1: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 operating points of ABT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337D76-3DD2-48F5-9955-5EC0842525FD}"/>
              </a:ext>
            </a:extLst>
          </p:cNvPr>
          <p:cNvSpPr txBox="1"/>
          <p:nvPr/>
        </p:nvSpPr>
        <p:spPr>
          <a:xfrm>
            <a:off x="2638700" y="1205262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21810-E7D0-49A3-B468-551BBBB24EAF}"/>
              </a:ext>
            </a:extLst>
          </p:cNvPr>
          <p:cNvSpPr txBox="1"/>
          <p:nvPr/>
        </p:nvSpPr>
        <p:spPr>
          <a:xfrm>
            <a:off x="6061691" y="120526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443F8A-5B3F-4CC7-9045-CCF190FF6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835" y="1544539"/>
            <a:ext cx="3218052" cy="34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426077-AB76-46F5-9848-2D634DB06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638" y="1544539"/>
            <a:ext cx="3218052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5008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4005657"/>
          </a:xfrm>
        </p:spPr>
        <p:txBody>
          <a:bodyPr>
            <a:spAutoFit/>
          </a:bodyPr>
          <a:lstStyle/>
          <a:p>
            <a:r>
              <a:rPr lang="en-US" dirty="0"/>
              <a:t>Asymmetric binary tree proposed on top of QTBT</a:t>
            </a:r>
          </a:p>
          <a:p>
            <a:pPr lvl="1"/>
            <a:r>
              <a:rPr lang="en-US" sz="1400" dirty="0"/>
              <a:t>Higher degree of flexibility in the block partitioning </a:t>
            </a:r>
          </a:p>
          <a:p>
            <a:pPr lvl="1"/>
            <a:r>
              <a:rPr lang="en-US" sz="1400" dirty="0"/>
              <a:t>Added block sizes 12, 24, 48</a:t>
            </a:r>
          </a:p>
          <a:p>
            <a:pPr lvl="1"/>
            <a:r>
              <a:rPr lang="en-US" sz="1400" dirty="0"/>
              <a:t>Over VTM1.0:</a:t>
            </a:r>
          </a:p>
          <a:p>
            <a:pPr lvl="2"/>
            <a:r>
              <a:rPr lang="en-US" sz="1400" dirty="0"/>
              <a:t>BD-rate gains from -0.7% to -2% over VTM1.0 in </a:t>
            </a:r>
            <a:r>
              <a:rPr lang="en-US" sz="1400" dirty="0" err="1"/>
              <a:t>Luma</a:t>
            </a:r>
            <a:r>
              <a:rPr lang="en-US" sz="1400" dirty="0"/>
              <a:t>, random access. </a:t>
            </a:r>
          </a:p>
          <a:p>
            <a:pPr lvl="2"/>
            <a:r>
              <a:rPr lang="en-US" sz="1400" dirty="0"/>
              <a:t>Encoding time ratios over VTM1.0 from 109% to 212%</a:t>
            </a:r>
          </a:p>
          <a:p>
            <a:pPr lvl="2"/>
            <a:r>
              <a:rPr lang="en-US" sz="1400" dirty="0"/>
              <a:t>Decoding time: 105% in RA/LDB, 110% in AI</a:t>
            </a:r>
          </a:p>
          <a:p>
            <a:pPr lvl="1"/>
            <a:r>
              <a:rPr lang="en-US" sz="1400" dirty="0"/>
              <a:t>Over BMS1.0</a:t>
            </a:r>
          </a:p>
          <a:p>
            <a:pPr lvl="2"/>
            <a:r>
              <a:rPr lang="en-US" sz="1400" dirty="0"/>
              <a:t>BD-rate gain from -0.5% to -1.8%</a:t>
            </a:r>
          </a:p>
          <a:p>
            <a:pPr lvl="2"/>
            <a:r>
              <a:rPr lang="en-US" sz="1400" dirty="0"/>
              <a:t>Encoding time ratio between 116% and 267%.</a:t>
            </a:r>
          </a:p>
          <a:p>
            <a:pPr lvl="2"/>
            <a:r>
              <a:rPr lang="fr-FR" sz="1400" dirty="0" err="1"/>
              <a:t>Decoding</a:t>
            </a:r>
            <a:r>
              <a:rPr lang="fr-FR" sz="1400" dirty="0"/>
              <a:t> time </a:t>
            </a:r>
            <a:r>
              <a:rPr lang="fr-FR" sz="1400" dirty="0" err="1"/>
              <a:t>is</a:t>
            </a:r>
            <a:r>
              <a:rPr lang="fr-FR" sz="1400" dirty="0"/>
              <a:t> 100%</a:t>
            </a:r>
          </a:p>
          <a:p>
            <a:pPr lvl="2"/>
            <a:endParaRPr lang="fr-FR" sz="1400" dirty="0"/>
          </a:p>
          <a:p>
            <a:pPr lvl="1"/>
            <a:r>
              <a:rPr lang="en-US" sz="1400" dirty="0"/>
              <a:t>Preferred trade-off is test 1.0.1: BD-rate = -1.2%, enc. time = 127% (RA) 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4005657"/>
          </a:xfrm>
        </p:spPr>
        <p:txBody>
          <a:bodyPr>
            <a:spAutoFit/>
          </a:bodyPr>
          <a:lstStyle/>
          <a:p>
            <a:r>
              <a:rPr lang="en-US" dirty="0"/>
              <a:t>Asymmetric binary tree proposed on top of QTBT</a:t>
            </a:r>
          </a:p>
          <a:p>
            <a:pPr lvl="1"/>
            <a:endParaRPr lang="fr-FR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marL="180973" lvl="2" indent="0">
              <a:buNone/>
            </a:pPr>
            <a:endParaRPr lang="fr-FR" sz="1400" dirty="0"/>
          </a:p>
          <a:p>
            <a:pPr lvl="2"/>
            <a:endParaRPr lang="fr-FR" sz="1400" dirty="0"/>
          </a:p>
          <a:p>
            <a:pPr lvl="1"/>
            <a:r>
              <a:rPr lang="en-US" sz="1400" dirty="0"/>
              <a:t>Preferred trade-off is test 1.0.1: BD-rate = -1.2%, enc. time = 127% (RA)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CFAEBC-F6CD-4AB8-9F0E-ADB2440C3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338" y="1194342"/>
            <a:ext cx="4698989" cy="309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1781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B6F3F-B39C-499F-87CC-2D241F745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Constrained ABT with power-of-2 transform sizes only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86897-24FF-4F8F-BFCE-D4E6A5746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Principle: split a non-power-of-2 CU into two power-of-2 TUs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A803FB-5E79-4FFC-B2A2-85B109E74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435" y="1513039"/>
            <a:ext cx="3345750" cy="35557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FB9230-0EF8-4117-A544-3B816BF74F6B}"/>
              </a:ext>
            </a:extLst>
          </p:cNvPr>
          <p:cNvSpPr txBox="1"/>
          <p:nvPr/>
        </p:nvSpPr>
        <p:spPr>
          <a:xfrm>
            <a:off x="2638700" y="1205262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337973-C17C-48DF-82E5-F035306BCF25}"/>
              </a:ext>
            </a:extLst>
          </p:cNvPr>
          <p:cNvSpPr txBox="1"/>
          <p:nvPr/>
        </p:nvSpPr>
        <p:spPr>
          <a:xfrm>
            <a:off x="6309885" y="1205261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6E7B56-D3BC-4129-B5AD-A7A5DF462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676" y="1513039"/>
            <a:ext cx="3345750" cy="355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22975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Asymmetric Binary Tree (ABT)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763744"/>
          </a:xfrm>
        </p:spPr>
        <p:txBody>
          <a:bodyPr numCol="1" anchor="t">
            <a:spAutoFit/>
          </a:bodyPr>
          <a:lstStyle/>
          <a:p>
            <a:pPr marL="0" lvl="1" indent="0">
              <a:buNone/>
            </a:pPr>
            <a:r>
              <a:rPr lang="en-US" sz="1800" b="1">
                <a:solidFill>
                  <a:schemeClr val="tx1"/>
                </a:solidFill>
              </a:rPr>
              <a:t>Same QTBT</a:t>
            </a:r>
            <a:r>
              <a:rPr lang="en-US" sz="1800" b="1" dirty="0">
                <a:solidFill>
                  <a:schemeClr val="tx1"/>
                </a:solidFill>
              </a:rPr>
              <a:t>+ABT coding structure </a:t>
            </a:r>
            <a:r>
              <a:rPr lang="en-US" sz="1800" b="1">
                <a:solidFill>
                  <a:schemeClr val="tx1"/>
                </a:solidFill>
              </a:rPr>
              <a:t>(JVET-D0064, JVET-J0022)</a:t>
            </a:r>
            <a:endParaRPr lang="en-US" sz="1800" b="1" dirty="0">
              <a:solidFill>
                <a:schemeClr val="tx1"/>
              </a:solidFill>
            </a:endParaRPr>
          </a:p>
          <a:p>
            <a:pPr lvl="2"/>
            <a:r>
              <a:rPr lang="en-US" sz="1400" dirty="0">
                <a:cs typeface="Arial"/>
              </a:rPr>
              <a:t>Binary Tree can be symmetric or asymmetric: QTBT+ABT</a:t>
            </a:r>
            <a:endParaRPr lang="en-US" sz="1600" b="1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43FCC0-5946-4326-BC86-E4E5BE474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105" y="1718913"/>
            <a:ext cx="2103120" cy="2117098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A1A1C1FA-D8CF-4612-B095-3CD250670E48}"/>
              </a:ext>
            </a:extLst>
          </p:cNvPr>
          <p:cNvGrpSpPr>
            <a:grpSpLocks noChangeAspect="1"/>
          </p:cNvGrpSpPr>
          <p:nvPr/>
        </p:nvGrpSpPr>
        <p:grpSpPr>
          <a:xfrm>
            <a:off x="264194" y="3271126"/>
            <a:ext cx="5646420" cy="1707396"/>
            <a:chOff x="133542" y="1746623"/>
            <a:chExt cx="7106458" cy="2012747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3DB9F80-46C9-47D1-8784-A5724280AB49}"/>
                </a:ext>
              </a:extLst>
            </p:cNvPr>
            <p:cNvSpPr/>
            <p:nvPr/>
          </p:nvSpPr>
          <p:spPr>
            <a:xfrm>
              <a:off x="4595071" y="3098630"/>
              <a:ext cx="2644929" cy="660740"/>
            </a:xfrm>
            <a:prstGeom prst="rect">
              <a:avLst/>
            </a:prstGeom>
          </p:spPr>
          <p:txBody>
            <a:bodyPr wrap="square"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</a:pPr>
              <a:r>
                <a:rPr lang="en-US" sz="20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HEVC (QT): Quadtree Tree </a:t>
              </a:r>
            </a:p>
            <a:p>
              <a:pPr algn="r">
                <a:lnSpc>
                  <a:spcPct val="115000"/>
                </a:lnSpc>
              </a:pPr>
              <a:r>
                <a:rPr lang="en-US" sz="20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JEM (QTBT): Quadtree + Binary tree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15000"/>
                </a:lnSpc>
              </a:pPr>
              <a:r>
                <a:rPr lang="en-US" sz="20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Our (ABT): QTBT + Asymmetric Binary tree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D9342EEC-1911-455A-AF08-8A02A996B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542" y="1746623"/>
              <a:ext cx="6290554" cy="1775383"/>
            </a:xfrm>
            <a:prstGeom prst="rect">
              <a:avLst/>
            </a:prstGeom>
          </p:spPr>
        </p:pic>
      </p:grpSp>
      <p:pic>
        <p:nvPicPr>
          <p:cNvPr id="44" name="picture">
            <a:extLst>
              <a:ext uri="{FF2B5EF4-FFF2-40B4-BE49-F238E27FC236}">
                <a16:creationId xmlns:a16="http://schemas.microsoft.com/office/drawing/2014/main" id="{6B175F4E-1DB6-4434-88E1-C991A0632F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394" y="1320752"/>
            <a:ext cx="3243109" cy="18559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570D0B-E6CE-4913-96C9-F134E6DA00EF}"/>
              </a:ext>
            </a:extLst>
          </p:cNvPr>
          <p:cNvSpPr txBox="1"/>
          <p:nvPr/>
        </p:nvSpPr>
        <p:spPr>
          <a:xfrm>
            <a:off x="5999747" y="3991665"/>
            <a:ext cx="2619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Trebuchet MS" pitchFamily="34" charset="0"/>
              </a:rPr>
              <a:t>New luma block sizes: 6, 12, 24, 48</a:t>
            </a:r>
            <a:endParaRPr lang="en-US" sz="1200" dirty="0" err="1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471357"/>
          </a:xfrm>
        </p:spPr>
        <p:txBody>
          <a:bodyPr numCol="1" anchor="t">
            <a:spAutoFit/>
          </a:bodyPr>
          <a:lstStyle/>
          <a:p>
            <a:pPr marL="0" lvl="1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Two additional bins to signal the coding tree:</a:t>
            </a:r>
          </a:p>
        </p:txBody>
      </p:sp>
      <p:pic>
        <p:nvPicPr>
          <p:cNvPr id="156" name="Picture 155">
            <a:extLst>
              <a:ext uri="{FF2B5EF4-FFF2-40B4-BE49-F238E27FC236}">
                <a16:creationId xmlns:a16="http://schemas.microsoft.com/office/drawing/2014/main" id="{268A12B7-A1EF-4CE6-A302-BFDFDBD13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03" y="1373531"/>
            <a:ext cx="3825449" cy="33030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Signaling of ABT splitting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43FCC0-5946-4326-BC86-E4E5BE474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105" y="1718913"/>
            <a:ext cx="2103120" cy="2117098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7F057A18-3FC1-4240-AA5A-2C3D8997B6E2}"/>
              </a:ext>
            </a:extLst>
          </p:cNvPr>
          <p:cNvGrpSpPr/>
          <p:nvPr/>
        </p:nvGrpSpPr>
        <p:grpSpPr>
          <a:xfrm>
            <a:off x="2401911" y="3108869"/>
            <a:ext cx="957511" cy="270456"/>
            <a:chOff x="2401911" y="3007217"/>
            <a:chExt cx="957511" cy="27045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2767DC7-1CED-4536-B5E4-D55E3F7FF3F2}"/>
                </a:ext>
              </a:extLst>
            </p:cNvPr>
            <p:cNvSpPr/>
            <p:nvPr/>
          </p:nvSpPr>
          <p:spPr>
            <a:xfrm>
              <a:off x="2401911" y="3007217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69BDDA0-F20B-4E43-8DB3-BB457A0CB382}"/>
                </a:ext>
              </a:extLst>
            </p:cNvPr>
            <p:cNvSpPr/>
            <p:nvPr/>
          </p:nvSpPr>
          <p:spPr>
            <a:xfrm>
              <a:off x="3082527" y="3007217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40FE323-35B7-4DC3-927D-3A5332A805C4}"/>
              </a:ext>
            </a:extLst>
          </p:cNvPr>
          <p:cNvGrpSpPr/>
          <p:nvPr/>
        </p:nvGrpSpPr>
        <p:grpSpPr>
          <a:xfrm>
            <a:off x="1687319" y="3576798"/>
            <a:ext cx="2391173" cy="270456"/>
            <a:chOff x="1687319" y="3462270"/>
            <a:chExt cx="2391173" cy="27045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42C0D4F-4186-44C1-B75A-F4F0C3236BAC}"/>
                </a:ext>
              </a:extLst>
            </p:cNvPr>
            <p:cNvSpPr/>
            <p:nvPr/>
          </p:nvSpPr>
          <p:spPr>
            <a:xfrm>
              <a:off x="3801597" y="3462270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19E7901-F338-4FB0-B70F-D2A1F5D73309}"/>
                </a:ext>
              </a:extLst>
            </p:cNvPr>
            <p:cNvSpPr/>
            <p:nvPr/>
          </p:nvSpPr>
          <p:spPr>
            <a:xfrm>
              <a:off x="1687319" y="3462270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41087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1348520"/>
          </a:xfrm>
        </p:spPr>
        <p:txBody>
          <a:bodyPr numCol="1" anchor="t">
            <a:spAutoFit/>
          </a:bodyPr>
          <a:lstStyle/>
          <a:p>
            <a:pPr lvl="1"/>
            <a:r>
              <a:rPr lang="en-US" sz="1800" dirty="0">
                <a:solidFill>
                  <a:schemeClr val="tx1"/>
                </a:solidFill>
              </a:rPr>
              <a:t>Additional transform types and sizes: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VTM1.0: DCT2 is extended to sizes 6,12,24,48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BMS1.0: the AMT set of transforms is extended to sizes 6,12,24,48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De-Quantization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Support for non power-of-2 block sizes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98D94E-6F85-4E12-B4A8-E1FE53ED6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52" y="1978757"/>
            <a:ext cx="1895538" cy="29052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60F380-E4DC-4655-9AF9-18F966B7D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402" y="1978757"/>
            <a:ext cx="4773582" cy="16216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7F959F7-804B-4F63-8F2B-7AD11443E7E2}"/>
                  </a:ext>
                </a:extLst>
              </p:cNvPr>
              <p:cNvSpPr/>
              <p:nvPr/>
            </p:nvSpPr>
            <p:spPr>
              <a:xfrm>
                <a:off x="3045214" y="3756604"/>
                <a:ext cx="5716330" cy="1330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400" dirty="0">
                    <a:latin typeface="+mn-lt"/>
                    <a:ea typeface="Times New Roman" panose="02020603050405020304" pitchFamily="18" charset="0"/>
                  </a:rPr>
                  <a:t>preservation of the residual norm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𝑠𝑡𝑒𝑝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sz="1400" dirty="0">
                    <a:latin typeface="+mn-lt"/>
                    <a:ea typeface="Times New Roman" panose="02020603050405020304" pitchFamily="18" charset="0"/>
                  </a:rPr>
                  <a:t> i.e.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𝑄𝑃</m:t>
                    </m:r>
                    <m:r>
                      <a:rPr lang="en-US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=4</m:t>
                    </m:r>
                    <m:r>
                      <a:rPr lang="fr-FR" sz="14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:</m:t>
                    </m:r>
                  </m:oMath>
                </a14:m>
                <a:endParaRPr lang="en-US" sz="1400" dirty="0">
                  <a:latin typeface="+mn-lt"/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−(15−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</m:t>
                      </m:r>
                    </m:oMath>
                  </m:oMathPara>
                </a14:m>
                <a:endParaRPr lang="en-US" sz="1400" dirty="0"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400" dirty="0"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400" b="0" i="1" smtClean="0">
                          <a:latin typeface="Cambria Math" panose="02040503050406030204" pitchFamily="18" charset="0"/>
                        </a:rPr>
                        <m:t>⇒ 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−(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−9)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7F959F7-804B-4F63-8F2B-7AD11443E7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5214" y="3756604"/>
                <a:ext cx="5716330" cy="1330621"/>
              </a:xfrm>
              <a:prstGeom prst="rect">
                <a:avLst/>
              </a:prstGeom>
              <a:blipFill>
                <a:blip r:embed="rId5"/>
                <a:stretch>
                  <a:fillRect t="-1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211030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90C50C09-6FF5-48CA-B6F6-E9A4E8090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4534007"/>
          </a:xfrm>
        </p:spPr>
        <p:txBody>
          <a:bodyPr numCol="1" anchor="t">
            <a:spAutoFit/>
          </a:bodyPr>
          <a:lstStyle/>
          <a:p>
            <a:pPr lvl="1"/>
            <a:r>
              <a:rPr lang="en-US" sz="1800" dirty="0">
                <a:solidFill>
                  <a:schemeClr val="tx1"/>
                </a:solidFill>
              </a:rPr>
              <a:t>Additional transform types and sizes: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VTM1.0: DCT2 is extended to sizes 6,12,24,48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BMS1.0: the AMT set of transforms is extended to sizes 6,12,24,48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De-Quantization</a:t>
            </a: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1"/>
            <a:r>
              <a:rPr lang="en-US" sz="1800" dirty="0" err="1">
                <a:solidFill>
                  <a:schemeClr val="tx1"/>
                </a:solidFill>
              </a:rPr>
              <a:t>LastSignificantXY</a:t>
            </a:r>
            <a:r>
              <a:rPr lang="en-US" sz="1800" dirty="0">
                <a:solidFill>
                  <a:schemeClr val="tx1"/>
                </a:solidFill>
              </a:rPr>
              <a:t> coding for new block sizes: use context of adjacent sizes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Support for non power-of-2 block sizes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814AC3-A660-408D-B37F-A741EF510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364" y="1569247"/>
            <a:ext cx="5424248" cy="294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5078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/>
              <a:t>Test 1.0.1: add </a:t>
            </a:r>
            <a:r>
              <a:rPr lang="en-US"/>
              <a:t>CU sizes 12, </a:t>
            </a:r>
            <a:r>
              <a:rPr lang="en-US" dirty="0"/>
              <a:t>24 and 48</a:t>
            </a:r>
            <a:endParaRPr lang="en-US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19CE69-C24B-4D64-9D1B-9A7F51E59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746" y="1449977"/>
            <a:ext cx="2917465" cy="34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475463-A720-4766-BAD6-D0EC5AC05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441" y="1449977"/>
            <a:ext cx="2917465" cy="34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E4055C-D4DC-4563-B268-B5205682EDC2}"/>
              </a:ext>
            </a:extLst>
          </p:cNvPr>
          <p:cNvSpPr txBox="1"/>
          <p:nvPr/>
        </p:nvSpPr>
        <p:spPr>
          <a:xfrm>
            <a:off x="2439225" y="1177181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95424-5AB7-4D74-88C2-25CD844518A8}"/>
              </a:ext>
            </a:extLst>
          </p:cNvPr>
          <p:cNvSpPr txBox="1"/>
          <p:nvPr/>
        </p:nvSpPr>
        <p:spPr>
          <a:xfrm>
            <a:off x="6068223" y="117718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</p:spTree>
    <p:extLst>
      <p:ext uri="{BB962C8B-B14F-4D97-AF65-F5344CB8AC3E}">
        <p14:creationId xmlns:p14="http://schemas.microsoft.com/office/powerpoint/2010/main" val="395999527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1.0.2: add CU sizes 12, 24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932A15-A48B-4B03-BD3A-3C77A2857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835" y="1477665"/>
            <a:ext cx="2917466" cy="34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B690E1-681D-42D2-875A-4EF97C9DE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500" y="1477665"/>
            <a:ext cx="2917466" cy="34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56852A-7351-4FB9-B6F0-B5A3FA9AE1C4}"/>
              </a:ext>
            </a:extLst>
          </p:cNvPr>
          <p:cNvSpPr txBox="1"/>
          <p:nvPr/>
        </p:nvSpPr>
        <p:spPr>
          <a:xfrm>
            <a:off x="2439225" y="1177181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6E570E-6992-4A43-A654-B9F267A5D210}"/>
              </a:ext>
            </a:extLst>
          </p:cNvPr>
          <p:cNvSpPr txBox="1"/>
          <p:nvPr/>
        </p:nvSpPr>
        <p:spPr>
          <a:xfrm>
            <a:off x="6068223" y="117718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</p:spTree>
    <p:extLst>
      <p:ext uri="{BB962C8B-B14F-4D97-AF65-F5344CB8AC3E}">
        <p14:creationId xmlns:p14="http://schemas.microsoft.com/office/powerpoint/2010/main" val="253507233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9731C1-5CBE-47C6-B096-89F84184DB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7" y="668590"/>
                <a:ext cx="8388349" cy="3333679"/>
              </a:xfr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cs typeface="Arial"/>
                  </a:rPr>
                  <a:t>Test 1.0.3: Recursive ABT with block size adaptive splitting ratio</a:t>
                </a:r>
              </a:p>
              <a:p>
                <a:pPr lvl="1"/>
                <a:r>
                  <a:rPr lang="en-US" sz="1400" dirty="0">
                    <a:cs typeface="Arial"/>
                  </a:rPr>
                  <a:t>Use usual split ratios (1/2 or 1/4 or 3/4) if CU size is a power of 2.</a:t>
                </a:r>
              </a:p>
              <a:p>
                <a:pPr lvl="1"/>
                <a:r>
                  <a:rPr lang="en-US" sz="1400" dirty="0">
                    <a:cs typeface="Arial"/>
                  </a:rPr>
                  <a:t>Use split ratio (1/3,2/3) if CU size is not a power of 2 (</a:t>
                </a:r>
                <a14:m>
                  <m:oMath xmlns:m="http://schemas.openxmlformats.org/officeDocument/2006/math">
                    <m:r>
                      <a:rPr lang="fr-FR" sz="1400" b="0" i="1" smtClean="0">
                        <a:latin typeface="Cambria Math" panose="02040503050406030204" pitchFamily="18" charset="0"/>
                        <a:cs typeface="Arial"/>
                      </a:rPr>
                      <m:t>3×</m:t>
                    </m:r>
                    <m:sSup>
                      <m:sSupPr>
                        <m:ctrlPr>
                          <a:rPr lang="fr-FR" sz="1400" b="0" i="1" smtClean="0">
                            <a:latin typeface="Cambria Math" panose="02040503050406030204" pitchFamily="18" charset="0"/>
                            <a:cs typeface="Arial"/>
                          </a:rPr>
                        </m:ctrlPr>
                      </m:sSupPr>
                      <m:e>
                        <m:r>
                          <a:rPr lang="fr-FR" sz="1400" b="0" i="1" smtClean="0">
                            <a:latin typeface="Cambria Math" panose="02040503050406030204" pitchFamily="18" charset="0"/>
                            <a:cs typeface="Arial"/>
                          </a:rPr>
                          <m:t>2</m:t>
                        </m:r>
                      </m:e>
                      <m:sup>
                        <m:r>
                          <a:rPr lang="fr-FR" sz="1400" b="0" i="1" smtClean="0">
                            <a:latin typeface="Cambria Math" panose="02040503050406030204" pitchFamily="18" charset="0"/>
                            <a:cs typeface="Arial"/>
                          </a:rPr>
                          <m:t>𝑛</m:t>
                        </m:r>
                      </m:sup>
                    </m:sSup>
                    <m:r>
                      <a:rPr lang="fr-FR" sz="1400" b="0" i="1" smtClean="0">
                        <a:latin typeface="Cambria Math" panose="02040503050406030204" pitchFamily="18" charset="0"/>
                        <a:cs typeface="Arial"/>
                      </a:rPr>
                      <m:t> </m:t>
                    </m:r>
                  </m:oMath>
                </a14:m>
                <a:r>
                  <a:rPr lang="en-US" sz="1400" dirty="0">
                    <a:cs typeface="Arial"/>
                  </a:rPr>
                  <a:t>)</a:t>
                </a: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9731C1-5CBE-47C6-B096-89F84184DB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7" y="668590"/>
                <a:ext cx="8388349" cy="333367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size adaptive splitting ratio</a:t>
            </a:r>
          </a:p>
        </p:txBody>
      </p:sp>
      <p:pic>
        <p:nvPicPr>
          <p:cNvPr id="6" name="picture">
            <a:extLst>
              <a:ext uri="{FF2B5EF4-FFF2-40B4-BE49-F238E27FC236}">
                <a16:creationId xmlns:a16="http://schemas.microsoft.com/office/drawing/2014/main" id="{2749CD38-088D-4582-BDEB-854E75BDA17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5"/>
          <a:stretch>
            <a:fillRect/>
          </a:stretch>
        </p:blipFill>
        <p:spPr bwMode="auto">
          <a:xfrm>
            <a:off x="1393371" y="1828321"/>
            <a:ext cx="5638800" cy="2124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1.0.3 results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4C6622-E5DD-403F-82D3-0C83C1DAEC9C}"/>
              </a:ext>
            </a:extLst>
          </p:cNvPr>
          <p:cNvSpPr txBox="1"/>
          <p:nvPr/>
        </p:nvSpPr>
        <p:spPr>
          <a:xfrm>
            <a:off x="2031275" y="1074637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6A0C43-495C-466D-8178-5C67F5069AB0}"/>
              </a:ext>
            </a:extLst>
          </p:cNvPr>
          <p:cNvSpPr txBox="1"/>
          <p:nvPr/>
        </p:nvSpPr>
        <p:spPr>
          <a:xfrm>
            <a:off x="6061691" y="1074637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097F6D-8485-48F3-8612-305148403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465" y="1346281"/>
            <a:ext cx="2917465" cy="34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209A9C-F501-4CDF-B879-A4A43B4BB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991" y="1346281"/>
            <a:ext cx="2917466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64518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524</Words>
  <Application>Microsoft Office PowerPoint</Application>
  <PresentationFormat>On-screen Show (16:9)</PresentationFormat>
  <Paragraphs>99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 Math</vt:lpstr>
      <vt:lpstr>Times New Roman</vt:lpstr>
      <vt:lpstr>Trebuchet MS</vt:lpstr>
      <vt:lpstr>Wingdings</vt:lpstr>
      <vt:lpstr>2013_Technicolor</vt:lpstr>
      <vt:lpstr>JVET-K0197 – CE1 - Technicolor Asymmetric Binary Tree</vt:lpstr>
      <vt:lpstr>Asymmetric Binary Tree (ABT)</vt:lpstr>
      <vt:lpstr>Signaling of ABT splitting</vt:lpstr>
      <vt:lpstr>Support for non power-of-2 block sizes</vt:lpstr>
      <vt:lpstr>Support for non power-of-2 block sizes</vt:lpstr>
      <vt:lpstr>Results in BMS1.0 software, gcc-4.8.3, SIMD=SSE42</vt:lpstr>
      <vt:lpstr>Results in BMS1.0 software, gcc-4.8.3, SIMD=SSE42</vt:lpstr>
      <vt:lpstr>Block size adaptive splitting ratio</vt:lpstr>
      <vt:lpstr>Results in BMS1.0 software, gcc-4.8.3, SIMD=SSE42</vt:lpstr>
      <vt:lpstr>Addition operating points of ABT</vt:lpstr>
      <vt:lpstr>Addition operating points of ABT</vt:lpstr>
      <vt:lpstr>Conclusion</vt:lpstr>
      <vt:lpstr>Conclusion</vt:lpstr>
      <vt:lpstr>Constrained ABT with power-of-2 transform sizes only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2018-07-09T21:06:28Z</dcterms:modified>
</cp:coreProperties>
</file>