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1689" r:id="rId2"/>
    <p:sldId id="1882" r:id="rId3"/>
    <p:sldId id="1870" r:id="rId4"/>
    <p:sldId id="1891" r:id="rId5"/>
    <p:sldId id="1892" r:id="rId6"/>
    <p:sldId id="1893" r:id="rId7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8181" autoAdjust="0"/>
  </p:normalViewPr>
  <p:slideViewPr>
    <p:cSldViewPr snapToGrid="0">
      <p:cViewPr varScale="1">
        <p:scale>
          <a:sx n="133" d="100"/>
          <a:sy n="133" d="100"/>
        </p:scale>
        <p:origin x="96" y="144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06/07/2018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35265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5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705186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7/6/2018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CE2-3.3 </a:t>
            </a:r>
            <a:r>
              <a:rPr lang="en-US" dirty="0" err="1"/>
              <a:t>SAO_Palette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JVET-K0192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July 2018</a:t>
            </a:r>
          </a:p>
          <a:p>
            <a:r>
              <a:rPr lang="fr-FR" sz="900" dirty="0">
                <a:latin typeface="Trebuchet MS" pitchFamily="34" charset="0"/>
              </a:rPr>
              <a:t>P. Bordes, </a:t>
            </a:r>
            <a:r>
              <a:rPr lang="fr-FR" sz="900" dirty="0" err="1">
                <a:latin typeface="Trebuchet MS" pitchFamily="34" charset="0"/>
              </a:rPr>
              <a:t>F.Racapé</a:t>
            </a:r>
            <a:endParaRPr lang="fr-FR" sz="900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SAO palette - </a:t>
            </a:r>
            <a:r>
              <a:rPr lang="fr-FR" dirty="0" err="1"/>
              <a:t>principle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</p:spPr>
        <p:txBody>
          <a:bodyPr numCol="1" anchor="ctr"/>
          <a:lstStyle/>
          <a:p>
            <a:pPr lvl="1"/>
            <a:endParaRPr lang="fr-FR" sz="1400" b="1" dirty="0"/>
          </a:p>
          <a:p>
            <a:pPr lvl="1"/>
            <a:endParaRPr lang="fr-FR" sz="1400" b="1" dirty="0"/>
          </a:p>
          <a:p>
            <a:pPr lvl="1"/>
            <a:endParaRPr lang="fr-FR" sz="1400" b="1" dirty="0"/>
          </a:p>
          <a:p>
            <a:pPr lvl="1"/>
            <a:endParaRPr lang="fr-FR" sz="1400" b="1" dirty="0"/>
          </a:p>
          <a:p>
            <a:pPr lvl="1"/>
            <a:endParaRPr lang="fr-FR" sz="1400" b="1" dirty="0"/>
          </a:p>
          <a:p>
            <a:pPr lvl="1"/>
            <a:r>
              <a:rPr lang="fr-FR" sz="1400" b="1" dirty="0" err="1"/>
              <a:t>Rationale</a:t>
            </a:r>
            <a:endParaRPr lang="fr-FR" sz="1400" b="1" dirty="0"/>
          </a:p>
          <a:p>
            <a:pPr lvl="2"/>
            <a:r>
              <a:rPr lang="en-US" sz="1400" dirty="0"/>
              <a:t>SAO blocks may inherit parameters from other blocks than CTU-left or CTU-above</a:t>
            </a:r>
            <a:endParaRPr lang="fr-FR" sz="1400" dirty="0"/>
          </a:p>
          <a:p>
            <a:pPr lvl="2"/>
            <a:r>
              <a:rPr lang="en-US" sz="1400" b="1" i="1" dirty="0" err="1"/>
              <a:t>sao_palette_idx</a:t>
            </a:r>
            <a:r>
              <a:rPr lang="en-US" sz="1400" b="1" i="1" dirty="0"/>
              <a:t> </a:t>
            </a:r>
            <a:r>
              <a:rPr lang="en-US" sz="1400" dirty="0"/>
              <a:t>indicates which SAO parameter to use</a:t>
            </a:r>
            <a:endParaRPr lang="fr-FR" sz="1400" dirty="0"/>
          </a:p>
          <a:p>
            <a:pPr lvl="2"/>
            <a:endParaRPr lang="fr-FR" sz="1400" dirty="0"/>
          </a:p>
          <a:p>
            <a:pPr lvl="2"/>
            <a:endParaRPr lang="fr-FR" sz="1400" dirty="0"/>
          </a:p>
          <a:p>
            <a:pPr lvl="2"/>
            <a:endParaRPr lang="fr-FR" sz="1400" dirty="0"/>
          </a:p>
          <a:p>
            <a:pPr lvl="2"/>
            <a:endParaRPr lang="fr-FR" sz="1400" dirty="0"/>
          </a:p>
          <a:p>
            <a:pPr lvl="2"/>
            <a:endParaRPr lang="fr-FR" sz="16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5F3D382-B161-42F4-A84C-0B7770194B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3318501"/>
              </p:ext>
            </p:extLst>
          </p:nvPr>
        </p:nvGraphicFramePr>
        <p:xfrm>
          <a:off x="1462418" y="2870856"/>
          <a:ext cx="6333158" cy="20857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Visio" r:id="rId3" imgW="10677815" imgH="3608691" progId="Visio.Drawing.11">
                  <p:embed/>
                </p:oleObj>
              </mc:Choice>
              <mc:Fallback>
                <p:oleObj name="Visio" r:id="rId3" imgW="10677815" imgH="3608691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2418" y="2870856"/>
                        <a:ext cx="6333158" cy="20857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20C2C276-ECBF-4D26-9E2F-76C037FF66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8520" y="800492"/>
            <a:ext cx="1936548" cy="130827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2CAFC29-EA3E-4D0B-869D-0365598468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1755" y="800492"/>
            <a:ext cx="1936548" cy="130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19535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51D51AD-FDC9-43BD-8E79-CA10FCC45BC0}"/>
              </a:ext>
            </a:extLst>
          </p:cNvPr>
          <p:cNvSpPr/>
          <p:nvPr/>
        </p:nvSpPr>
        <p:spPr>
          <a:xfrm>
            <a:off x="1231641" y="681136"/>
            <a:ext cx="6731952" cy="4405214"/>
          </a:xfrm>
          <a:prstGeom prst="rect">
            <a:avLst/>
          </a:prstGeom>
          <a:gradFill flip="none" rotWithShape="1">
            <a:gsLst>
              <a:gs pos="30000">
                <a:srgbClr val="98A4AB">
                  <a:tint val="66000"/>
                  <a:satMod val="160000"/>
                </a:srgbClr>
              </a:gs>
              <a:gs pos="50000">
                <a:srgbClr val="98A4AB">
                  <a:tint val="44500"/>
                  <a:satMod val="160000"/>
                </a:srgbClr>
              </a:gs>
              <a:gs pos="96875">
                <a:srgbClr val="EAEDEF"/>
              </a:gs>
              <a:gs pos="93750">
                <a:srgbClr val="E9ECEE"/>
              </a:gs>
              <a:gs pos="87500">
                <a:srgbClr val="E6EAEC"/>
              </a:gs>
              <a:gs pos="75000">
                <a:srgbClr val="E1E6E8"/>
              </a:gs>
              <a:gs pos="100000">
                <a:srgbClr val="98A4AB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Results</a:t>
            </a:r>
            <a:r>
              <a:rPr lang="fr-FR" dirty="0"/>
              <a:t> (</a:t>
            </a:r>
            <a:r>
              <a:rPr lang="fr-FR" dirty="0" err="1"/>
              <a:t>test-a</a:t>
            </a:r>
            <a:r>
              <a:rPr lang="fr-FR" dirty="0"/>
              <a:t>)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182A58-0901-45B3-8738-87B7F3616D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016" y="760720"/>
            <a:ext cx="5073967" cy="13020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E5B31EA-A606-467C-8D4E-C258AC45FA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5015" y="2204853"/>
            <a:ext cx="5073968" cy="13277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9CAD36-18F6-4E10-9A97-D9E082AE9E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5015" y="3670894"/>
            <a:ext cx="5073968" cy="1357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16351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SAO adaptive block size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</p:spPr>
        <p:txBody>
          <a:bodyPr numCol="1" anchor="ctr"/>
          <a:lstStyle/>
          <a:p>
            <a:pPr lvl="1"/>
            <a:r>
              <a:rPr lang="fr-FR" sz="1400" b="1" dirty="0" err="1"/>
              <a:t>Rationale</a:t>
            </a:r>
            <a:endParaRPr lang="fr-FR" sz="1400" b="1" dirty="0"/>
          </a:p>
          <a:p>
            <a:pPr lvl="2"/>
            <a:r>
              <a:rPr lang="en-US" sz="1400" dirty="0"/>
              <a:t>SAO blocks </a:t>
            </a:r>
            <a:r>
              <a:rPr lang="fr-FR" sz="1400" dirty="0"/>
              <a:t>size </a:t>
            </a:r>
            <a:r>
              <a:rPr lang="fr-FR" sz="1400" dirty="0" err="1"/>
              <a:t>adapted</a:t>
            </a:r>
            <a:r>
              <a:rPr lang="fr-FR" sz="1400" dirty="0"/>
              <a:t> per slice</a:t>
            </a:r>
          </a:p>
          <a:p>
            <a:pPr lvl="2"/>
            <a:endParaRPr lang="fr-FR" sz="1400" dirty="0"/>
          </a:p>
          <a:p>
            <a:pPr lvl="2"/>
            <a:endParaRPr lang="fr-FR" sz="1400" dirty="0"/>
          </a:p>
          <a:p>
            <a:pPr lvl="2"/>
            <a:endParaRPr lang="fr-FR" sz="1400" dirty="0"/>
          </a:p>
          <a:p>
            <a:pPr lvl="2"/>
            <a:endParaRPr lang="fr-FR" sz="1400" dirty="0"/>
          </a:p>
          <a:p>
            <a:pPr lvl="2"/>
            <a:endParaRPr lang="fr-FR" sz="1400" dirty="0"/>
          </a:p>
          <a:p>
            <a:pPr lvl="2"/>
            <a:endParaRPr lang="fr-FR" sz="1400" dirty="0"/>
          </a:p>
          <a:p>
            <a:pPr lvl="2"/>
            <a:endParaRPr lang="fr-FR" sz="1400" dirty="0"/>
          </a:p>
          <a:p>
            <a:pPr lvl="2"/>
            <a:endParaRPr lang="fr-FR" sz="16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0A4037-692D-4052-8F80-3786CE2FFF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16" y="1719953"/>
            <a:ext cx="3969584" cy="30318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5F7983-EDCA-479C-B839-B81F67590B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6001" y="816119"/>
            <a:ext cx="2538349" cy="20134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635A39-E6B6-4C9D-94DC-9F9C7F207B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6000" y="2908076"/>
            <a:ext cx="2538349" cy="201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22835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51D51AD-FDC9-43BD-8E79-CA10FCC45BC0}"/>
              </a:ext>
            </a:extLst>
          </p:cNvPr>
          <p:cNvSpPr/>
          <p:nvPr/>
        </p:nvSpPr>
        <p:spPr>
          <a:xfrm>
            <a:off x="1231641" y="681136"/>
            <a:ext cx="6731952" cy="4405214"/>
          </a:xfrm>
          <a:prstGeom prst="rect">
            <a:avLst/>
          </a:prstGeom>
          <a:gradFill flip="none" rotWithShape="1">
            <a:gsLst>
              <a:gs pos="30000">
                <a:srgbClr val="98A4AB">
                  <a:tint val="66000"/>
                  <a:satMod val="160000"/>
                </a:srgbClr>
              </a:gs>
              <a:gs pos="50000">
                <a:srgbClr val="98A4AB">
                  <a:tint val="44500"/>
                  <a:satMod val="160000"/>
                </a:srgbClr>
              </a:gs>
              <a:gs pos="96875">
                <a:srgbClr val="EAEDEF"/>
              </a:gs>
              <a:gs pos="93750">
                <a:srgbClr val="E9ECEE"/>
              </a:gs>
              <a:gs pos="87500">
                <a:srgbClr val="E6EAEC"/>
              </a:gs>
              <a:gs pos="75000">
                <a:srgbClr val="E1E6E8"/>
              </a:gs>
              <a:gs pos="100000">
                <a:srgbClr val="98A4AB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Results</a:t>
            </a:r>
            <a:r>
              <a:rPr lang="fr-FR" dirty="0"/>
              <a:t> (test-b)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968339-F151-4DB8-9963-D54B2BBCC4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016" y="768024"/>
            <a:ext cx="5073967" cy="13078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1BBF355-6CCA-4F26-AD54-372C379A62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347" y="2214184"/>
            <a:ext cx="5073968" cy="13178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C82740C-C42C-4F86-A8BE-B473372A8C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3679" y="3672857"/>
            <a:ext cx="5064636" cy="130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2896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SAO palette – </a:t>
            </a:r>
            <a:r>
              <a:rPr lang="fr-FR" dirty="0" err="1"/>
              <a:t>wavefront</a:t>
            </a:r>
            <a:r>
              <a:rPr lang="fr-FR" dirty="0"/>
              <a:t> </a:t>
            </a:r>
            <a:r>
              <a:rPr lang="fr-FR" dirty="0" err="1"/>
              <a:t>parallelization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</p:spPr>
        <p:txBody>
          <a:bodyPr numCol="1" anchor="ctr"/>
          <a:lstStyle/>
          <a:p>
            <a:pPr lvl="1"/>
            <a:r>
              <a:rPr lang="fr-FR" sz="1400" b="1" dirty="0" err="1"/>
              <a:t>Restrain</a:t>
            </a:r>
            <a:r>
              <a:rPr lang="fr-FR" sz="1400" b="1" dirty="0"/>
              <a:t> area </a:t>
            </a:r>
            <a:r>
              <a:rPr lang="fr-FR" sz="1400" b="1" dirty="0" err="1"/>
              <a:t>inherit</a:t>
            </a:r>
            <a:r>
              <a:rPr lang="fr-FR" sz="1400" b="1" dirty="0"/>
              <a:t> SAO blocks </a:t>
            </a:r>
            <a:r>
              <a:rPr lang="fr-FR" sz="1400" b="1" dirty="0" err="1"/>
              <a:t>parameters</a:t>
            </a:r>
            <a:endParaRPr lang="fr-FR" sz="1400" b="1" dirty="0"/>
          </a:p>
          <a:p>
            <a:pPr lvl="1"/>
            <a:endParaRPr lang="fr-FR" sz="1400" b="1" dirty="0"/>
          </a:p>
          <a:p>
            <a:pPr lvl="2"/>
            <a:endParaRPr lang="fr-FR" sz="1400" dirty="0"/>
          </a:p>
          <a:p>
            <a:pPr lvl="2"/>
            <a:endParaRPr lang="fr-FR" sz="1400" dirty="0"/>
          </a:p>
          <a:p>
            <a:pPr lvl="2"/>
            <a:endParaRPr lang="fr-FR" sz="1400" dirty="0"/>
          </a:p>
          <a:p>
            <a:pPr lvl="2"/>
            <a:endParaRPr lang="fr-FR" sz="1400" dirty="0"/>
          </a:p>
          <a:p>
            <a:pPr lvl="2"/>
            <a:endParaRPr lang="fr-FR" sz="1400" dirty="0"/>
          </a:p>
          <a:p>
            <a:pPr lvl="2"/>
            <a:endParaRPr lang="fr-FR" sz="1400" dirty="0"/>
          </a:p>
          <a:p>
            <a:pPr lvl="2"/>
            <a:endParaRPr lang="fr-FR" sz="1400" dirty="0"/>
          </a:p>
          <a:p>
            <a:pPr lvl="2"/>
            <a:endParaRPr lang="fr-FR" sz="1400" dirty="0"/>
          </a:p>
          <a:p>
            <a:pPr lvl="2"/>
            <a:endParaRPr lang="fr-FR" sz="1400" dirty="0"/>
          </a:p>
          <a:p>
            <a:pPr lvl="2"/>
            <a:endParaRPr lang="fr-FR" sz="16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302B36C-93AC-456E-A114-A09BFB515B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3208" y="1133112"/>
            <a:ext cx="6048375" cy="21670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CF7C6E-2376-4DF7-B3DD-02D19FDE60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7812" y="3491401"/>
            <a:ext cx="6048375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46455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75</Words>
  <Application>Microsoft Office PowerPoint</Application>
  <PresentationFormat>On-screen Show (16:9)</PresentationFormat>
  <Paragraphs>44</Paragraphs>
  <Slides>6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Times New Roman</vt:lpstr>
      <vt:lpstr>Trebuchet MS</vt:lpstr>
      <vt:lpstr>Wingdings</vt:lpstr>
      <vt:lpstr>2013_Technicolor</vt:lpstr>
      <vt:lpstr>Microsoft Office Visio Drawing</vt:lpstr>
      <vt:lpstr>CE2-3.3 SAO_Palette</vt:lpstr>
      <vt:lpstr>SAO palette - principle</vt:lpstr>
      <vt:lpstr>Results (test-a)</vt:lpstr>
      <vt:lpstr>SAO adaptive block size</vt:lpstr>
      <vt:lpstr>Results (test-b)</vt:lpstr>
      <vt:lpstr>SAO palette – wavefront parallelization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2018-07-06T14:01:49Z</dcterms:modified>
</cp:coreProperties>
</file>