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79" r:id="rId1"/>
  </p:sldMasterIdLst>
  <p:notesMasterIdLst>
    <p:notesMasterId r:id="rId13"/>
  </p:notesMasterIdLst>
  <p:sldIdLst>
    <p:sldId id="256" r:id="rId2"/>
    <p:sldId id="261" r:id="rId3"/>
    <p:sldId id="274" r:id="rId4"/>
    <p:sldId id="262" r:id="rId5"/>
    <p:sldId id="263" r:id="rId6"/>
    <p:sldId id="282" r:id="rId7"/>
    <p:sldId id="265" r:id="rId8"/>
    <p:sldId id="280" r:id="rId9"/>
    <p:sldId id="275" r:id="rId10"/>
    <p:sldId id="267" r:id="rId11"/>
    <p:sldId id="268" r:id="rId12"/>
  </p:sldIdLst>
  <p:sldSz cx="12192000" cy="6858000"/>
  <p:notesSz cx="6805613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8D6B57B-B917-483F-B153-18959EBDE627}">
  <a:tblStyle styleId="{28D6B57B-B917-483F-B153-18959EBDE62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452" autoAdjust="0"/>
  </p:normalViewPr>
  <p:slideViewPr>
    <p:cSldViewPr snapToGrid="0">
      <p:cViewPr varScale="1">
        <p:scale>
          <a:sx n="59" d="100"/>
          <a:sy n="59" d="100"/>
        </p:scale>
        <p:origin x="94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099" cy="498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4939" y="0"/>
            <a:ext cx="2949099" cy="498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4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1F7E8DA0-DA08-423F-BB2E-7205DBA94C0C}" type="slidenum">
              <a:rPr lang="zh-TW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altLang="zh-TW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839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47737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2292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721991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91971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28786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59309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13618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62939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ctrTitle"/>
          </p:nvPr>
        </p:nvSpPr>
        <p:spPr>
          <a:xfrm>
            <a:off x="1524000" y="2472856"/>
            <a:ext cx="9144000" cy="182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1524000" y="4389187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AD8A1BC9-10F0-4F0D-B80C-DF27A7CFF7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945" t="37078" r="4432" b="28005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839788" y="102364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83188" y="155386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2"/>
          </p:nvPr>
        </p:nvSpPr>
        <p:spPr>
          <a:xfrm>
            <a:off x="839788" y="262384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413" cy="551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icture with Caption">
  <p:cSld name="1_Picture with Caption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4178301" y="5895975"/>
            <a:ext cx="3822700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29280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413" cy="551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838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6172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839788" y="0"/>
            <a:ext cx="10515600" cy="76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839788" y="1211827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2"/>
          </p:nvPr>
        </p:nvSpPr>
        <p:spPr>
          <a:xfrm>
            <a:off x="839788" y="2035739"/>
            <a:ext cx="5157787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3"/>
          </p:nvPr>
        </p:nvSpPr>
        <p:spPr>
          <a:xfrm>
            <a:off x="6172200" y="1211827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4"/>
          </p:nvPr>
        </p:nvSpPr>
        <p:spPr>
          <a:xfrm>
            <a:off x="6172200" y="2035739"/>
            <a:ext cx="5183188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>
  <p:cSld name="1_Title Only">
    <p:bg>
      <p:bgPr>
        <a:blipFill>
          <a:blip r:embed="rId2">
            <a:alphaModFix amt="62000"/>
          </a:blip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674" y="0"/>
            <a:ext cx="12192000" cy="764704"/>
          </a:xfrm>
          <a:prstGeom prst="rect">
            <a:avLst/>
          </a:prstGeom>
          <a:gradFill>
            <a:gsLst>
              <a:gs pos="0">
                <a:srgbClr val="284971"/>
              </a:gs>
              <a:gs pos="50000">
                <a:srgbClr val="3B6AA4"/>
              </a:gs>
              <a:gs pos="100000">
                <a:srgbClr val="4680C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ftr" idx="11"/>
          </p:nvPr>
        </p:nvSpPr>
        <p:spPr>
          <a:xfrm>
            <a:off x="-1" y="6388136"/>
            <a:ext cx="10483361" cy="420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B2777F1-FE81-4742-9348-B23F843221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/>
          <a:srcRect l="4945" t="37078" r="4432" b="28005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80" r:id="rId15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>
            <a:spLocks noGrp="1"/>
          </p:cNvSpPr>
          <p:nvPr>
            <p:ph type="ctrTitle"/>
          </p:nvPr>
        </p:nvSpPr>
        <p:spPr>
          <a:xfrm>
            <a:off x="1013790" y="1787744"/>
            <a:ext cx="10164417" cy="182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/>
            <a:r>
              <a:rPr lang="en-US" altLang="zh-TW" sz="5000" dirty="0">
                <a:solidFill>
                  <a:schemeClr val="bg2"/>
                </a:solidFill>
                <a:ea typeface="新細明體" panose="02020500000000000000" pitchFamily="18" charset="-120"/>
              </a:rPr>
              <a:t>JVET-K0175</a:t>
            </a:r>
            <a:br>
              <a:rPr lang="en-US" altLang="zh-TW" sz="5000" dirty="0">
                <a:solidFill>
                  <a:schemeClr val="bg2"/>
                </a:solidFill>
                <a:ea typeface="新細明體" panose="02020500000000000000" pitchFamily="18" charset="-120"/>
              </a:rPr>
            </a:br>
            <a:r>
              <a:rPr lang="en-CA" altLang="zh-TW" sz="5000" dirty="0">
                <a:solidFill>
                  <a:schemeClr val="bg2"/>
                </a:solidFill>
              </a:rPr>
              <a:t>CE3-related: Advanced most probable modes (MPM) based on intra reference line selection scheme</a:t>
            </a:r>
            <a:endParaRPr sz="5000" i="0" u="none" strike="noStrike" cap="none" dirty="0">
              <a:solidFill>
                <a:schemeClr val="bg2"/>
              </a:solidFill>
              <a:sym typeface="Calibri"/>
            </a:endParaRPr>
          </a:p>
        </p:txBody>
      </p:sp>
      <p:sp>
        <p:nvSpPr>
          <p:cNvPr id="2" name="副標題 1"/>
          <p:cNvSpPr>
            <a:spLocks noGrp="1"/>
          </p:cNvSpPr>
          <p:nvPr>
            <p:ph type="subTitle" idx="1"/>
          </p:nvPr>
        </p:nvSpPr>
        <p:spPr>
          <a:xfrm>
            <a:off x="1523998" y="3976477"/>
            <a:ext cx="9144000" cy="1655762"/>
          </a:xfrm>
        </p:spPr>
        <p:txBody>
          <a:bodyPr/>
          <a:lstStyle/>
          <a:p>
            <a:r>
              <a:rPr lang="en-US" altLang="zh-TW" sz="3600" b="1" dirty="0">
                <a:solidFill>
                  <a:srgbClr val="28AECF"/>
                </a:solidFill>
                <a:ea typeface="新細明體" panose="02020500000000000000" pitchFamily="18" charset="-120"/>
              </a:rPr>
              <a:t>Hui-Yu Jiang, Yao-Jen Chang</a:t>
            </a:r>
          </a:p>
          <a:p>
            <a:endParaRPr lang="en-US" altLang="zh-TW" b="1" dirty="0">
              <a:solidFill>
                <a:srgbClr val="28AECF"/>
              </a:solidFill>
              <a:ea typeface="新細明體" panose="02020500000000000000" pitchFamily="18" charset="-120"/>
            </a:endParaRPr>
          </a:p>
          <a:p>
            <a:r>
              <a:rPr lang="en-CA" altLang="zh-TW" dirty="0"/>
              <a:t>Ljubljana</a:t>
            </a:r>
            <a:r>
              <a:rPr lang="en-US" altLang="zh-TW" dirty="0">
                <a:ea typeface="新細明體" panose="02020500000000000000" pitchFamily="18" charset="-120"/>
              </a:rPr>
              <a:t>, </a:t>
            </a:r>
            <a:r>
              <a:rPr lang="en-CA" altLang="zh-TW" dirty="0"/>
              <a:t>SI</a:t>
            </a:r>
          </a:p>
          <a:p>
            <a:r>
              <a:rPr lang="en-US" altLang="zh-TW" dirty="0">
                <a:ea typeface="新細明體" panose="02020500000000000000" pitchFamily="18" charset="-120"/>
              </a:rPr>
              <a:t>July 2018</a:t>
            </a:r>
            <a:endParaRPr lang="zh-TW" altLang="en-US" dirty="0">
              <a:ea typeface="新細明體" panose="02020500000000000000" pitchFamily="18" charset="-120"/>
            </a:endParaRPr>
          </a:p>
          <a:p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6516" y="1113965"/>
            <a:ext cx="11295681" cy="5181643"/>
          </a:xfrm>
        </p:spPr>
        <p:txBody>
          <a:bodyPr/>
          <a:lstStyle/>
          <a:p>
            <a:r>
              <a:rPr lang="en-US" altLang="zh-TW" dirty="0"/>
              <a:t>This contribution proposes an advanced MPM (AMPM) based on an intra reference line selection scheme</a:t>
            </a:r>
          </a:p>
          <a:p>
            <a:pPr lvl="1"/>
            <a:r>
              <a:rPr lang="en-US" altLang="zh-TW" dirty="0"/>
              <a:t>Conceptually, AMPM applies the MLIP in CE3.5 to MPMs only</a:t>
            </a:r>
          </a:p>
          <a:p>
            <a:r>
              <a:rPr lang="en-CA" altLang="zh-TW" dirty="0"/>
              <a:t>Provides good improvement in terms of bitrate reduction and coding runtime</a:t>
            </a:r>
          </a:p>
          <a:p>
            <a:pPr lvl="1"/>
            <a:r>
              <a:rPr lang="en-CA" altLang="zh-TW" dirty="0"/>
              <a:t>Compared to VTM anchor, the AMPM reaches 0.5% </a:t>
            </a:r>
            <a:r>
              <a:rPr lang="en-CA" altLang="zh-TW" dirty="0" err="1"/>
              <a:t>luma</a:t>
            </a:r>
            <a:r>
              <a:rPr lang="en-CA" altLang="zh-TW" dirty="0"/>
              <a:t> coding gain with 102%/99% coding runtime</a:t>
            </a:r>
          </a:p>
          <a:p>
            <a:pPr lvl="1"/>
            <a:r>
              <a:rPr lang="en-CA" altLang="zh-TW" dirty="0"/>
              <a:t>Compared to BMS anchor, the AMPM reaches 0.3% </a:t>
            </a:r>
            <a:r>
              <a:rPr lang="en-CA" altLang="zh-TW" dirty="0" err="1"/>
              <a:t>luma</a:t>
            </a:r>
            <a:r>
              <a:rPr lang="en-CA" altLang="zh-TW" dirty="0"/>
              <a:t> coding gain with 98%/100% coding runtime</a:t>
            </a:r>
          </a:p>
          <a:p>
            <a:r>
              <a:rPr lang="en-US" altLang="zh-TW" dirty="0"/>
              <a:t>It is suggested to consider the proposed AMPM for the next version of VTM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527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標題 3"/>
          <p:cNvSpPr>
            <a:spLocks noGrp="1"/>
          </p:cNvSpPr>
          <p:nvPr>
            <p:ph type="ctrTitle"/>
          </p:nvPr>
        </p:nvSpPr>
        <p:spPr>
          <a:xfrm>
            <a:off x="1524000" y="2054226"/>
            <a:ext cx="9144000" cy="2257425"/>
          </a:xfrm>
        </p:spPr>
        <p:txBody>
          <a:bodyPr/>
          <a:lstStyle/>
          <a:p>
            <a:pPr algn="ctr"/>
            <a:r>
              <a:rPr lang="en-US" altLang="zh-TW" sz="7200" dirty="0">
                <a:solidFill>
                  <a:schemeClr val="bg2"/>
                </a:solidFill>
                <a:ea typeface="新細明體" panose="02020500000000000000" pitchFamily="18" charset="-120"/>
              </a:rPr>
              <a:t>Thank you.</a:t>
            </a:r>
            <a:endParaRPr lang="zh-TW" altLang="en-US" sz="7200" dirty="0">
              <a:solidFill>
                <a:schemeClr val="bg2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46712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Current most probable modes (MPM)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995320"/>
            <a:ext cx="11129010" cy="5181643"/>
          </a:xfrm>
        </p:spPr>
        <p:txBody>
          <a:bodyPr/>
          <a:lstStyle/>
          <a:p>
            <a:pPr marL="457200" lvl="1" indent="-406400">
              <a:lnSpc>
                <a:spcPct val="100000"/>
              </a:lnSpc>
              <a:spcBef>
                <a:spcPts val="1000"/>
              </a:spcBef>
              <a:buSzPts val="2800"/>
            </a:pPr>
            <a:r>
              <a:rPr lang="en-US" altLang="zh-TW" sz="3200" dirty="0"/>
              <a:t>VTM-1.0 : 3 MPMs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Intra modes from left and above neighboring blocks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Derived angular modes : -1/+1 angular mode 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Default modes : Planar, DC and 26</a:t>
            </a:r>
          </a:p>
          <a:p>
            <a:pPr marL="457200" lvl="1" indent="-406400">
              <a:lnSpc>
                <a:spcPct val="100000"/>
              </a:lnSpc>
              <a:spcBef>
                <a:spcPts val="1000"/>
              </a:spcBef>
              <a:buSzPts val="2800"/>
            </a:pPr>
            <a:r>
              <a:rPr lang="en-US" altLang="zh-TW" sz="3200" dirty="0"/>
              <a:t>BMS-1.0 : 6 MPMs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Intra modes from left, above, left-bottom, above-right, above-left neighboring blocks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Derived angular modes : -1/+1 angular mode 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Default modes : Planar, DC, 50, 18, 2 and 34</a:t>
            </a:r>
          </a:p>
          <a:p>
            <a:pPr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endParaRPr lang="en-US" altLang="zh-TW" sz="3600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875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995320"/>
            <a:ext cx="11129010" cy="5181643"/>
          </a:xfrm>
        </p:spPr>
        <p:txBody>
          <a:bodyPr/>
          <a:lstStyle/>
          <a:p>
            <a:pPr>
              <a:lnSpc>
                <a:spcPct val="100000"/>
              </a:lnSpc>
            </a:pPr>
            <a:endParaRPr lang="en-US" altLang="zh-TW" sz="3200" dirty="0"/>
          </a:p>
          <a:p>
            <a:pPr>
              <a:lnSpc>
                <a:spcPct val="100000"/>
              </a:lnSpc>
            </a:pPr>
            <a:endParaRPr lang="en-US" altLang="zh-TW" sz="3200" dirty="0"/>
          </a:p>
          <a:p>
            <a:pPr>
              <a:lnSpc>
                <a:spcPct val="100000"/>
              </a:lnSpc>
            </a:pPr>
            <a:endParaRPr lang="en-US" altLang="zh-TW" sz="3200" dirty="0"/>
          </a:p>
          <a:p>
            <a:pPr>
              <a:lnSpc>
                <a:spcPct val="100000"/>
              </a:lnSpc>
            </a:pPr>
            <a:endParaRPr lang="en-US" altLang="zh-TW" sz="3200" dirty="0"/>
          </a:p>
          <a:p>
            <a:pPr>
              <a:lnSpc>
                <a:spcPct val="100000"/>
              </a:lnSpc>
            </a:pPr>
            <a:endParaRPr lang="en-US" altLang="zh-TW" sz="3200" dirty="0"/>
          </a:p>
          <a:p>
            <a:pPr marL="50800" indent="0">
              <a:lnSpc>
                <a:spcPct val="100000"/>
              </a:lnSpc>
              <a:buNone/>
            </a:pPr>
            <a:endParaRPr lang="en-US" altLang="zh-TW" sz="3200" dirty="0"/>
          </a:p>
          <a:p>
            <a:pPr marL="685800" indent="-457200">
              <a:buSzPct val="80000"/>
            </a:pPr>
            <a:r>
              <a:rPr lang="en-US" altLang="zh-TW" sz="3200" dirty="0">
                <a:solidFill>
                  <a:schemeClr val="tx1"/>
                </a:solidFill>
              </a:rPr>
              <a:t>MPM flag indicates whether to enable MPM for each CU</a:t>
            </a:r>
          </a:p>
          <a:p>
            <a:pPr marL="685800" indent="-457200">
              <a:buSzPct val="80000"/>
            </a:pPr>
            <a:r>
              <a:rPr lang="en-US" altLang="zh-TW" sz="3200" dirty="0">
                <a:solidFill>
                  <a:schemeClr val="tx1"/>
                </a:solidFill>
              </a:rPr>
              <a:t>MPM index flag further indicates which MPM is selected</a:t>
            </a:r>
          </a:p>
          <a:p>
            <a:pPr>
              <a:lnSpc>
                <a:spcPct val="100000"/>
              </a:lnSpc>
            </a:pPr>
            <a:endParaRPr lang="en-US" altLang="zh-TW" sz="3200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Current</a:t>
            </a:r>
            <a:r>
              <a:rPr lang="zh-TW" altLang="en-US" dirty="0"/>
              <a:t> </a:t>
            </a:r>
            <a:r>
              <a:rPr lang="en-US" altLang="zh-TW" dirty="0"/>
              <a:t>MPM</a:t>
            </a:r>
            <a:r>
              <a:rPr lang="zh-TW" altLang="en-US" dirty="0"/>
              <a:t> </a:t>
            </a:r>
            <a:r>
              <a:rPr lang="en-US" altLang="zh-TW" dirty="0"/>
              <a:t>syntax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40689"/>
              </p:ext>
            </p:extLst>
          </p:nvPr>
        </p:nvGraphicFramePr>
        <p:xfrm>
          <a:off x="3147964" y="1465296"/>
          <a:ext cx="5734229" cy="2590800"/>
        </p:xfrm>
        <a:graphic>
          <a:graphicData uri="http://schemas.openxmlformats.org/drawingml/2006/table">
            <a:tbl>
              <a:tblPr firstRow="1" bandRow="1">
                <a:tableStyleId>{28D6B57B-B917-483F-B153-18959EBDE627}</a:tableStyleId>
              </a:tblPr>
              <a:tblGrid>
                <a:gridCol w="5734229">
                  <a:extLst>
                    <a:ext uri="{9D8B030D-6E8A-4147-A177-3AD203B41FA5}">
                      <a16:colId xmlns:a16="http://schemas.microsoft.com/office/drawing/2014/main" val="384198960"/>
                    </a:ext>
                  </a:extLst>
                </a:gridCol>
              </a:tblGrid>
              <a:tr h="348807">
                <a:tc>
                  <a:txBody>
                    <a:bodyPr/>
                    <a:lstStyle/>
                    <a:p>
                      <a:r>
                        <a:rPr lang="en-US" altLang="zh-TW" sz="2800" dirty="0">
                          <a:solidFill>
                            <a:schemeClr val="tx1"/>
                          </a:solidFill>
                        </a:rPr>
                        <a:t>parse MPM flag </a:t>
                      </a:r>
                      <a:endParaRPr lang="zh-TW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2588845"/>
                  </a:ext>
                </a:extLst>
              </a:tr>
              <a:tr h="348807">
                <a:tc>
                  <a:txBody>
                    <a:bodyPr/>
                    <a:lstStyle/>
                    <a:p>
                      <a:r>
                        <a:rPr lang="en-US" altLang="zh-TW" sz="2800" dirty="0">
                          <a:solidFill>
                            <a:schemeClr val="tx1"/>
                          </a:solidFill>
                        </a:rPr>
                        <a:t>If (MPM flag )</a:t>
                      </a:r>
                      <a:endParaRPr lang="zh-TW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1295494"/>
                  </a:ext>
                </a:extLst>
              </a:tr>
              <a:tr h="390302">
                <a:tc>
                  <a:txBody>
                    <a:bodyPr/>
                    <a:lstStyle/>
                    <a:p>
                      <a:r>
                        <a:rPr lang="en-US" altLang="zh-TW" sz="2800" dirty="0">
                          <a:solidFill>
                            <a:schemeClr val="tx1"/>
                          </a:solidFill>
                        </a:rPr>
                        <a:t>{</a:t>
                      </a:r>
                      <a:endParaRPr lang="zh-TW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998822"/>
                  </a:ext>
                </a:extLst>
              </a:tr>
              <a:tr h="348807">
                <a:tc>
                  <a:txBody>
                    <a:bodyPr/>
                    <a:lstStyle/>
                    <a:p>
                      <a:r>
                        <a:rPr lang="en-US" altLang="zh-TW" sz="2800" dirty="0">
                          <a:solidFill>
                            <a:schemeClr val="tx1"/>
                          </a:solidFill>
                        </a:rPr>
                        <a:t>      parse MPM index flag</a:t>
                      </a:r>
                      <a:endParaRPr lang="zh-TW" altLang="en-US" sz="2800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3262678"/>
                  </a:ext>
                </a:extLst>
              </a:tr>
              <a:tr h="348807">
                <a:tc>
                  <a:txBody>
                    <a:bodyPr/>
                    <a:lstStyle/>
                    <a:p>
                      <a:r>
                        <a:rPr lang="en-US" altLang="zh-TW" sz="2800" dirty="0">
                          <a:solidFill>
                            <a:schemeClr val="tx1"/>
                          </a:solidFill>
                        </a:rPr>
                        <a:t>}</a:t>
                      </a:r>
                      <a:endParaRPr lang="zh-TW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9222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8137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Motivation of this contribution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版面配置區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757279" y="926808"/>
                <a:ext cx="11220450" cy="5181643"/>
              </a:xfrm>
            </p:spPr>
            <p:txBody>
              <a:bodyPr/>
              <a:lstStyle/>
              <a:p>
                <a:pPr>
                  <a:lnSpc>
                    <a:spcPct val="100000"/>
                  </a:lnSpc>
                </a:pPr>
                <a:r>
                  <a:rPr lang="en-US" altLang="zh-TW" sz="3600" dirty="0"/>
                  <a:t>Conventional MPMs always use the nearest reference line (</a:t>
                </a:r>
                <a14:m>
                  <m:oMath xmlns:m="http://schemas.openxmlformats.org/officeDocument/2006/math">
                    <m:r>
                      <a:rPr lang="en-US" altLang="zh-TW" sz="3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zh-TW" sz="3600" dirty="0"/>
                  <a:t>) for prediction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altLang="zh-TW" sz="3600" dirty="0">
                    <a:solidFill>
                      <a:schemeClr val="tx1"/>
                    </a:solidFill>
                  </a:rPr>
                  <a:t>In CE3.5, it shows further reference lines (</a:t>
                </a:r>
                <a14:m>
                  <m:oMath xmlns:m="http://schemas.openxmlformats.org/officeDocument/2006/math">
                    <m:r>
                      <a:rPr lang="en-US" altLang="zh-TW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1,  </m:t>
                    </m:r>
                    <m:r>
                      <a:rPr lang="en-US" altLang="zh-TW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2,  </m:t>
                    </m:r>
                    <m:r>
                      <a:rPr lang="en-US" altLang="zh-TW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US" altLang="zh-TW" sz="3600" dirty="0">
                    <a:solidFill>
                      <a:schemeClr val="tx1"/>
                    </a:solidFill>
                  </a:rPr>
                  <a:t>) provides better gain</a:t>
                </a:r>
                <a:endParaRPr lang="zh-TW" altLang="en-US" sz="3600" dirty="0"/>
              </a:p>
            </p:txBody>
          </p:sp>
        </mc:Choice>
        <mc:Fallback xmlns="">
          <p:sp>
            <p:nvSpPr>
              <p:cNvPr id="3" name="文字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757279" y="926808"/>
                <a:ext cx="11220450" cy="5181643"/>
              </a:xfrm>
              <a:blipFill>
                <a:blip r:embed="rId3"/>
                <a:stretch>
                  <a:fillRect l="-54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826" y="3755573"/>
            <a:ext cx="3694184" cy="2659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86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Proposed advanced MPM (AMPM)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995320"/>
            <a:ext cx="11106150" cy="5181643"/>
          </a:xfrm>
        </p:spPr>
        <p:txBody>
          <a:bodyPr/>
          <a:lstStyle/>
          <a:p>
            <a:r>
              <a:rPr lang="en-CA" altLang="zh-TW" sz="3600" dirty="0"/>
              <a:t>AMPM is proposed to signal the selected reference line for each angular MPM on CU level</a:t>
            </a:r>
          </a:p>
          <a:p>
            <a:r>
              <a:rPr lang="en-US" altLang="zh-TW" sz="3600" dirty="0"/>
              <a:t>The predictor P(</a:t>
            </a:r>
            <a:r>
              <a:rPr lang="en-US" altLang="zh-TW" sz="3600" dirty="0" err="1"/>
              <a:t>x,y</a:t>
            </a:r>
            <a:r>
              <a:rPr lang="en-US" altLang="zh-TW" sz="3600" dirty="0"/>
              <a:t>) of </a:t>
            </a:r>
            <a:r>
              <a:rPr lang="en-CA" altLang="zh-TW" sz="3600" dirty="0"/>
              <a:t>angular MPM </a:t>
            </a:r>
            <a:r>
              <a:rPr lang="en-US" altLang="zh-TW" sz="3600" dirty="0"/>
              <a:t>could be generated from one of the reference lines</a:t>
            </a:r>
          </a:p>
          <a:p>
            <a:pPr marL="50800" indent="0">
              <a:buNone/>
            </a:pP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</a:t>
            </a:fld>
            <a:endParaRPr lang="en-US" dirty="0"/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8826" y="3524833"/>
            <a:ext cx="4115389" cy="296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353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The details for the proposed AMPM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字版面配置區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541020" y="1006750"/>
                <a:ext cx="6591006" cy="5181643"/>
              </a:xfrm>
            </p:spPr>
            <p:txBody>
              <a:bodyPr/>
              <a:lstStyle/>
              <a:p>
                <a:r>
                  <a:rPr lang="en-US" altLang="zh-TW" sz="3200" dirty="0"/>
                  <a:t>RL index flag indicates the selected reference line</a:t>
                </a:r>
              </a:p>
              <a:p>
                <a:pPr lvl="1"/>
                <a:r>
                  <a:rPr lang="en-US" altLang="zh-TW" sz="2800" dirty="0"/>
                  <a:t>Non-angular MPMs (Planar and DC) always select </a:t>
                </a:r>
                <a14:m>
                  <m:oMath xmlns:m="http://schemas.openxmlformats.org/officeDocument/2006/math">
                    <m:r>
                      <a:rPr lang="en-US" altLang="zh-TW" sz="2800" b="0" i="1" smtClean="0"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28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en-US" altLang="zh-TW" sz="2800" dirty="0"/>
              </a:p>
              <a:p>
                <a:pPr lvl="1"/>
                <a:r>
                  <a:rPr lang="en-US" altLang="zh-TW" sz="2800" dirty="0"/>
                  <a:t>0, 10, 110, and 111 for </a:t>
                </a:r>
                <a14:m>
                  <m:oMath xmlns:m="http://schemas.openxmlformats.org/officeDocument/2006/math">
                    <m:r>
                      <a:rPr lang="en-US" altLang="zh-TW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0,  </m:t>
                    </m:r>
                    <m:r>
                      <a:rPr lang="en-US" altLang="zh-TW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altLang="zh-TW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US" altLang="zh-TW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CA" altLang="zh-TW" sz="2800" dirty="0"/>
                  <a:t> and </a:t>
                </a:r>
                <a14:m>
                  <m:oMath xmlns:m="http://schemas.openxmlformats.org/officeDocument/2006/math">
                    <m:r>
                      <a:rPr lang="en-US" altLang="zh-TW" sz="2800" b="0" i="1" smtClean="0">
                        <a:latin typeface="Cambria Math" panose="02040503050406030204" pitchFamily="18" charset="0"/>
                      </a:rPr>
                      <m:t>𝑅𝐿</m:t>
                    </m:r>
                    <m:r>
                      <a:rPr lang="en-US" altLang="zh-TW" sz="2800" b="0" i="1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endParaRPr lang="en-US" altLang="zh-TW" sz="3200" dirty="0"/>
              </a:p>
              <a:p>
                <a:pPr marL="533400" lvl="1" indent="0">
                  <a:buNone/>
                </a:pPr>
                <a:endParaRPr lang="en-US" altLang="zh-TW" sz="3200" dirty="0"/>
              </a:p>
              <a:p>
                <a:r>
                  <a:rPr lang="en-US" altLang="zh-TW" sz="3200" dirty="0"/>
                  <a:t>Additional SATD is performed to evaluate the best angular MPMs with further reference lines</a:t>
                </a:r>
              </a:p>
              <a:p>
                <a:pPr lvl="1"/>
                <a:r>
                  <a:rPr lang="en-US" altLang="zh-TW" sz="2800" dirty="0"/>
                  <a:t>No RD check increase</a:t>
                </a:r>
                <a:endParaRPr lang="zh-TW" altLang="en-US" sz="2800" dirty="0"/>
              </a:p>
            </p:txBody>
          </p:sp>
        </mc:Choice>
        <mc:Fallback xmlns="">
          <p:sp>
            <p:nvSpPr>
              <p:cNvPr id="3" name="文字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541020" y="1006750"/>
                <a:ext cx="6591006" cy="5181643"/>
              </a:xfrm>
              <a:blipFill>
                <a:blip r:embed="rId3"/>
                <a:stretch>
                  <a:fillRect l="-925" r="-925" b="-376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7132026" y="1802616"/>
              <a:ext cx="4846320" cy="3566160"/>
            </p:xfrm>
            <a:graphic>
              <a:graphicData uri="http://schemas.openxmlformats.org/drawingml/2006/table">
                <a:tbl>
                  <a:tblPr firstRow="1" bandRow="1">
                    <a:tableStyleId>{28D6B57B-B917-483F-B153-18959EBDE627}</a:tableStyleId>
                  </a:tblPr>
                  <a:tblGrid>
                    <a:gridCol w="4846320">
                      <a:extLst>
                        <a:ext uri="{9D8B030D-6E8A-4147-A177-3AD203B41FA5}">
                          <a16:colId xmlns:a16="http://schemas.microsoft.com/office/drawing/2014/main" val="384198960"/>
                        </a:ext>
                      </a:extLst>
                    </a:gridCol>
                  </a:tblGrid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chemeClr val="tx1"/>
                              </a:solidFill>
                            </a:rPr>
                            <a:t>parse MPM flag 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62588845"/>
                      </a:ext>
                    </a:extLst>
                  </a:tr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chemeClr val="tx1"/>
                              </a:solidFill>
                            </a:rPr>
                            <a:t>If (MPM flag )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01295494"/>
                      </a:ext>
                    </a:extLst>
                  </a:tr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chemeClr val="tx1"/>
                              </a:solidFill>
                            </a:rPr>
                            <a:t>{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05998822"/>
                      </a:ext>
                    </a:extLst>
                  </a:tr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chemeClr val="tx1"/>
                              </a:solidFill>
                            </a:rPr>
                            <a:t>      parse MPM index flag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93262678"/>
                      </a:ext>
                    </a:extLst>
                  </a:tr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rgbClr val="FF0000"/>
                              </a:solidFill>
                            </a:rPr>
                            <a:t>      If(MPM</a:t>
                          </a:r>
                          <a:r>
                            <a:rPr lang="en-US" altLang="zh-TW" sz="2000" baseline="0" dirty="0">
                              <a:solidFill>
                                <a:srgbClr val="FF0000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TW" sz="2000" i="1" baseline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≠</m:t>
                              </m:r>
                            </m:oMath>
                          </a14:m>
                          <a:r>
                            <a:rPr lang="en-US" altLang="zh-TW" sz="2000" baseline="0" dirty="0">
                              <a:solidFill>
                                <a:srgbClr val="FF0000"/>
                              </a:solidFill>
                            </a:rPr>
                            <a:t> Planar and MPM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TW" sz="2000" i="1" baseline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≠</m:t>
                              </m:r>
                            </m:oMath>
                          </a14:m>
                          <a:r>
                            <a:rPr lang="en-US" altLang="zh-TW" sz="2000" baseline="0" dirty="0">
                              <a:solidFill>
                                <a:srgbClr val="FF0000"/>
                              </a:solidFill>
                            </a:rPr>
                            <a:t> DC  </a:t>
                          </a:r>
                          <a:r>
                            <a:rPr lang="en-US" altLang="zh-TW" sz="2000" dirty="0">
                              <a:solidFill>
                                <a:srgbClr val="FF0000"/>
                              </a:solidFill>
                            </a:rPr>
                            <a:t>)</a:t>
                          </a:r>
                          <a:endParaRPr lang="zh-TW" altLang="en-US" sz="20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79222207"/>
                      </a:ext>
                    </a:extLst>
                  </a:tr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rgbClr val="FF0000"/>
                              </a:solidFill>
                            </a:rPr>
                            <a:t>      {</a:t>
                          </a:r>
                          <a:endParaRPr lang="zh-TW" altLang="en-US" sz="20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10482911"/>
                      </a:ext>
                    </a:extLst>
                  </a:tr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rgbClr val="FF0000"/>
                              </a:solidFill>
                            </a:rPr>
                            <a:t>           parse RL index flag</a:t>
                          </a:r>
                          <a:endParaRPr lang="zh-TW" altLang="en-US" sz="20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14295914"/>
                      </a:ext>
                    </a:extLst>
                  </a:tr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rgbClr val="FF0000"/>
                              </a:solidFill>
                            </a:rPr>
                            <a:t>      }</a:t>
                          </a:r>
                          <a:endParaRPr lang="zh-TW" altLang="en-US" sz="20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63420739"/>
                      </a:ext>
                    </a:extLst>
                  </a:tr>
                  <a:tr h="27360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>
                              <a:solidFill>
                                <a:schemeClr val="tx1"/>
                              </a:solidFill>
                            </a:rPr>
                            <a:t>}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134482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3736419"/>
                  </p:ext>
                </p:extLst>
              </p:nvPr>
            </p:nvGraphicFramePr>
            <p:xfrm>
              <a:off x="7132026" y="1802616"/>
              <a:ext cx="4846320" cy="3566160"/>
            </p:xfrm>
            <a:graphic>
              <a:graphicData uri="http://schemas.openxmlformats.org/drawingml/2006/table">
                <a:tbl>
                  <a:tblPr firstRow="1" bandRow="1">
                    <a:tableStyleId>{28D6B57B-B917-483F-B153-18959EBDE627}</a:tableStyleId>
                  </a:tblPr>
                  <a:tblGrid>
                    <a:gridCol w="4846320">
                      <a:extLst>
                        <a:ext uri="{9D8B030D-6E8A-4147-A177-3AD203B41FA5}">
                          <a16:colId xmlns:a16="http://schemas.microsoft.com/office/drawing/2014/main" val="384198960"/>
                        </a:ext>
                      </a:extLst>
                    </a:gridCol>
                  </a:tblGrid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 smtClean="0">
                              <a:solidFill>
                                <a:schemeClr val="tx1"/>
                              </a:solidFill>
                            </a:rPr>
                            <a:t>parse MPM flag 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62588845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 smtClean="0">
                              <a:solidFill>
                                <a:schemeClr val="tx1"/>
                              </a:solidFill>
                            </a:rPr>
                            <a:t>If (MPM flag )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0129549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 smtClean="0">
                              <a:solidFill>
                                <a:schemeClr val="tx1"/>
                              </a:solidFill>
                            </a:rPr>
                            <a:t>{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0599882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 smtClean="0">
                              <a:solidFill>
                                <a:schemeClr val="tx1"/>
                              </a:solidFill>
                            </a:rPr>
                            <a:t>      parse MPM index </a:t>
                          </a:r>
                          <a:r>
                            <a:rPr lang="en-US" altLang="zh-TW" sz="2000" dirty="0" smtClean="0">
                              <a:solidFill>
                                <a:schemeClr val="tx1"/>
                              </a:solidFill>
                            </a:rPr>
                            <a:t>flag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93262678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>
                        <a:blipFill>
                          <a:blip r:embed="rId4"/>
                          <a:stretch>
                            <a:fillRect t="-400000" r="-251" b="-4227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79222207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 smtClean="0">
                              <a:solidFill>
                                <a:srgbClr val="FF0000"/>
                              </a:solidFill>
                            </a:rPr>
                            <a:t>      {</a:t>
                          </a:r>
                          <a:endParaRPr lang="zh-TW" altLang="en-US" sz="20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10482911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 smtClean="0">
                              <a:solidFill>
                                <a:srgbClr val="FF0000"/>
                              </a:solidFill>
                            </a:rPr>
                            <a:t>      </a:t>
                          </a:r>
                          <a:r>
                            <a:rPr lang="en-US" altLang="zh-TW" sz="2000" dirty="0" smtClean="0">
                              <a:solidFill>
                                <a:srgbClr val="FF0000"/>
                              </a:solidFill>
                            </a:rPr>
                            <a:t>     parse </a:t>
                          </a:r>
                          <a:r>
                            <a:rPr lang="en-US" altLang="zh-TW" sz="2000" dirty="0" smtClean="0">
                              <a:solidFill>
                                <a:srgbClr val="FF0000"/>
                              </a:solidFill>
                            </a:rPr>
                            <a:t>RL index flag</a:t>
                          </a:r>
                          <a:endParaRPr lang="zh-TW" altLang="en-US" sz="20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14295914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 smtClean="0">
                              <a:solidFill>
                                <a:srgbClr val="FF0000"/>
                              </a:solidFill>
                            </a:rPr>
                            <a:t>      }</a:t>
                          </a:r>
                          <a:endParaRPr lang="zh-TW" altLang="en-US" sz="20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63420739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r>
                            <a:rPr lang="en-US" altLang="zh-TW" sz="2000" dirty="0" smtClean="0">
                              <a:solidFill>
                                <a:schemeClr val="tx1"/>
                              </a:solidFill>
                            </a:rPr>
                            <a:t>}</a:t>
                          </a:r>
                          <a:endParaRPr lang="zh-TW" alt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1344822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205307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All-Intra results in VTM-1.0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85581" y="864692"/>
            <a:ext cx="10858995" cy="5181643"/>
          </a:xfrm>
        </p:spPr>
        <p:txBody>
          <a:bodyPr/>
          <a:lstStyle/>
          <a:p>
            <a:r>
              <a:rPr lang="en-US" altLang="zh-TW" sz="3600" dirty="0">
                <a:ea typeface="新細明體" panose="02020500000000000000" pitchFamily="18" charset="-120"/>
              </a:rPr>
              <a:t>On top of the VTM1.0 anchor under CTC</a:t>
            </a:r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7</a:t>
            </a:fld>
            <a:endParaRPr 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/>
          <a:srcRect r="349" b="51297"/>
          <a:stretch/>
        </p:blipFill>
        <p:spPr>
          <a:xfrm>
            <a:off x="569628" y="2778479"/>
            <a:ext cx="5403872" cy="2375715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4"/>
          <a:srcRect r="-949" b="51999"/>
          <a:stretch/>
        </p:blipFill>
        <p:spPr>
          <a:xfrm>
            <a:off x="6153479" y="2756517"/>
            <a:ext cx="5491215" cy="233571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3592" y="5314392"/>
            <a:ext cx="10209287" cy="95410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</a:rPr>
              <a:t>On top of AI configuration, AMPM provides good performance in terms of bitrate reduction and coding runtime </a:t>
            </a:r>
          </a:p>
        </p:txBody>
      </p:sp>
      <p:sp>
        <p:nvSpPr>
          <p:cNvPr id="9" name="矩形 8"/>
          <p:cNvSpPr/>
          <p:nvPr/>
        </p:nvSpPr>
        <p:spPr>
          <a:xfrm>
            <a:off x="2309446" y="2216826"/>
            <a:ext cx="2231048" cy="46166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sz="2400" dirty="0">
                <a:solidFill>
                  <a:schemeClr val="tx1"/>
                </a:solidFill>
              </a:rPr>
              <a:t>Test 1 : AMPM</a:t>
            </a:r>
          </a:p>
        </p:txBody>
      </p:sp>
      <p:sp>
        <p:nvSpPr>
          <p:cNvPr id="10" name="矩形 9"/>
          <p:cNvSpPr/>
          <p:nvPr/>
        </p:nvSpPr>
        <p:spPr>
          <a:xfrm>
            <a:off x="6270185" y="1924171"/>
            <a:ext cx="5257801" cy="83099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TW" sz="2400" dirty="0">
                <a:solidFill>
                  <a:schemeClr val="tx1"/>
                </a:solidFill>
              </a:rPr>
              <a:t>Test 2 : 6 MPMs method</a:t>
            </a:r>
          </a:p>
          <a:p>
            <a:r>
              <a:rPr lang="en-US" altLang="zh-TW" sz="2400" dirty="0">
                <a:solidFill>
                  <a:schemeClr val="tx1"/>
                </a:solidFill>
              </a:rPr>
              <a:t>(6 MPMs of BMS applied to VTM-1.0)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7C76C4B3-E398-4AF7-BA86-1761136A06A6}"/>
              </a:ext>
            </a:extLst>
          </p:cNvPr>
          <p:cNvSpPr txBox="1"/>
          <p:nvPr/>
        </p:nvSpPr>
        <p:spPr>
          <a:xfrm>
            <a:off x="5241303" y="6507042"/>
            <a:ext cx="2826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08088E"/>
                </a:solidFill>
              </a:rPr>
              <a:t>Thank Tencent for crosscheck!</a:t>
            </a:r>
            <a:endParaRPr lang="zh-TW" altLang="en-US" b="1" dirty="0">
              <a:solidFill>
                <a:srgbClr val="0808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617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Random-Access results in VTM-1.0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85581" y="864692"/>
            <a:ext cx="10858995" cy="5181643"/>
          </a:xfrm>
        </p:spPr>
        <p:txBody>
          <a:bodyPr/>
          <a:lstStyle/>
          <a:p>
            <a:r>
              <a:rPr lang="en-US" altLang="zh-TW" sz="3600" dirty="0">
                <a:ea typeface="新細明體" panose="02020500000000000000" pitchFamily="18" charset="-120"/>
              </a:rPr>
              <a:t>On top of the VTM1.0 anchor under CTC</a:t>
            </a:r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8</a:t>
            </a:fld>
            <a:endParaRPr lang="en-US"/>
          </a:p>
        </p:txBody>
      </p:sp>
      <p:sp>
        <p:nvSpPr>
          <p:cNvPr id="9" name="矩形 8"/>
          <p:cNvSpPr/>
          <p:nvPr/>
        </p:nvSpPr>
        <p:spPr>
          <a:xfrm>
            <a:off x="2420878" y="2262574"/>
            <a:ext cx="2368208" cy="46166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sz="2400" dirty="0">
                <a:solidFill>
                  <a:schemeClr val="tx1"/>
                </a:solidFill>
              </a:rPr>
              <a:t>Test 1: AMPM</a:t>
            </a:r>
          </a:p>
        </p:txBody>
      </p:sp>
      <p:sp>
        <p:nvSpPr>
          <p:cNvPr id="11" name="矩形 10"/>
          <p:cNvSpPr/>
          <p:nvPr/>
        </p:nvSpPr>
        <p:spPr>
          <a:xfrm>
            <a:off x="950439" y="5308073"/>
            <a:ext cx="10129277" cy="95410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</a:rPr>
              <a:t>On top of RA configuration, AMPM provides good performance in terms of bitrate reduction and coding runtime </a:t>
            </a:r>
          </a:p>
        </p:txBody>
      </p:sp>
      <p:sp>
        <p:nvSpPr>
          <p:cNvPr id="13" name="矩形 12"/>
          <p:cNvSpPr/>
          <p:nvPr/>
        </p:nvSpPr>
        <p:spPr>
          <a:xfrm>
            <a:off x="6224615" y="1870509"/>
            <a:ext cx="5257801" cy="83099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TW" sz="2400" dirty="0">
                <a:solidFill>
                  <a:schemeClr val="tx1"/>
                </a:solidFill>
              </a:rPr>
              <a:t>Test 2 : 6 MPMs method</a:t>
            </a:r>
          </a:p>
          <a:p>
            <a:r>
              <a:rPr lang="en-US" altLang="zh-TW" sz="2400" dirty="0">
                <a:solidFill>
                  <a:schemeClr val="tx1"/>
                </a:solidFill>
              </a:rPr>
              <a:t>(6 MPMs of BMS applied to VTM-1.0)</a:t>
            </a: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882" y="2821976"/>
            <a:ext cx="5465972" cy="2347347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1553" y="2801494"/>
            <a:ext cx="5603926" cy="2406591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645A6D86-0277-48B9-9415-E0E07FA6C501}"/>
              </a:ext>
            </a:extLst>
          </p:cNvPr>
          <p:cNvSpPr txBox="1"/>
          <p:nvPr/>
        </p:nvSpPr>
        <p:spPr>
          <a:xfrm>
            <a:off x="5241303" y="6507042"/>
            <a:ext cx="2826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08088E"/>
                </a:solidFill>
              </a:rPr>
              <a:t>Thank Tencent for crosscheck!</a:t>
            </a:r>
            <a:endParaRPr lang="zh-TW" altLang="en-US" b="1" dirty="0">
              <a:solidFill>
                <a:srgbClr val="0808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76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BMS results of the proposed AMPM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85581" y="864692"/>
            <a:ext cx="10858995" cy="5181643"/>
          </a:xfrm>
        </p:spPr>
        <p:txBody>
          <a:bodyPr/>
          <a:lstStyle/>
          <a:p>
            <a:r>
              <a:rPr lang="en-US" altLang="zh-TW" dirty="0">
                <a:ea typeface="新細明體" panose="02020500000000000000" pitchFamily="18" charset="-120"/>
              </a:rPr>
              <a:t>On top of the VTM1.0 anchor under CTC</a:t>
            </a:r>
          </a:p>
          <a:p>
            <a:r>
              <a:rPr lang="en-US" altLang="zh-TW" dirty="0">
                <a:ea typeface="新細明體" panose="02020500000000000000" pitchFamily="18" charset="-120"/>
              </a:rPr>
              <a:t>Test 1 : </a:t>
            </a:r>
            <a:r>
              <a:rPr lang="en-US" altLang="zh-TW" dirty="0">
                <a:solidFill>
                  <a:schemeClr val="tx1"/>
                </a:solidFill>
              </a:rPr>
              <a:t>AMPM</a:t>
            </a:r>
          </a:p>
          <a:p>
            <a:endParaRPr lang="en-US" altLang="zh-TW" dirty="0">
              <a:ea typeface="新細明體" panose="02020500000000000000" pitchFamily="18" charset="-120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9</a:t>
            </a:fld>
            <a:endParaRPr 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73" y="2858022"/>
            <a:ext cx="5401894" cy="2319829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E2BA4343-9E8B-48F1-93AC-D8795F34D7D0}"/>
              </a:ext>
            </a:extLst>
          </p:cNvPr>
          <p:cNvSpPr txBox="1"/>
          <p:nvPr/>
        </p:nvSpPr>
        <p:spPr>
          <a:xfrm>
            <a:off x="5241303" y="6507042"/>
            <a:ext cx="2826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08088E"/>
                </a:solidFill>
              </a:rPr>
              <a:t>Thank Tencent for crosscheck!</a:t>
            </a:r>
            <a:endParaRPr lang="zh-TW" altLang="en-US" b="1" dirty="0">
              <a:solidFill>
                <a:srgbClr val="0808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69442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</TotalTime>
  <Words>547</Words>
  <Application>Microsoft Office PowerPoint</Application>
  <PresentationFormat>寬螢幕</PresentationFormat>
  <Paragraphs>95</Paragraphs>
  <Slides>11</Slides>
  <Notes>10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7" baseType="lpstr">
      <vt:lpstr>新細明體</vt:lpstr>
      <vt:lpstr>Arial</vt:lpstr>
      <vt:lpstr>Calibri</vt:lpstr>
      <vt:lpstr>Cambria Math</vt:lpstr>
      <vt:lpstr>Wingdings</vt:lpstr>
      <vt:lpstr>1_Office Theme</vt:lpstr>
      <vt:lpstr>JVET-K0175 CE3-related: Advanced most probable modes (MPM) based on intra reference line selection scheme</vt:lpstr>
      <vt:lpstr>Current most probable modes (MPM)</vt:lpstr>
      <vt:lpstr>Current MPM syntax</vt:lpstr>
      <vt:lpstr>Motivation of this contribution</vt:lpstr>
      <vt:lpstr>Proposed advanced MPM (AMPM)</vt:lpstr>
      <vt:lpstr>The details for the proposed AMPM</vt:lpstr>
      <vt:lpstr>All-Intra results in VTM-1.0</vt:lpstr>
      <vt:lpstr>Random-Access results in VTM-1.0</vt:lpstr>
      <vt:lpstr>BMS results of the proposed AMPM</vt:lpstr>
      <vt:lpstr>Conclusion</vt:lpstr>
      <vt:lpstr>Thank you.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FACA VVC Update</dc:title>
  <cp:lastModifiedBy>鴻通韜略研發處研發四處二部DA3G58(江蕙宇)</cp:lastModifiedBy>
  <cp:revision>82</cp:revision>
  <dcterms:modified xsi:type="dcterms:W3CDTF">2018-07-10T16:08:55Z</dcterms:modified>
</cp:coreProperties>
</file>