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958" r:id="rId3"/>
    <p:sldId id="1957" r:id="rId4"/>
    <p:sldId id="1959" r:id="rId5"/>
    <p:sldId id="1953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483F4F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1" autoAdjust="0"/>
    <p:restoredTop sz="87602" autoAdjust="0"/>
  </p:normalViewPr>
  <p:slideViewPr>
    <p:cSldViewPr snapToGrid="0">
      <p:cViewPr varScale="1">
        <p:scale>
          <a:sx n="132" d="100"/>
          <a:sy n="132" d="100"/>
        </p:scale>
        <p:origin x="822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13/07/2018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60929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Many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876813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7/13/2018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0" y="53561"/>
            <a:ext cx="8647670" cy="746539"/>
          </a:xfrm>
        </p:spPr>
        <p:txBody>
          <a:bodyPr/>
          <a:lstStyle/>
          <a:p>
            <a:r>
              <a:rPr lang="en-US" sz="2000" b="1" dirty="0"/>
              <a:t>CE3-related: Gradient-Based Boundary Filtering in Intra Prediction</a:t>
            </a:r>
            <a:endParaRPr lang="en-US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87DB4A-CDAA-43D4-B851-EC86022E86D0}"/>
              </a:ext>
            </a:extLst>
          </p:cNvPr>
          <p:cNvSpPr/>
          <p:nvPr/>
        </p:nvSpPr>
        <p:spPr>
          <a:xfrm>
            <a:off x="7557536" y="80010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CA" sz="1800" kern="0" dirty="0">
                <a:solidFill>
                  <a:srgbClr val="333333">
                    <a:lumMod val="60000"/>
                    <a:lumOff val="40000"/>
                  </a:srgbClr>
                </a:solidFill>
                <a:latin typeface="Trebuchet MS" pitchFamily="34" charset="0"/>
                <a:cs typeface="+mn-cs"/>
              </a:rPr>
              <a:t>JVET-K0172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15CCF9-C6A4-487A-A239-8D0A21463581}"/>
              </a:ext>
            </a:extLst>
          </p:cNvPr>
          <p:cNvSpPr txBox="1"/>
          <p:nvPr/>
        </p:nvSpPr>
        <p:spPr>
          <a:xfrm>
            <a:off x="108284" y="4674268"/>
            <a:ext cx="177003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  <a:p>
            <a:r>
              <a:rPr lang="fr-FR" sz="900" dirty="0">
                <a:latin typeface="Trebuchet MS" pitchFamily="34" charset="0"/>
              </a:rPr>
              <a:t>G. Rath, F. Urban,  F. </a:t>
            </a:r>
            <a:r>
              <a:rPr lang="fr-FR" sz="900" dirty="0" err="1">
                <a:latin typeface="Trebuchet MS" pitchFamily="34" charset="0"/>
              </a:rPr>
              <a:t>Racapé</a:t>
            </a:r>
            <a:endParaRPr lang="en-US" sz="900" dirty="0">
              <a:latin typeface="Trebuchet MS" pitchFamily="34" charset="0"/>
            </a:endParaRPr>
          </a:p>
          <a:p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22FDF-DD0D-4A77-848F-C6BA03097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80819-B0F7-4674-942E-CD13BB34E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2200" dirty="0">
                <a:solidFill>
                  <a:srgbClr val="333333"/>
                </a:solidFill>
              </a:rPr>
              <a:t>Gradient-</a:t>
            </a:r>
            <a:r>
              <a:rPr lang="fr-FR" sz="2200" dirty="0" err="1">
                <a:solidFill>
                  <a:srgbClr val="333333"/>
                </a:solidFill>
              </a:rPr>
              <a:t>based</a:t>
            </a:r>
            <a:r>
              <a:rPr lang="fr-FR" sz="2200" dirty="0">
                <a:solidFill>
                  <a:srgbClr val="333333"/>
                </a:solidFill>
              </a:rPr>
              <a:t> </a:t>
            </a:r>
            <a:r>
              <a:rPr lang="fr-FR" sz="2200" dirty="0" err="1">
                <a:solidFill>
                  <a:srgbClr val="333333"/>
                </a:solidFill>
              </a:rPr>
              <a:t>boundary</a:t>
            </a:r>
            <a:r>
              <a:rPr lang="fr-FR" sz="2200" dirty="0">
                <a:solidFill>
                  <a:srgbClr val="333333"/>
                </a:solidFill>
              </a:rPr>
              <a:t> </a:t>
            </a:r>
            <a:r>
              <a:rPr lang="fr-FR" sz="2200" dirty="0" err="1">
                <a:solidFill>
                  <a:srgbClr val="333333"/>
                </a:solidFill>
              </a:rPr>
              <a:t>flitering</a:t>
            </a:r>
            <a:r>
              <a:rPr lang="fr-FR" sz="2200" dirty="0">
                <a:solidFill>
                  <a:srgbClr val="333333"/>
                </a:solidFill>
              </a:rPr>
              <a:t> </a:t>
            </a:r>
            <a:r>
              <a:rPr lang="fr-FR" sz="2200" dirty="0" err="1">
                <a:solidFill>
                  <a:srgbClr val="333333"/>
                </a:solidFill>
              </a:rPr>
              <a:t>applied</a:t>
            </a:r>
            <a:r>
              <a:rPr lang="fr-FR" sz="2200" dirty="0">
                <a:solidFill>
                  <a:srgbClr val="333333"/>
                </a:solidFill>
              </a:rPr>
              <a:t> for</a:t>
            </a:r>
            <a:endParaRPr lang="en-US" sz="2200" dirty="0">
              <a:solidFill>
                <a:srgbClr val="333333"/>
              </a:solidFill>
            </a:endParaRPr>
          </a:p>
          <a:p>
            <a:pPr lvl="2" algn="just"/>
            <a:r>
              <a:rPr lang="fr-FR" sz="2000" dirty="0" err="1">
                <a:solidFill>
                  <a:srgbClr val="333333"/>
                </a:solidFill>
              </a:rPr>
              <a:t>Angular</a:t>
            </a:r>
            <a:r>
              <a:rPr lang="fr-FR" sz="2000" dirty="0">
                <a:solidFill>
                  <a:srgbClr val="333333"/>
                </a:solidFill>
              </a:rPr>
              <a:t> modes </a:t>
            </a:r>
            <a:r>
              <a:rPr lang="fr-FR" sz="2000" dirty="0" err="1">
                <a:solidFill>
                  <a:srgbClr val="333333"/>
                </a:solidFill>
              </a:rPr>
              <a:t>that</a:t>
            </a:r>
            <a:r>
              <a:rPr lang="fr-FR" sz="2000" dirty="0">
                <a:solidFill>
                  <a:srgbClr val="333333"/>
                </a:solidFill>
              </a:rPr>
              <a:t> </a:t>
            </a:r>
            <a:r>
              <a:rPr lang="fr-FR" sz="2000" dirty="0" err="1">
                <a:solidFill>
                  <a:srgbClr val="333333"/>
                </a:solidFill>
              </a:rPr>
              <a:t>were</a:t>
            </a:r>
            <a:r>
              <a:rPr lang="fr-FR" sz="2000" dirty="0">
                <a:solidFill>
                  <a:srgbClr val="333333"/>
                </a:solidFill>
              </a:rPr>
              <a:t> </a:t>
            </a:r>
            <a:r>
              <a:rPr lang="fr-FR" sz="2000" dirty="0" err="1">
                <a:solidFill>
                  <a:srgbClr val="333333"/>
                </a:solidFill>
              </a:rPr>
              <a:t>considered</a:t>
            </a:r>
            <a:r>
              <a:rPr lang="fr-FR" sz="2000" dirty="0">
                <a:solidFill>
                  <a:srgbClr val="333333"/>
                </a:solidFill>
              </a:rPr>
              <a:t> for </a:t>
            </a:r>
            <a:r>
              <a:rPr lang="fr-FR" sz="2000" dirty="0" err="1">
                <a:solidFill>
                  <a:srgbClr val="333333"/>
                </a:solidFill>
              </a:rPr>
              <a:t>boundary</a:t>
            </a:r>
            <a:r>
              <a:rPr lang="fr-FR" sz="2000" dirty="0">
                <a:solidFill>
                  <a:srgbClr val="333333"/>
                </a:solidFill>
              </a:rPr>
              <a:t> </a:t>
            </a:r>
            <a:r>
              <a:rPr lang="fr-FR" sz="2000" dirty="0" err="1">
                <a:solidFill>
                  <a:srgbClr val="333333"/>
                </a:solidFill>
              </a:rPr>
              <a:t>filtering</a:t>
            </a:r>
            <a:r>
              <a:rPr lang="fr-FR" sz="2000" dirty="0">
                <a:solidFill>
                  <a:srgbClr val="333333"/>
                </a:solidFill>
              </a:rPr>
              <a:t> </a:t>
            </a:r>
            <a:endParaRPr lang="en-US" sz="2000" dirty="0">
              <a:solidFill>
                <a:srgbClr val="333333"/>
              </a:solidFill>
            </a:endParaRPr>
          </a:p>
          <a:p>
            <a:pPr lvl="2" algn="just"/>
            <a:r>
              <a:rPr lang="en-US" sz="2000" dirty="0">
                <a:solidFill>
                  <a:srgbClr val="333333"/>
                </a:solidFill>
              </a:rPr>
              <a:t>Planar, DC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8A2DD4A-208D-46BF-847B-EF25E74CE0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151118"/>
              </p:ext>
            </p:extLst>
          </p:nvPr>
        </p:nvGraphicFramePr>
        <p:xfrm>
          <a:off x="3024412" y="1775274"/>
          <a:ext cx="3311075" cy="331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3845215" imgH="3845435" progId="Visio.Drawing.11">
                  <p:embed/>
                </p:oleObj>
              </mc:Choice>
              <mc:Fallback>
                <p:oleObj name="Visio" r:id="rId3" imgW="3845215" imgH="3845435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4412" y="1775274"/>
                        <a:ext cx="3311075" cy="3311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11770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385B4-08D7-4CFF-8F63-E2B9825E0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Description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94EFA0-2C24-47E3-BEEB-CDC5242547A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80648" y="914124"/>
                <a:ext cx="2989493" cy="3883026"/>
              </a:xfrm>
            </p:spPr>
            <p:txBody>
              <a:bodyPr/>
              <a:lstStyle/>
              <a:p>
                <a:r>
                  <a:rPr lang="en-US" dirty="0"/>
                  <a:t>Example with mode 66</a:t>
                </a:r>
                <a:endParaRPr lang="en-US" sz="1200" dirty="0">
                  <a:solidFill>
                    <a:srgbClr val="696969"/>
                  </a:solidFill>
                </a:endParaRPr>
              </a:p>
              <a:p>
                <a:r>
                  <a:rPr lang="en-US" sz="1600" dirty="0">
                    <a:solidFill>
                      <a:srgbClr val="333333"/>
                    </a:solidFill>
                  </a:rPr>
                  <a:t>For each line:</a:t>
                </a:r>
              </a:p>
              <a:p>
                <a:pPr lvl="2" algn="just"/>
                <a:r>
                  <a:rPr lang="en-US" sz="1800" dirty="0">
                    <a:solidFill>
                      <a:srgbClr val="333333"/>
                    </a:solidFill>
                  </a:rPr>
                  <a:t>Predict left neighbor</a:t>
                </a:r>
              </a:p>
              <a:p>
                <a:pPr lvl="2" algn="just"/>
                <a:r>
                  <a:rPr lang="en-US" sz="1800" dirty="0">
                    <a:solidFill>
                      <a:srgbClr val="333333"/>
                    </a:solidFill>
                  </a:rPr>
                  <a:t>Compute </a:t>
                </a:r>
                <a14:m>
                  <m:oMath xmlns:m="http://schemas.openxmlformats.org/officeDocument/2006/math">
                    <m:r>
                      <a:rPr lang="en-CA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∆(</m:t>
                    </m:r>
                    <m:r>
                      <a:rPr lang="en-CA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CA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 </m:t>
                    </m:r>
                  </m:oMath>
                </a14:m>
                <a:endParaRPr lang="en-US" sz="1800" dirty="0">
                  <a:solidFill>
                    <a:srgbClr val="333333"/>
                  </a:solidFill>
                </a:endParaRPr>
              </a:p>
              <a:p>
                <a:pPr lvl="2" algn="just"/>
                <a:r>
                  <a:rPr lang="en-US" sz="1800" dirty="0">
                    <a:solidFill>
                      <a:srgbClr val="333333"/>
                    </a:solidFill>
                  </a:rPr>
                  <a:t>Smooth the line </a:t>
                </a:r>
              </a:p>
              <a:p>
                <a:pPr lvl="2" algn="just"/>
                <a:endParaRPr lang="en-US" sz="1800" dirty="0">
                  <a:solidFill>
                    <a:srgbClr val="333333"/>
                  </a:solidFill>
                </a:endParaRPr>
              </a:p>
              <a:p>
                <a:pPr lvl="2" algn="just"/>
                <a:endParaRPr lang="en-US" sz="1800" dirty="0">
                  <a:solidFill>
                    <a:srgbClr val="333333"/>
                  </a:solidFill>
                </a:endParaRPr>
              </a:p>
              <a:p>
                <a:r>
                  <a:rPr lang="en-US" dirty="0"/>
                  <a:t>Similar process for modes </a:t>
                </a:r>
              </a:p>
              <a:p>
                <a:pPr lvl="2" algn="just"/>
                <a:r>
                  <a:rPr lang="fr-FR" sz="1800" dirty="0">
                    <a:solidFill>
                      <a:srgbClr val="333333"/>
                    </a:solidFill>
                  </a:rPr>
                  <a:t>[2; 18]</a:t>
                </a:r>
                <a:endParaRPr lang="en-US" sz="1800" dirty="0">
                  <a:solidFill>
                    <a:srgbClr val="333333"/>
                  </a:solidFill>
                </a:endParaRPr>
              </a:p>
              <a:p>
                <a:pPr lvl="2" algn="just"/>
                <a:r>
                  <a:rPr lang="en-US" sz="1800" dirty="0">
                    <a:solidFill>
                      <a:srgbClr val="333333"/>
                    </a:solidFill>
                  </a:rPr>
                  <a:t>[50; 66]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94EFA0-2C24-47E3-BEEB-CDC5242547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80648" y="914124"/>
                <a:ext cx="2989493" cy="3883026"/>
              </a:xfrm>
              <a:blipFill>
                <a:blip r:embed="rId3"/>
                <a:stretch>
                  <a:fillRect r="-5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0B90AB40-0A35-4773-8BDD-ECEA94D9F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30" y="535768"/>
            <a:ext cx="5126681" cy="39070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0687862-5579-4EE0-A876-A64100F5A82A}"/>
                  </a:ext>
                </a:extLst>
              </p:cNvPr>
              <p:cNvSpPr/>
              <p:nvPr/>
            </p:nvSpPr>
            <p:spPr>
              <a:xfrm>
                <a:off x="73859" y="4552094"/>
                <a:ext cx="6006789" cy="36933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’(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) = 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𝐶𝑙𝑖𝑝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) + (∆(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)∗ 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i="0">
                          <a:latin typeface="Cambria Math" panose="02040503050406030204" pitchFamily="18" charset="0"/>
                        </a:rPr>
                        <m:t>) + 32) &gt;&gt; 6) 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0687862-5579-4EE0-A876-A64100F5A8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9" y="4552094"/>
                <a:ext cx="6006789" cy="369332"/>
              </a:xfrm>
              <a:prstGeom prst="rect">
                <a:avLst/>
              </a:prstGeom>
              <a:blipFill>
                <a:blip r:embed="rId5"/>
                <a:stretch>
                  <a:fillRect b="-10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A92C665-BACC-4356-9A8A-0E96A1EAB3AB}"/>
                  </a:ext>
                </a:extLst>
              </p:cNvPr>
              <p:cNvSpPr/>
              <p:nvPr/>
            </p:nvSpPr>
            <p:spPr>
              <a:xfrm>
                <a:off x="73859" y="3105429"/>
                <a:ext cx="2446317" cy="357983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∆(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 = 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(−1,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 – 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CA" sz="1600" dirty="0">
                    <a:ea typeface="Times New Roman" panose="02020603050405020304" pitchFamily="18" charset="0"/>
                  </a:rPr>
                  <a:t>.</a:t>
                </a:r>
                <a:endParaRPr lang="en-US" sz="1600" dirty="0"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A92C665-BACC-4356-9A8A-0E96A1EAB3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9" y="3105429"/>
                <a:ext cx="2446317" cy="357983"/>
              </a:xfrm>
              <a:prstGeom prst="rect">
                <a:avLst/>
              </a:prstGeom>
              <a:blipFill>
                <a:blip r:embed="rId6"/>
                <a:stretch>
                  <a:fillRect t="-3175" b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669410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97AB37-36C9-4CA0-B218-0AE27C548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83BE59-CC3C-4EE7-9FF9-D9E293C1DF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0" y="728663"/>
                <a:ext cx="8538029" cy="3883026"/>
              </a:xfrm>
            </p:spPr>
            <p:txBody>
              <a:bodyPr/>
              <a:lstStyle/>
              <a:p>
                <a:r>
                  <a:rPr lang="en-US" sz="2000" dirty="0"/>
                  <a:t>Planar</a:t>
                </a:r>
              </a:p>
              <a:p>
                <a:pPr lvl="2" algn="just">
                  <a:spcBef>
                    <a:spcPts val="0"/>
                  </a:spcBef>
                </a:pPr>
                <a:r>
                  <a:rPr lang="en-CA" sz="1800" dirty="0"/>
                  <a:t>Vertical/horizontal interpolation can cause discontinuity at the left/top boundary</a:t>
                </a:r>
              </a:p>
              <a:p>
                <a:pPr lvl="2" algn="just">
                  <a:spcBef>
                    <a:spcPts val="0"/>
                  </a:spcBef>
                </a:pPr>
                <a:r>
                  <a:rPr lang="en-CA" sz="1800" dirty="0"/>
                  <a:t>Same idea, derive gradient along boundaries</a:t>
                </a:r>
                <a:endParaRPr lang="en-US" sz="1800" dirty="0"/>
              </a:p>
              <a:p>
                <a:pPr lvl="2" algn="just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CA" sz="1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sz="180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𝐶𝑙𝑖𝑝</m:t>
                    </m:r>
                    <m:r>
                      <a:rPr lang="en-CA" sz="1800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sz="1800" dirty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+ (</m:t>
                        </m:r>
                        <m:sSub>
                          <m:sSub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dirty="0">
                                <a:latin typeface="Cambria Math" panose="02040503050406030204" pitchFamily="18" charset="0"/>
                              </a:rPr>
                              <m:t>(∆</m:t>
                            </m:r>
                          </m:e>
                          <m:sub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+ ∆</m:t>
                        </m:r>
                      </m:e>
                      <m:sub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sz="1800" i="1" dirty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CA" sz="1800" dirty="0">
                        <a:latin typeface="Cambria Math" panose="02040503050406030204" pitchFamily="18" charset="0"/>
                      </a:rPr>
                      <m:t>+64)≫7)</m:t>
                    </m:r>
                  </m:oMath>
                </a14:m>
                <a:endParaRPr lang="fr-FR" sz="1800" dirty="0"/>
              </a:p>
              <a:p>
                <a:pPr marL="180975" lvl="2" indent="0" algn="just">
                  <a:spcBef>
                    <a:spcPts val="0"/>
                  </a:spcBef>
                  <a:buNone/>
                </a:pPr>
                <a:endParaRPr lang="fr-FR" sz="1600" dirty="0"/>
              </a:p>
              <a:p>
                <a:pPr algn="just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/>
                  <a:t>DC</a:t>
                </a:r>
              </a:p>
              <a:p>
                <a:pPr lvl="2" algn="just">
                  <a:spcBef>
                    <a:spcPts val="0"/>
                  </a:spcBef>
                </a:pPr>
                <a:r>
                  <a:rPr lang="en-CA" sz="1800" dirty="0">
                    <a:latin typeface="+mn-lt"/>
                  </a:rPr>
                  <a:t>Similar derivation, e.g. at top boundary: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/>
                        </m:ctrlPr>
                      </m:sSubPr>
                      <m:e>
                        <m:r>
                          <a:rPr lang="en-US" sz="1800" i="1" dirty="0"/>
                          <m:t>∆</m:t>
                        </m:r>
                      </m:e>
                      <m:sub>
                        <m:r>
                          <a:rPr lang="en-US" sz="1800" i="1" dirty="0"/>
                          <m:t>𝑣</m:t>
                        </m:r>
                      </m:sub>
                    </m:sSub>
                    <m:d>
                      <m:dPr>
                        <m:ctrlPr>
                          <a:rPr lang="en-US" sz="1800" i="1" dirty="0"/>
                        </m:ctrlPr>
                      </m:dPr>
                      <m:e>
                        <m:r>
                          <a:rPr lang="en-US" sz="1800" i="1" dirty="0"/>
                          <m:t>𝑥</m:t>
                        </m:r>
                      </m:e>
                    </m:d>
                    <m:r>
                      <a:rPr lang="en-US" sz="1800" i="1" dirty="0"/>
                      <m:t>=</m:t>
                    </m:r>
                    <m:r>
                      <a:rPr lang="en-US" sz="1800" i="1" dirty="0"/>
                      <m:t>𝑅</m:t>
                    </m:r>
                    <m:d>
                      <m:dPr>
                        <m:ctrlPr>
                          <a:rPr lang="en-US" sz="1800" i="1" dirty="0"/>
                        </m:ctrlPr>
                      </m:dPr>
                      <m:e>
                        <m:r>
                          <a:rPr lang="en-US" sz="1800" i="1" dirty="0"/>
                          <m:t>𝑥</m:t>
                        </m:r>
                        <m:r>
                          <a:rPr lang="en-US" sz="1800" i="1" dirty="0"/>
                          <m:t>,−1</m:t>
                        </m:r>
                      </m:e>
                    </m:d>
                    <m:r>
                      <a:rPr lang="en-US" sz="1800" i="1" dirty="0"/>
                      <m:t>−</m:t>
                    </m:r>
                    <m:sSub>
                      <m:sSubPr>
                        <m:ctrlPr>
                          <a:rPr lang="fr-FR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 dirty="0">
                            <a:latin typeface="Cambria Math" panose="02040503050406030204" pitchFamily="18" charset="0"/>
                          </a:rPr>
                          <m:t>𝐷𝐶</m:t>
                        </m:r>
                      </m:e>
                      <m:sub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𝑉𝑎𝑙</m:t>
                        </m:r>
                      </m:sub>
                    </m:sSub>
                  </m:oMath>
                </a14:m>
                <a:endParaRPr lang="en-CA" sz="1800" dirty="0">
                  <a:latin typeface="Cambria Math" panose="02040503050406030204" pitchFamily="18" charset="0"/>
                </a:endParaRPr>
              </a:p>
              <a:p>
                <a:pPr lvl="2" algn="just">
                  <a:spcBef>
                    <a:spcPts val="0"/>
                  </a:spcBef>
                </a:pPr>
                <a:endParaRPr lang="en-CA" sz="1600" dirty="0">
                  <a:latin typeface="Cambria Math" panose="02040503050406030204" pitchFamily="18" charset="0"/>
                </a:endParaRPr>
              </a:p>
              <a:p>
                <a:pPr lvl="2" algn="just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CA" sz="1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sz="180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𝐶𝑙𝑖𝑝</m:t>
                    </m:r>
                    <m:r>
                      <a:rPr lang="en-CA" sz="1800" dirty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fr-FR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 dirty="0">
                            <a:latin typeface="Cambria Math" panose="02040503050406030204" pitchFamily="18" charset="0"/>
                          </a:rPr>
                          <m:t>𝐷𝐶</m:t>
                        </m:r>
                      </m:e>
                      <m:sub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𝑉𝑎𝑙</m:t>
                        </m:r>
                      </m:sub>
                    </m:sSub>
                    <m:r>
                      <a:rPr lang="en-CA" sz="1800" dirty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+ (</m:t>
                        </m:r>
                        <m:sSub>
                          <m:sSub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dirty="0">
                                <a:latin typeface="Cambria Math" panose="02040503050406030204" pitchFamily="18" charset="0"/>
                              </a:rPr>
                              <m:t>(∆</m:t>
                            </m:r>
                          </m:e>
                          <m:sub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+ ∆</m:t>
                        </m:r>
                      </m:e>
                      <m:sub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sz="1800" i="1" dirty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CA" sz="1800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sz="1800" dirty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dirty="0">
                            <a:latin typeface="Cambria Math" panose="02040503050406030204" pitchFamily="18" charset="0"/>
                          </a:rPr>
                          <m:t>∆</m:t>
                        </m:r>
                      </m:e>
                      <m:sub>
                        <m:r>
                          <a:rPr lang="en-CA" sz="1800" i="1" dirty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CA" sz="1800" i="1" dirty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 sz="1800" i="1" dirty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CA" sz="1800" dirty="0">
                        <a:latin typeface="Cambria Math" panose="02040503050406030204" pitchFamily="18" charset="0"/>
                      </a:rPr>
                      <m:t> + 32)≫6))</m:t>
                    </m:r>
                  </m:oMath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83BE59-CC3C-4EE7-9FF9-D9E293C1DF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728663"/>
                <a:ext cx="8538029" cy="3883026"/>
              </a:xfrm>
              <a:blipFill>
                <a:blip r:embed="rId2"/>
                <a:stretch>
                  <a:fillRect r="-1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04511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038FF-E7CF-4A2A-8163-2B89BC394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Results</a:t>
            </a:r>
            <a:endParaRPr lang="en-US" dirty="0"/>
          </a:p>
        </p:txBody>
      </p:sp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BC2B15F3-96EC-48B5-8119-45C39321E4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608636"/>
              </p:ext>
            </p:extLst>
          </p:nvPr>
        </p:nvGraphicFramePr>
        <p:xfrm>
          <a:off x="381000" y="2922225"/>
          <a:ext cx="3989934" cy="1600200"/>
        </p:xfrm>
        <a:graphic>
          <a:graphicData uri="http://schemas.openxmlformats.org/drawingml/2006/table">
            <a:tbl>
              <a:tblPr/>
              <a:tblGrid>
                <a:gridCol w="708932">
                  <a:extLst>
                    <a:ext uri="{9D8B030D-6E8A-4147-A177-3AD203B41FA5}">
                      <a16:colId xmlns:a16="http://schemas.microsoft.com/office/drawing/2014/main" val="84961819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3614231794"/>
                    </a:ext>
                  </a:extLst>
                </a:gridCol>
                <a:gridCol w="647860">
                  <a:extLst>
                    <a:ext uri="{9D8B030D-6E8A-4147-A177-3AD203B41FA5}">
                      <a16:colId xmlns:a16="http://schemas.microsoft.com/office/drawing/2014/main" val="3297438438"/>
                    </a:ext>
                  </a:extLst>
                </a:gridCol>
                <a:gridCol w="809465">
                  <a:extLst>
                    <a:ext uri="{9D8B030D-6E8A-4147-A177-3AD203B41FA5}">
                      <a16:colId xmlns:a16="http://schemas.microsoft.com/office/drawing/2014/main" val="757486793"/>
                    </a:ext>
                  </a:extLst>
                </a:gridCol>
                <a:gridCol w="520513">
                  <a:extLst>
                    <a:ext uri="{9D8B030D-6E8A-4147-A177-3AD203B41FA5}">
                      <a16:colId xmlns:a16="http://schemas.microsoft.com/office/drawing/2014/main" val="3846164089"/>
                    </a:ext>
                  </a:extLst>
                </a:gridCol>
                <a:gridCol w="664989">
                  <a:extLst>
                    <a:ext uri="{9D8B030D-6E8A-4147-A177-3AD203B41FA5}">
                      <a16:colId xmlns:a16="http://schemas.microsoft.com/office/drawing/2014/main" val="282562629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12712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BMS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56582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57834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95794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70584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70112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09236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64599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90559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919" marR="179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190615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8E61CDE-495B-48C9-8387-05A044FBF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059070"/>
              </p:ext>
            </p:extLst>
          </p:nvPr>
        </p:nvGraphicFramePr>
        <p:xfrm>
          <a:off x="381002" y="962234"/>
          <a:ext cx="3989932" cy="1600200"/>
        </p:xfrm>
        <a:graphic>
          <a:graphicData uri="http://schemas.openxmlformats.org/drawingml/2006/table">
            <a:tbl>
              <a:tblPr/>
              <a:tblGrid>
                <a:gridCol w="703026">
                  <a:extLst>
                    <a:ext uri="{9D8B030D-6E8A-4147-A177-3AD203B41FA5}">
                      <a16:colId xmlns:a16="http://schemas.microsoft.com/office/drawing/2014/main" val="3846264019"/>
                    </a:ext>
                  </a:extLst>
                </a:gridCol>
                <a:gridCol w="698238">
                  <a:extLst>
                    <a:ext uri="{9D8B030D-6E8A-4147-A177-3AD203B41FA5}">
                      <a16:colId xmlns:a16="http://schemas.microsoft.com/office/drawing/2014/main" val="611633636"/>
                    </a:ext>
                  </a:extLst>
                </a:gridCol>
                <a:gridCol w="699036">
                  <a:extLst>
                    <a:ext uri="{9D8B030D-6E8A-4147-A177-3AD203B41FA5}">
                      <a16:colId xmlns:a16="http://schemas.microsoft.com/office/drawing/2014/main" val="2653258479"/>
                    </a:ext>
                  </a:extLst>
                </a:gridCol>
                <a:gridCol w="699036">
                  <a:extLst>
                    <a:ext uri="{9D8B030D-6E8A-4147-A177-3AD203B41FA5}">
                      <a16:colId xmlns:a16="http://schemas.microsoft.com/office/drawing/2014/main" val="2642118145"/>
                    </a:ext>
                  </a:extLst>
                </a:gridCol>
                <a:gridCol w="593702">
                  <a:extLst>
                    <a:ext uri="{9D8B030D-6E8A-4147-A177-3AD203B41FA5}">
                      <a16:colId xmlns:a16="http://schemas.microsoft.com/office/drawing/2014/main" val="2417334411"/>
                    </a:ext>
                  </a:extLst>
                </a:gridCol>
                <a:gridCol w="596894">
                  <a:extLst>
                    <a:ext uri="{9D8B030D-6E8A-4147-A177-3AD203B41FA5}">
                      <a16:colId xmlns:a16="http://schemas.microsoft.com/office/drawing/2014/main" val="1336420367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90152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47762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9413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50117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6815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36716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34830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48985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51081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52330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CFECCC1-5EE2-42F8-8A0D-129F3E99E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471518"/>
              </p:ext>
            </p:extLst>
          </p:nvPr>
        </p:nvGraphicFramePr>
        <p:xfrm>
          <a:off x="4568373" y="1122254"/>
          <a:ext cx="3989931" cy="1440180"/>
        </p:xfrm>
        <a:graphic>
          <a:graphicData uri="http://schemas.openxmlformats.org/drawingml/2006/table">
            <a:tbl>
              <a:tblPr/>
              <a:tblGrid>
                <a:gridCol w="703166">
                  <a:extLst>
                    <a:ext uri="{9D8B030D-6E8A-4147-A177-3AD203B41FA5}">
                      <a16:colId xmlns:a16="http://schemas.microsoft.com/office/drawing/2014/main" val="3475097406"/>
                    </a:ext>
                  </a:extLst>
                </a:gridCol>
                <a:gridCol w="698378">
                  <a:extLst>
                    <a:ext uri="{9D8B030D-6E8A-4147-A177-3AD203B41FA5}">
                      <a16:colId xmlns:a16="http://schemas.microsoft.com/office/drawing/2014/main" val="4289497499"/>
                    </a:ext>
                  </a:extLst>
                </a:gridCol>
                <a:gridCol w="699176">
                  <a:extLst>
                    <a:ext uri="{9D8B030D-6E8A-4147-A177-3AD203B41FA5}">
                      <a16:colId xmlns:a16="http://schemas.microsoft.com/office/drawing/2014/main" val="2464267859"/>
                    </a:ext>
                  </a:extLst>
                </a:gridCol>
                <a:gridCol w="699176">
                  <a:extLst>
                    <a:ext uri="{9D8B030D-6E8A-4147-A177-3AD203B41FA5}">
                      <a16:colId xmlns:a16="http://schemas.microsoft.com/office/drawing/2014/main" val="3347684321"/>
                    </a:ext>
                  </a:extLst>
                </a:gridCol>
                <a:gridCol w="593821">
                  <a:extLst>
                    <a:ext uri="{9D8B030D-6E8A-4147-A177-3AD203B41FA5}">
                      <a16:colId xmlns:a16="http://schemas.microsoft.com/office/drawing/2014/main" val="45553891"/>
                    </a:ext>
                  </a:extLst>
                </a:gridCol>
                <a:gridCol w="596214">
                  <a:extLst>
                    <a:ext uri="{9D8B030D-6E8A-4147-A177-3AD203B41FA5}">
                      <a16:colId xmlns:a16="http://schemas.microsoft.com/office/drawing/2014/main" val="3611694099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22756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1216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2138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26957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7503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07978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5784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09355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971551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20BDC72-18DB-40C6-A19F-E49CA7DAF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930704"/>
              </p:ext>
            </p:extLst>
          </p:nvPr>
        </p:nvGraphicFramePr>
        <p:xfrm>
          <a:off x="4568376" y="3082245"/>
          <a:ext cx="3989928" cy="1440180"/>
        </p:xfrm>
        <a:graphic>
          <a:graphicData uri="http://schemas.openxmlformats.org/drawingml/2006/table">
            <a:tbl>
              <a:tblPr/>
              <a:tblGrid>
                <a:gridCol w="664988">
                  <a:extLst>
                    <a:ext uri="{9D8B030D-6E8A-4147-A177-3AD203B41FA5}">
                      <a16:colId xmlns:a16="http://schemas.microsoft.com/office/drawing/2014/main" val="57547174"/>
                    </a:ext>
                  </a:extLst>
                </a:gridCol>
                <a:gridCol w="664988">
                  <a:extLst>
                    <a:ext uri="{9D8B030D-6E8A-4147-A177-3AD203B41FA5}">
                      <a16:colId xmlns:a16="http://schemas.microsoft.com/office/drawing/2014/main" val="1100861894"/>
                    </a:ext>
                  </a:extLst>
                </a:gridCol>
                <a:gridCol w="664988">
                  <a:extLst>
                    <a:ext uri="{9D8B030D-6E8A-4147-A177-3AD203B41FA5}">
                      <a16:colId xmlns:a16="http://schemas.microsoft.com/office/drawing/2014/main" val="3315006984"/>
                    </a:ext>
                  </a:extLst>
                </a:gridCol>
                <a:gridCol w="664988">
                  <a:extLst>
                    <a:ext uri="{9D8B030D-6E8A-4147-A177-3AD203B41FA5}">
                      <a16:colId xmlns:a16="http://schemas.microsoft.com/office/drawing/2014/main" val="1979181831"/>
                    </a:ext>
                  </a:extLst>
                </a:gridCol>
                <a:gridCol w="664988">
                  <a:extLst>
                    <a:ext uri="{9D8B030D-6E8A-4147-A177-3AD203B41FA5}">
                      <a16:colId xmlns:a16="http://schemas.microsoft.com/office/drawing/2014/main" val="2353690858"/>
                    </a:ext>
                  </a:extLst>
                </a:gridCol>
                <a:gridCol w="664988">
                  <a:extLst>
                    <a:ext uri="{9D8B030D-6E8A-4147-A177-3AD203B41FA5}">
                      <a16:colId xmlns:a16="http://schemas.microsoft.com/office/drawing/2014/main" val="1031187220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95465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BMS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87607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92074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31619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54762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85108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8368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82673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735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670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634</Words>
  <Application>Microsoft Office PowerPoint</Application>
  <PresentationFormat>On-screen Show (16:9)</PresentationFormat>
  <Paragraphs>231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Visio</vt:lpstr>
      <vt:lpstr>CE3-related: Gradient-Based Boundary Filtering in Intra Prediction</vt:lpstr>
      <vt:lpstr>introduction</vt:lpstr>
      <vt:lpstr>Description</vt:lpstr>
      <vt:lpstr>PowerPoint Presentation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2018-07-13T13:09:38Z</dcterms:modified>
</cp:coreProperties>
</file>