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Override1.xml" ContentType="application/vnd.openxmlformats-officedocument.themeOverr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59" r:id="rId4"/>
    <p:sldId id="260" r:id="rId5"/>
    <p:sldId id="264" r:id="rId6"/>
    <p:sldId id="265" r:id="rId7"/>
    <p:sldId id="262" r:id="rId8"/>
    <p:sldId id="268" r:id="rId9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2DE63D5-997A-4646-A377-4702673A728D}" styleName="淡色スタイル 2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7" autoAdjust="0"/>
    <p:restoredTop sz="94660"/>
  </p:normalViewPr>
  <p:slideViewPr>
    <p:cSldViewPr snapToGrid="0">
      <p:cViewPr varScale="1">
        <p:scale>
          <a:sx n="48" d="100"/>
          <a:sy n="48" d="100"/>
        </p:scale>
        <p:origin x="1074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All-Intra Main 10 / over VTM-1.0</a:t>
            </a:r>
            <a:endParaRPr lang="ja-JP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'Summary (2)'!$J$4</c:f>
              <c:strCache>
                <c:ptCount val="1"/>
                <c:pt idx="0">
                  <c:v>Test0:
TileUnitSize=128
(Conventional)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'Summary (2)'!$I$5:$I$10</c:f>
              <c:strCache>
                <c:ptCount val="6"/>
                <c:pt idx="0">
                  <c:v>Class A1</c:v>
                </c:pt>
                <c:pt idx="1">
                  <c:v>Class A2</c:v>
                </c:pt>
                <c:pt idx="2">
                  <c:v>Class B</c:v>
                </c:pt>
                <c:pt idx="3">
                  <c:v>Class C</c:v>
                </c:pt>
                <c:pt idx="4">
                  <c:v>Class E</c:v>
                </c:pt>
                <c:pt idx="5">
                  <c:v>Overall </c:v>
                </c:pt>
              </c:strCache>
            </c:strRef>
          </c:cat>
          <c:val>
            <c:numRef>
              <c:f>'Summary (2)'!$J$5:$J$10</c:f>
              <c:numCache>
                <c:formatCode>0.00%</c:formatCode>
                <c:ptCount val="6"/>
                <c:pt idx="0">
                  <c:v>3.8074340259388606E-3</c:v>
                </c:pt>
                <c:pt idx="1">
                  <c:v>2.4112763838651428E-3</c:v>
                </c:pt>
                <c:pt idx="2">
                  <c:v>4.3070206273106756E-3</c:v>
                </c:pt>
                <c:pt idx="3">
                  <c:v>8.6181158880047626E-3</c:v>
                </c:pt>
                <c:pt idx="4">
                  <c:v>1.3439731887797679E-2</c:v>
                </c:pt>
                <c:pt idx="5">
                  <c:v>6.3879385322987486E-3</c:v>
                </c:pt>
              </c:numCache>
            </c:numRef>
          </c:val>
        </c:ser>
        <c:ser>
          <c:idx val="1"/>
          <c:order val="1"/>
          <c:tx>
            <c:strRef>
              <c:f>'Summary (2)'!$K$4</c:f>
              <c:strCache>
                <c:ptCount val="1"/>
                <c:pt idx="0">
                  <c:v>Test1:
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'Summary (2)'!$I$5:$I$10</c:f>
              <c:strCache>
                <c:ptCount val="6"/>
                <c:pt idx="0">
                  <c:v>Class A1</c:v>
                </c:pt>
                <c:pt idx="1">
                  <c:v>Class A2</c:v>
                </c:pt>
                <c:pt idx="2">
                  <c:v>Class B</c:v>
                </c:pt>
                <c:pt idx="3">
                  <c:v>Class C</c:v>
                </c:pt>
                <c:pt idx="4">
                  <c:v>Class E</c:v>
                </c:pt>
                <c:pt idx="5">
                  <c:v>Overall </c:v>
                </c:pt>
              </c:strCache>
            </c:strRef>
          </c:cat>
          <c:val>
            <c:numRef>
              <c:f>'Summary (2)'!$K$5:$K$10</c:f>
              <c:numCache>
                <c:formatCode>0.00%</c:formatCode>
                <c:ptCount val="6"/>
                <c:pt idx="0">
                  <c:v>7.2938132121154187E-3</c:v>
                </c:pt>
                <c:pt idx="1">
                  <c:v>4.3218745916218841E-3</c:v>
                </c:pt>
                <c:pt idx="2">
                  <c:v>1.242863707816837E-2</c:v>
                </c:pt>
                <c:pt idx="3">
                  <c:v>9.3461067136584308E-3</c:v>
                </c:pt>
                <c:pt idx="4">
                  <c:v>1.8588618471041689E-2</c:v>
                </c:pt>
                <c:pt idx="5">
                  <c:v>1.0563362837211808E-2</c:v>
                </c:pt>
              </c:numCache>
            </c:numRef>
          </c:val>
        </c:ser>
        <c:ser>
          <c:idx val="2"/>
          <c:order val="2"/>
          <c:tx>
            <c:strRef>
              <c:f>'Summary (2)'!$L$4</c:f>
              <c:strCache>
                <c:ptCount val="1"/>
                <c:pt idx="0">
                  <c:v>Test2:
8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'Summary (2)'!$I$5:$I$10</c:f>
              <c:strCache>
                <c:ptCount val="6"/>
                <c:pt idx="0">
                  <c:v>Class A1</c:v>
                </c:pt>
                <c:pt idx="1">
                  <c:v>Class A2</c:v>
                </c:pt>
                <c:pt idx="2">
                  <c:v>Class B</c:v>
                </c:pt>
                <c:pt idx="3">
                  <c:v>Class C</c:v>
                </c:pt>
                <c:pt idx="4">
                  <c:v>Class E</c:v>
                </c:pt>
                <c:pt idx="5">
                  <c:v>Overall </c:v>
                </c:pt>
              </c:strCache>
            </c:strRef>
          </c:cat>
          <c:val>
            <c:numRef>
              <c:f>'Summary (2)'!$L$5:$L$10</c:f>
              <c:numCache>
                <c:formatCode>0.00%</c:formatCode>
                <c:ptCount val="6"/>
                <c:pt idx="0">
                  <c:v>7.2938132121154187E-3</c:v>
                </c:pt>
                <c:pt idx="1">
                  <c:v>4.3218745916218841E-3</c:v>
                </c:pt>
                <c:pt idx="2">
                  <c:v>4.7760671371817054E-3</c:v>
                </c:pt>
                <c:pt idx="3">
                  <c:v>9.3461067136584308E-3</c:v>
                </c:pt>
                <c:pt idx="4">
                  <c:v>1.8588618471041689E-2</c:v>
                </c:pt>
                <c:pt idx="5">
                  <c:v>8.4376489647155131E-3</c:v>
                </c:pt>
              </c:numCache>
            </c:numRef>
          </c:val>
        </c:ser>
        <c:ser>
          <c:idx val="3"/>
          <c:order val="3"/>
          <c:tx>
            <c:strRef>
              <c:f>'Summary (2)'!$M$4</c:f>
              <c:strCache>
                <c:ptCount val="1"/>
                <c:pt idx="0">
                  <c:v>Test3:
16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'Summary (2)'!$I$5:$I$10</c:f>
              <c:strCache>
                <c:ptCount val="6"/>
                <c:pt idx="0">
                  <c:v>Class A1</c:v>
                </c:pt>
                <c:pt idx="1">
                  <c:v>Class A2</c:v>
                </c:pt>
                <c:pt idx="2">
                  <c:v>Class B</c:v>
                </c:pt>
                <c:pt idx="3">
                  <c:v>Class C</c:v>
                </c:pt>
                <c:pt idx="4">
                  <c:v>Class E</c:v>
                </c:pt>
                <c:pt idx="5">
                  <c:v>Overall </c:v>
                </c:pt>
              </c:strCache>
            </c:strRef>
          </c:cat>
          <c:val>
            <c:numRef>
              <c:f>'Summary (2)'!$M$5:$M$10</c:f>
              <c:numCache>
                <c:formatCode>0.00%</c:formatCode>
                <c:ptCount val="6"/>
                <c:pt idx="0">
                  <c:v>4.1350060894115677E-3</c:v>
                </c:pt>
                <c:pt idx="1">
                  <c:v>2.1275545805985452E-3</c:v>
                </c:pt>
                <c:pt idx="2">
                  <c:v>4.648917768935501E-3</c:v>
                </c:pt>
                <c:pt idx="3">
                  <c:v>9.3468345314947632E-3</c:v>
                </c:pt>
                <c:pt idx="4">
                  <c:v>1.4123631642309084E-2</c:v>
                </c:pt>
                <c:pt idx="5">
                  <c:v>6.7661391059785636E-3</c:v>
                </c:pt>
              </c:numCache>
            </c:numRef>
          </c:val>
        </c:ser>
        <c:ser>
          <c:idx val="4"/>
          <c:order val="4"/>
          <c:tx>
            <c:strRef>
              <c:f>'Summary (2)'!$N$4</c:f>
              <c:strCache>
                <c:ptCount val="1"/>
                <c:pt idx="0">
                  <c:v>Test4:
32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'Summary (2)'!$I$5:$I$10</c:f>
              <c:strCache>
                <c:ptCount val="6"/>
                <c:pt idx="0">
                  <c:v>Class A1</c:v>
                </c:pt>
                <c:pt idx="1">
                  <c:v>Class A2</c:v>
                </c:pt>
                <c:pt idx="2">
                  <c:v>Class B</c:v>
                </c:pt>
                <c:pt idx="3">
                  <c:v>Class C</c:v>
                </c:pt>
                <c:pt idx="4">
                  <c:v>Class E</c:v>
                </c:pt>
                <c:pt idx="5">
                  <c:v>Overall </c:v>
                </c:pt>
              </c:strCache>
            </c:strRef>
          </c:cat>
          <c:val>
            <c:numRef>
              <c:f>'Summary (2)'!$N$5:$N$10</c:f>
              <c:numCache>
                <c:formatCode>0.00%</c:formatCode>
                <c:ptCount val="6"/>
                <c:pt idx="0">
                  <c:v>3.9781297765158668E-3</c:v>
                </c:pt>
                <c:pt idx="1">
                  <c:v>2.4732333821924821E-3</c:v>
                </c:pt>
                <c:pt idx="2">
                  <c:v>4.648917768935501E-3</c:v>
                </c:pt>
                <c:pt idx="3">
                  <c:v>8.414333897326709E-3</c:v>
                </c:pt>
                <c:pt idx="4">
                  <c:v>1.4123631642309084E-2</c:v>
                </c:pt>
                <c:pt idx="5">
                  <c:v>6.5903838242798128E-3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40679072"/>
        <c:axId val="340680248"/>
      </c:barChart>
      <c:catAx>
        <c:axId val="3406790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340680248"/>
        <c:crosses val="autoZero"/>
        <c:auto val="1"/>
        <c:lblAlgn val="ctr"/>
        <c:lblOffset val="100"/>
        <c:noMultiLvlLbl val="0"/>
      </c:catAx>
      <c:valAx>
        <c:axId val="3406802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3406790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000">
          <a:latin typeface="+mn-lt"/>
        </a:defRPr>
      </a:pPr>
      <a:endParaRPr lang="ja-JP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RandomAccess / VTM-1.0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'Summary (2)'!$J$30</c:f>
              <c:strCache>
                <c:ptCount val="1"/>
                <c:pt idx="0">
                  <c:v>Test0:
TileUnitSize=128
(Conventional)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'Summary (2)'!$I$31:$I$35</c:f>
              <c:strCache>
                <c:ptCount val="5"/>
                <c:pt idx="0">
                  <c:v>Class A1</c:v>
                </c:pt>
                <c:pt idx="1">
                  <c:v>Class A2</c:v>
                </c:pt>
                <c:pt idx="2">
                  <c:v>Class B</c:v>
                </c:pt>
                <c:pt idx="3">
                  <c:v>Class C</c:v>
                </c:pt>
                <c:pt idx="4">
                  <c:v>Overall </c:v>
                </c:pt>
              </c:strCache>
            </c:strRef>
          </c:cat>
          <c:val>
            <c:numRef>
              <c:f>'Summary (2)'!$J$31:$J$35</c:f>
              <c:numCache>
                <c:formatCode>0.00%</c:formatCode>
                <c:ptCount val="5"/>
                <c:pt idx="0">
                  <c:v>6.9775645396240966E-3</c:v>
                </c:pt>
                <c:pt idx="1">
                  <c:v>4.6067121663747974E-3</c:v>
                </c:pt>
                <c:pt idx="2">
                  <c:v>9.9086276933445742E-3</c:v>
                </c:pt>
                <c:pt idx="3">
                  <c:v>1.5474215337840935E-2</c:v>
                </c:pt>
                <c:pt idx="4">
                  <c:v>9.7461886624055534E-3</c:v>
                </c:pt>
              </c:numCache>
            </c:numRef>
          </c:val>
        </c:ser>
        <c:ser>
          <c:idx val="1"/>
          <c:order val="1"/>
          <c:tx>
            <c:strRef>
              <c:f>'Summary (2)'!$K$30</c:f>
              <c:strCache>
                <c:ptCount val="1"/>
                <c:pt idx="0">
                  <c:v>Test1:
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'Summary (2)'!$I$31:$I$35</c:f>
              <c:strCache>
                <c:ptCount val="5"/>
                <c:pt idx="0">
                  <c:v>Class A1</c:v>
                </c:pt>
                <c:pt idx="1">
                  <c:v>Class A2</c:v>
                </c:pt>
                <c:pt idx="2">
                  <c:v>Class B</c:v>
                </c:pt>
                <c:pt idx="3">
                  <c:v>Class C</c:v>
                </c:pt>
                <c:pt idx="4">
                  <c:v>Overall </c:v>
                </c:pt>
              </c:strCache>
            </c:strRef>
          </c:cat>
          <c:val>
            <c:numRef>
              <c:f>'Summary (2)'!$K$31:$K$35</c:f>
              <c:numCache>
                <c:formatCode>0.00%</c:formatCode>
                <c:ptCount val="5"/>
                <c:pt idx="0">
                  <c:v>2.1075219004782708E-2</c:v>
                </c:pt>
                <c:pt idx="1">
                  <c:v>1.3176899404680956E-2</c:v>
                </c:pt>
                <c:pt idx="2">
                  <c:v>2.7810891585824969E-2</c:v>
                </c:pt>
                <c:pt idx="3">
                  <c:v>2.3200943273300689E-2</c:v>
                </c:pt>
                <c:pt idx="4">
                  <c:v>2.230763908338124E-2</c:v>
                </c:pt>
              </c:numCache>
            </c:numRef>
          </c:val>
        </c:ser>
        <c:ser>
          <c:idx val="2"/>
          <c:order val="2"/>
          <c:tx>
            <c:strRef>
              <c:f>'Summary (2)'!$L$30</c:f>
              <c:strCache>
                <c:ptCount val="1"/>
                <c:pt idx="0">
                  <c:v>Test2:
8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'Summary (2)'!$I$31:$I$35</c:f>
              <c:strCache>
                <c:ptCount val="5"/>
                <c:pt idx="0">
                  <c:v>Class A1</c:v>
                </c:pt>
                <c:pt idx="1">
                  <c:v>Class A2</c:v>
                </c:pt>
                <c:pt idx="2">
                  <c:v>Class B</c:v>
                </c:pt>
                <c:pt idx="3">
                  <c:v>Class C</c:v>
                </c:pt>
                <c:pt idx="4">
                  <c:v>Overall </c:v>
                </c:pt>
              </c:strCache>
            </c:strRef>
          </c:cat>
          <c:val>
            <c:numRef>
              <c:f>'Summary (2)'!$L$31:$L$35</c:f>
              <c:numCache>
                <c:formatCode>0.00%</c:formatCode>
                <c:ptCount val="5"/>
                <c:pt idx="0">
                  <c:v>2.1075219004782708E-2</c:v>
                </c:pt>
                <c:pt idx="1">
                  <c:v>1.3176899404680956E-2</c:v>
                </c:pt>
                <c:pt idx="2">
                  <c:v>1.0999937055702569E-2</c:v>
                </c:pt>
                <c:pt idx="3">
                  <c:v>2.3200943273300689E-2</c:v>
                </c:pt>
                <c:pt idx="4">
                  <c:v>1.6703987573340441E-2</c:v>
                </c:pt>
              </c:numCache>
            </c:numRef>
          </c:val>
        </c:ser>
        <c:ser>
          <c:idx val="3"/>
          <c:order val="3"/>
          <c:tx>
            <c:strRef>
              <c:f>'Summary (2)'!$M$30</c:f>
              <c:strCache>
                <c:ptCount val="1"/>
                <c:pt idx="0">
                  <c:v>Test3:
16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'Summary (2)'!$I$31:$I$35</c:f>
              <c:strCache>
                <c:ptCount val="5"/>
                <c:pt idx="0">
                  <c:v>Class A1</c:v>
                </c:pt>
                <c:pt idx="1">
                  <c:v>Class A2</c:v>
                </c:pt>
                <c:pt idx="2">
                  <c:v>Class B</c:v>
                </c:pt>
                <c:pt idx="3">
                  <c:v>Class C</c:v>
                </c:pt>
                <c:pt idx="4">
                  <c:v>Overall </c:v>
                </c:pt>
              </c:strCache>
            </c:strRef>
          </c:cat>
          <c:val>
            <c:numRef>
              <c:f>'Summary (2)'!$M$31:$M$35</c:f>
              <c:numCache>
                <c:formatCode>0.00%</c:formatCode>
                <c:ptCount val="5"/>
                <c:pt idx="0">
                  <c:v>6.5101065599757479E-3</c:v>
                </c:pt>
                <c:pt idx="1">
                  <c:v>7.2028300847445754E-3</c:v>
                </c:pt>
                <c:pt idx="2">
                  <c:v>1.0167391686230643E-2</c:v>
                </c:pt>
                <c:pt idx="3">
                  <c:v>2.3200943273300689E-2</c:v>
                </c:pt>
                <c:pt idx="4">
                  <c:v>1.2318636097234463E-2</c:v>
                </c:pt>
              </c:numCache>
            </c:numRef>
          </c:val>
        </c:ser>
        <c:ser>
          <c:idx val="4"/>
          <c:order val="4"/>
          <c:tx>
            <c:strRef>
              <c:f>'Summary (2)'!$N$30</c:f>
              <c:strCache>
                <c:ptCount val="1"/>
                <c:pt idx="0">
                  <c:v>Test4:
32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'Summary (2)'!$I$31:$I$35</c:f>
              <c:strCache>
                <c:ptCount val="5"/>
                <c:pt idx="0">
                  <c:v>Class A1</c:v>
                </c:pt>
                <c:pt idx="1">
                  <c:v>Class A2</c:v>
                </c:pt>
                <c:pt idx="2">
                  <c:v>Class B</c:v>
                </c:pt>
                <c:pt idx="3">
                  <c:v>Class C</c:v>
                </c:pt>
                <c:pt idx="4">
                  <c:v>Overall </c:v>
                </c:pt>
              </c:strCache>
            </c:strRef>
          </c:cat>
          <c:val>
            <c:numRef>
              <c:f>'Summary (2)'!$N$31:$N$35</c:f>
              <c:numCache>
                <c:formatCode>0.00%</c:formatCode>
                <c:ptCount val="5"/>
                <c:pt idx="0">
                  <c:v>6.0501809249788874E-3</c:v>
                </c:pt>
                <c:pt idx="1">
                  <c:v>4.9989405556854676E-3</c:v>
                </c:pt>
                <c:pt idx="2">
                  <c:v>1.0167391686230643E-2</c:v>
                </c:pt>
                <c:pt idx="3">
                  <c:v>1.6304008913261003E-2</c:v>
                </c:pt>
                <c:pt idx="4">
                  <c:v>9.9466905684126861E-3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40681032"/>
        <c:axId val="340681424"/>
      </c:barChart>
      <c:catAx>
        <c:axId val="340681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340681424"/>
        <c:crosses val="autoZero"/>
        <c:auto val="1"/>
        <c:lblAlgn val="ctr"/>
        <c:lblOffset val="100"/>
        <c:noMultiLvlLbl val="0"/>
      </c:catAx>
      <c:valAx>
        <c:axId val="3406814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3406810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000"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カバーページ１（サブタイトルあ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9144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(日本語用のフォントを使用)"/>
                <a:ea typeface="源ノ角ゴシック JP Medium" panose="020B0600000000000000" pitchFamily="34" charset="-128"/>
              </a:defRPr>
            </a:lvl1pPr>
          </a:lstStyle>
          <a:p>
            <a:r>
              <a:rPr kumimoji="1" lang="ja-JP" altLang="en-US" dirty="0" smtClean="0"/>
              <a:t>プレゼンテーションタイトル</a:t>
            </a:r>
            <a:endParaRPr kumimoji="1" lang="ja-JP" altLang="en-US" dirty="0"/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7200"/>
            <a:ext cx="9144000" cy="432000"/>
          </a:xfrm>
        </p:spPr>
        <p:txBody>
          <a:bodyPr lIns="0" tIns="0" rIns="0" bIns="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100" baseline="0">
                <a:solidFill>
                  <a:srgbClr val="59574C"/>
                </a:solidFill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サブタイトル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2411999" y="5058000"/>
            <a:ext cx="432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 smtClean="0"/>
              <a:t>社名</a:t>
            </a:r>
            <a:endParaRPr kumimoji="1" lang="ja-JP" altLang="en-US" dirty="0"/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2412000" y="5436000"/>
            <a:ext cx="432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 smtClean="0"/>
              <a:t>本部名</a:t>
            </a:r>
            <a:endParaRPr kumimoji="1" lang="en-US" altLang="ja-JP" dirty="0" smtClean="0"/>
          </a:p>
          <a:p>
            <a:pPr lvl="0"/>
            <a:r>
              <a:rPr kumimoji="1" lang="ja-JP" altLang="en-US" dirty="0" smtClean="0"/>
              <a:t>部門名</a:t>
            </a:r>
            <a:endParaRPr kumimoji="1" lang="ja-JP" altLang="en-US" dirty="0"/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2411999" y="5994000"/>
            <a:ext cx="432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Source Han Sans SC Regular" panose="020B0500000000000000" pitchFamily="34" charset="-128"/>
                <a:ea typeface="源ノ角ゴシック JP Regular" panose="020B0500000000000000" pitchFamily="34" charset="-128"/>
              </a:defRPr>
            </a:lvl1pPr>
          </a:lstStyle>
          <a:p>
            <a:fld id="{85004F20-F7A7-4AED-9900-638B3E58FEAA}" type="datetimeFigureOut">
              <a:rPr kumimoji="1" lang="ja-JP" altLang="en-US" smtClean="0"/>
              <a:t>2018/7/14</a:t>
            </a:fld>
            <a:endParaRPr kumimoji="1" lang="ja-JP" altLang="en-US"/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2406" y="720000"/>
            <a:ext cx="1419188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4945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カバーページ２（サブタイトル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9144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(日本語用のフォントを使用)"/>
                <a:ea typeface="源ノ角ゴシック JP Medium" panose="020B0600000000000000" pitchFamily="34" charset="-128"/>
              </a:defRPr>
            </a:lvl1pPr>
          </a:lstStyle>
          <a:p>
            <a:r>
              <a:rPr kumimoji="1" lang="ja-JP" altLang="en-US" dirty="0" smtClean="0"/>
              <a:t>プレゼンテーションタイトル</a:t>
            </a:r>
            <a:endParaRPr kumimoji="1" lang="ja-JP" altLang="en-US" dirty="0"/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2411999" y="5058000"/>
            <a:ext cx="432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 smtClean="0"/>
              <a:t>社名</a:t>
            </a:r>
            <a:endParaRPr kumimoji="1" lang="ja-JP" altLang="en-US" dirty="0"/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2412000" y="5436000"/>
            <a:ext cx="432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 smtClean="0"/>
              <a:t>本部名</a:t>
            </a:r>
            <a:endParaRPr kumimoji="1" lang="en-US" altLang="ja-JP" dirty="0" smtClean="0"/>
          </a:p>
          <a:p>
            <a:pPr lvl="0"/>
            <a:r>
              <a:rPr kumimoji="1" lang="ja-JP" altLang="en-US" dirty="0" smtClean="0"/>
              <a:t>部門名</a:t>
            </a:r>
            <a:endParaRPr kumimoji="1" lang="ja-JP" altLang="en-US" dirty="0"/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2411999" y="5994000"/>
            <a:ext cx="432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Source Han Sans SC Regular" panose="020B0500000000000000" pitchFamily="34" charset="-128"/>
                <a:ea typeface="源ノ角ゴシック JP Regular" panose="020B0500000000000000" pitchFamily="34" charset="-128"/>
              </a:defRPr>
            </a:lvl1pPr>
          </a:lstStyle>
          <a:p>
            <a:fld id="{85004F20-F7A7-4AED-9900-638B3E58FEAA}" type="datetimeFigureOut">
              <a:rPr kumimoji="1" lang="ja-JP" altLang="en-US" smtClean="0"/>
              <a:t>2018/7/14</a:t>
            </a:fld>
            <a:endParaRPr kumimoji="1" lang="ja-JP" altLang="en-US"/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2406" y="720000"/>
            <a:ext cx="1419188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9042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インデックス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/>
            </a:lvl1pPr>
          </a:lstStyle>
          <a:p>
            <a:fld id="{85004F20-F7A7-4AED-9900-638B3E58FEAA}" type="datetimeFigureOut">
              <a:rPr kumimoji="1" lang="ja-JP" altLang="en-US" smtClean="0"/>
              <a:t>2018/7/14</a:t>
            </a:fld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/>
            </a:lvl1pPr>
          </a:lstStyle>
          <a:p>
            <a:fld id="{57661D13-35A9-4755-AD27-FECCE84ABCE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grpSp>
        <p:nvGrpSpPr>
          <p:cNvPr id="3" name="グループ化 2"/>
          <p:cNvGrpSpPr/>
          <p:nvPr/>
        </p:nvGrpSpPr>
        <p:grpSpPr>
          <a:xfrm>
            <a:off x="252000" y="197326"/>
            <a:ext cx="8640000" cy="531096"/>
            <a:chOff x="252000" y="197326"/>
            <a:chExt cx="8640000" cy="531096"/>
          </a:xfrm>
        </p:grpSpPr>
        <p:cxnSp>
          <p:nvCxnSpPr>
            <p:cNvPr id="6" name="直線コネクタ 5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7441552" cy="267076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 baseline="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 smtClean="0"/>
              <a:t>マスター タイトルの書式設定</a:t>
            </a:r>
            <a:endParaRPr kumimoji="1" lang="ja-JP" altLang="en-US" dirty="0"/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3"/>
          </p:nvPr>
        </p:nvSpPr>
        <p:spPr>
          <a:xfrm>
            <a:off x="3674705" y="1843200"/>
            <a:ext cx="3891223" cy="3171600"/>
          </a:xfrm>
        </p:spPr>
        <p:txBody>
          <a:bodyPr anchor="ctr" anchorCtr="0"/>
          <a:lstStyle>
            <a:lvl1pPr marL="385745" indent="-385745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1pPr>
            <a:lvl2pPr marL="685766" indent="-342884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2pPr>
            <a:lvl3pPr marL="1028649" indent="-342884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3pPr>
            <a:lvl4pPr marL="1285811" indent="-257162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4pPr>
            <a:lvl5pPr marL="1628694" indent="-257162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5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81090" y="6605377"/>
            <a:ext cx="1887607" cy="252000"/>
          </a:xfrm>
        </p:spPr>
        <p:txBody>
          <a:bodyPr/>
          <a:lstStyle>
            <a:lvl1pPr>
              <a:defRPr baseline="0"/>
            </a:lvl1pPr>
          </a:lstStyle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93421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2000" y="845159"/>
            <a:ext cx="8640000" cy="5753592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defRPr>
            </a:lvl5pPr>
          </a:lstStyle>
          <a:p>
            <a:pPr lvl="0"/>
            <a:r>
              <a:rPr lang="ja-JP" altLang="en-US" dirty="0" smtClean="0"/>
              <a:t>マスター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/>
            </a:lvl1pPr>
          </a:lstStyle>
          <a:p>
            <a:fld id="{85004F20-F7A7-4AED-9900-638B3E58FEAA}" type="datetimeFigureOut">
              <a:rPr kumimoji="1" lang="ja-JP" altLang="en-US" smtClean="0"/>
              <a:t>2018/7/14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61D13-35A9-4755-AD27-FECCE84ABCE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7441552" cy="267076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>
                <a:solidFill>
                  <a:srgbClr val="59574C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grpSp>
        <p:nvGrpSpPr>
          <p:cNvPr id="11" name="グループ化 10"/>
          <p:cNvGrpSpPr/>
          <p:nvPr/>
        </p:nvGrpSpPr>
        <p:grpSpPr>
          <a:xfrm>
            <a:off x="252000" y="197326"/>
            <a:ext cx="8640000" cy="531096"/>
            <a:chOff x="252000" y="197326"/>
            <a:chExt cx="8640000" cy="531096"/>
          </a:xfrm>
        </p:grpSpPr>
        <p:cxnSp>
          <p:nvCxnSpPr>
            <p:cNvPr id="12" name="直線コネクタ 11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図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35213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04F20-F7A7-4AED-9900-638B3E58FEAA}" type="datetimeFigureOut">
              <a:rPr kumimoji="1" lang="ja-JP" altLang="en-US" smtClean="0"/>
              <a:t>2018/7/14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/>
            </a:lvl1pPr>
          </a:lstStyle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/>
            </a:lvl1pPr>
          </a:lstStyle>
          <a:p>
            <a:fld id="{57661D13-35A9-4755-AD27-FECCE84ABCE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7441552" cy="267076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grpSp>
        <p:nvGrpSpPr>
          <p:cNvPr id="10" name="グループ化 9"/>
          <p:cNvGrpSpPr/>
          <p:nvPr/>
        </p:nvGrpSpPr>
        <p:grpSpPr>
          <a:xfrm>
            <a:off x="252000" y="197326"/>
            <a:ext cx="8640000" cy="531096"/>
            <a:chOff x="252000" y="197326"/>
            <a:chExt cx="8640000" cy="531096"/>
          </a:xfrm>
        </p:grpSpPr>
        <p:cxnSp>
          <p:nvCxnSpPr>
            <p:cNvPr id="11" name="直線コネクタ 10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5993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エンド画面（基本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746" y="2034461"/>
            <a:ext cx="4960508" cy="2789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4226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エンド画面（ロボホン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18" y="628313"/>
            <a:ext cx="8333333" cy="5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5027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白紙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2"/>
          <p:cNvSpPr>
            <a:spLocks noGrp="1"/>
          </p:cNvSpPr>
          <p:nvPr>
            <p:ph type="dt" sz="half" idx="10"/>
          </p:nvPr>
        </p:nvSpPr>
        <p:spPr>
          <a:xfrm>
            <a:off x="252000" y="6603444"/>
            <a:ext cx="2057400" cy="252000"/>
          </a:xfrm>
        </p:spPr>
        <p:txBody>
          <a:bodyPr/>
          <a:lstStyle/>
          <a:p>
            <a:fld id="{85004F20-F7A7-4AED-9900-638B3E58FEAA}" type="datetimeFigureOut">
              <a:rPr kumimoji="1" lang="ja-JP" altLang="en-US" smtClean="0"/>
              <a:t>2018/7/14</a:t>
            </a:fld>
            <a:endParaRPr kumimoji="1" lang="ja-JP" altLang="en-US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381090" y="6605377"/>
            <a:ext cx="1887607" cy="252000"/>
          </a:xfrm>
        </p:spPr>
        <p:txBody>
          <a:bodyPr/>
          <a:lstStyle>
            <a:lvl1pPr>
              <a:defRPr baseline="0"/>
            </a:lvl1pPr>
          </a:lstStyle>
          <a:p>
            <a:endParaRPr kumimoji="1" lang="ja-JP" altLang="en-US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344740" y="6598751"/>
            <a:ext cx="540000" cy="252000"/>
          </a:xfrm>
        </p:spPr>
        <p:txBody>
          <a:bodyPr/>
          <a:lstStyle>
            <a:lvl1pPr>
              <a:defRPr baseline="0"/>
            </a:lvl1pPr>
          </a:lstStyle>
          <a:p>
            <a:fld id="{57661D13-35A9-4755-AD27-FECCE84ABCE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039623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タイトル スライド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1571612"/>
            <a:ext cx="8077200" cy="787532"/>
          </a:xfrm>
        </p:spPr>
        <p:txBody>
          <a:bodyPr tIns="0" bIns="0" anchor="t"/>
          <a:lstStyle>
            <a:lvl1pPr algn="ctr">
              <a:defRPr sz="3600" b="1">
                <a:solidFill>
                  <a:schemeClr val="tx1"/>
                </a:solidFill>
                <a:latin typeface="源ノ角ゴシック JP Heavy" panose="020B0A00000000000000" pitchFamily="34" charset="-128"/>
                <a:ea typeface="源ノ角ゴシック JP Heavy" panose="020B0A00000000000000" pitchFamily="34" charset="-128"/>
              </a:defRPr>
            </a:lvl1pPr>
            <a:extLst/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685801" y="3143248"/>
            <a:ext cx="8077200" cy="1113862"/>
          </a:xfrm>
        </p:spPr>
        <p:txBody>
          <a:bodyPr lIns="118872" tIns="0" rIns="45720" bIns="0" anchor="b"/>
          <a:lstStyle>
            <a:lvl1pPr marL="0" indent="0" algn="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15" name="コンテンツ プレースホルダ 14"/>
          <p:cNvSpPr>
            <a:spLocks noGrp="1"/>
          </p:cNvSpPr>
          <p:nvPr>
            <p:ph sz="quarter" idx="10"/>
          </p:nvPr>
        </p:nvSpPr>
        <p:spPr>
          <a:xfrm>
            <a:off x="571472" y="6429396"/>
            <a:ext cx="2428875" cy="285750"/>
          </a:xfrm>
        </p:spPr>
        <p:txBody>
          <a:bodyPr>
            <a:noAutofit/>
          </a:bodyPr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2731253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2000" y="6603444"/>
            <a:ext cx="20574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Source Han Sans SC Regular" panose="020B0500000000000000" pitchFamily="34" charset="-128"/>
                <a:ea typeface="源ノ角ゴシック JP Regular" panose="020B0500000000000000" pitchFamily="34" charset="-128"/>
              </a:defRPr>
            </a:lvl1pPr>
          </a:lstStyle>
          <a:p>
            <a:fld id="{85004F20-F7A7-4AED-9900-638B3E58FEAA}" type="datetimeFigureOut">
              <a:rPr kumimoji="1" lang="ja-JP" altLang="en-US" smtClean="0"/>
              <a:t>2018/7/14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81090" y="6605377"/>
            <a:ext cx="1887607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Source Han Sans SC Regular" panose="020B0500000000000000" pitchFamily="34" charset="-128"/>
                <a:ea typeface="源ノ角ゴシック JP Regular" panose="020B0500000000000000" pitchFamily="34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44740" y="6598751"/>
            <a:ext cx="5400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ja-JP" altLang="en-US" sz="1000" baseline="0" smtClean="0">
                <a:solidFill>
                  <a:schemeClr val="tx1">
                    <a:tint val="75000"/>
                  </a:schemeClr>
                </a:solidFill>
                <a:latin typeface="Source Han Sans SC Regular" panose="020B0500000000000000" pitchFamily="34" charset="-128"/>
                <a:ea typeface="源ノ角ゴシック JP Regular" panose="020B0500000000000000" pitchFamily="34" charset="-128"/>
              </a:defRPr>
            </a:lvl1pPr>
          </a:lstStyle>
          <a:p>
            <a:fld id="{57661D13-35A9-4755-AD27-FECCE84ABCE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フッター プレースホルダー 4"/>
          <p:cNvSpPr txBox="1">
            <a:spLocks/>
          </p:cNvSpPr>
          <p:nvPr/>
        </p:nvSpPr>
        <p:spPr>
          <a:xfrm>
            <a:off x="4638600" y="6624011"/>
            <a:ext cx="3086100" cy="252001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ja-JP"/>
            </a:defPPr>
            <a:lvl1pPr marL="0" algn="ct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900" dirty="0"/>
          </a:p>
        </p:txBody>
      </p:sp>
    </p:spTree>
    <p:extLst>
      <p:ext uri="{BB962C8B-B14F-4D97-AF65-F5344CB8AC3E}">
        <p14:creationId xmlns:p14="http://schemas.microsoft.com/office/powerpoint/2010/main" val="2639078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2400" kern="1200" baseline="0">
          <a:solidFill>
            <a:schemeClr val="tx1"/>
          </a:solidFill>
          <a:latin typeface="(日本語用のフォントを使用)"/>
          <a:ea typeface="源ノ角ゴシック JP Regular" panose="020B0500000000000000" pitchFamily="34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 baseline="0">
          <a:solidFill>
            <a:schemeClr val="tx1"/>
          </a:solidFill>
          <a:latin typeface="(日本語用のフォントを使用)"/>
          <a:ea typeface="源ノ角ゴシック JP Regular" panose="020B0500000000000000" pitchFamily="34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 baseline="0">
          <a:solidFill>
            <a:schemeClr val="tx1"/>
          </a:solidFill>
          <a:latin typeface="(日本語用のフォントを使用)"/>
          <a:ea typeface="源ノ角ゴシック JP Regular" panose="020B0500000000000000" pitchFamily="34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 baseline="0">
          <a:solidFill>
            <a:schemeClr val="tx1"/>
          </a:solidFill>
          <a:latin typeface="(日本語用のフォントを使用)"/>
          <a:ea typeface="源ノ角ゴシック JP Regular" panose="020B0500000000000000" pitchFamily="34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(日本語用のフォントを使用)"/>
          <a:ea typeface="源ノ角ゴシック JP Regular" panose="020B0500000000000000" pitchFamily="34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(日本語用のフォントを使用)"/>
          <a:ea typeface="源ノ角ゴシック JP Regular" panose="020B0500000000000000" pitchFamily="34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>
                <a:latin typeface="源ノ角ゴシック JP Heavy" panose="020B0A00000000000000" pitchFamily="34" charset="-128"/>
                <a:ea typeface="源ノ角ゴシック JP Heavy" panose="020B0A00000000000000" pitchFamily="34" charset="-128"/>
              </a:rPr>
              <a:t>JVET-K0155</a:t>
            </a:r>
            <a:br>
              <a:rPr kumimoji="1" lang="en-US" altLang="ja-JP" dirty="0" smtClean="0">
                <a:latin typeface="源ノ角ゴシック JP Heavy" panose="020B0A00000000000000" pitchFamily="34" charset="-128"/>
                <a:ea typeface="源ノ角ゴシック JP Heavy" panose="020B0A00000000000000" pitchFamily="34" charset="-128"/>
              </a:rPr>
            </a:br>
            <a:r>
              <a:rPr kumimoji="1" lang="en-US" altLang="ja-JP" dirty="0" smtClean="0">
                <a:latin typeface="源ノ角ゴシック JP Heavy" panose="020B0A00000000000000" pitchFamily="34" charset="-128"/>
                <a:ea typeface="源ノ角ゴシック JP Heavy" panose="020B0A00000000000000" pitchFamily="34" charset="-128"/>
              </a:rPr>
              <a:t>AHG12: Flexible Tile Partitioning</a:t>
            </a:r>
            <a:endParaRPr kumimoji="1" lang="ja-JP" altLang="en-US" dirty="0">
              <a:latin typeface="源ノ角ゴシック JP Heavy" panose="020B0A00000000000000" pitchFamily="34" charset="-128"/>
              <a:ea typeface="源ノ角ゴシック JP Heavy" panose="020B0A00000000000000" pitchFamily="34" charset="-128"/>
            </a:endParaRPr>
          </a:p>
        </p:txBody>
      </p:sp>
      <p:sp>
        <p:nvSpPr>
          <p:cNvPr id="5" name="サブタイトル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Yukinobu Yasugi</a:t>
            </a:r>
            <a:br>
              <a:rPr kumimoji="1"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1"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Tomohiro Ikai</a:t>
            </a:r>
            <a:endParaRPr kumimoji="1" lang="ja-JP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ja-JP" sz="2000" b="1" dirty="0">
                <a:latin typeface="Arial" panose="020B0604020202020204" pitchFamily="34" charset="0"/>
                <a:cs typeface="Arial" panose="020B0604020202020204" pitchFamily="34" charset="0"/>
              </a:rPr>
              <a:t>Sharp </a:t>
            </a:r>
            <a:r>
              <a:rPr lang="en-US" altLang="ja-JP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Corporation</a:t>
            </a:r>
            <a:endParaRPr lang="ja-JP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2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コンテンツ プレースホルダー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Tile in HEVC</a:t>
            </a:r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pPr marL="360362" lvl="1" indent="0">
              <a:buNone/>
            </a:pPr>
            <a:endParaRPr lang="en-US" altLang="ja-JP" dirty="0"/>
          </a:p>
          <a:p>
            <a:pPr lvl="1"/>
            <a:r>
              <a:rPr lang="en-US" altLang="ja-JP" dirty="0"/>
              <a:t>Partitioning using CTU boundaries</a:t>
            </a:r>
          </a:p>
          <a:p>
            <a:pPr lvl="2"/>
            <a:r>
              <a:rPr lang="en-US" altLang="ja-JP" dirty="0">
                <a:sym typeface="Wingdings" panose="05000000000000000000" pitchFamily="2" charset="2"/>
              </a:rPr>
              <a:t>Coarse-grained tile</a:t>
            </a:r>
          </a:p>
          <a:p>
            <a:pPr marL="622300" lvl="2" indent="0">
              <a:buNone/>
            </a:pPr>
            <a:endParaRPr lang="en-US" altLang="ja-JP" dirty="0">
              <a:sym typeface="Wingdings" panose="05000000000000000000" pitchFamily="2" charset="2"/>
            </a:endParaRPr>
          </a:p>
          <a:p>
            <a:pPr marL="622300" lvl="2" indent="0">
              <a:buNone/>
            </a:pPr>
            <a:endParaRPr lang="en-US" altLang="ja-JP" dirty="0">
              <a:sym typeface="Wingdings" panose="05000000000000000000" pitchFamily="2" charset="2"/>
            </a:endParaRP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Problems:</a:t>
            </a:r>
          </a:p>
          <a:p>
            <a:pPr lvl="2"/>
            <a:r>
              <a:rPr lang="en-US" altLang="ja-JP" dirty="0">
                <a:sym typeface="Wingdings" panose="05000000000000000000" pitchFamily="2" charset="2"/>
              </a:rPr>
              <a:t>Difficulty in load balancing</a:t>
            </a:r>
          </a:p>
          <a:p>
            <a:pPr lvl="2"/>
            <a:r>
              <a:rPr lang="en-US" altLang="ja-JP" dirty="0">
                <a:sym typeface="Wingdings" panose="05000000000000000000" pitchFamily="2" charset="2"/>
              </a:rPr>
              <a:t>Difficulty in fitting boundary to non-continuous regions</a:t>
            </a: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Background</a:t>
            </a:r>
            <a:endParaRPr lang="ja-JP" altLang="en-US" dirty="0"/>
          </a:p>
        </p:txBody>
      </p:sp>
      <p:grpSp>
        <p:nvGrpSpPr>
          <p:cNvPr id="6" name="グループ化 5"/>
          <p:cNvGrpSpPr/>
          <p:nvPr/>
        </p:nvGrpSpPr>
        <p:grpSpPr>
          <a:xfrm>
            <a:off x="2267228" y="1406326"/>
            <a:ext cx="4662240" cy="2025484"/>
            <a:chOff x="191344" y="539388"/>
            <a:chExt cx="4662240" cy="2025484"/>
          </a:xfrm>
        </p:grpSpPr>
        <p:grpSp>
          <p:nvGrpSpPr>
            <p:cNvPr id="7" name="グループ化 6"/>
            <p:cNvGrpSpPr/>
            <p:nvPr/>
          </p:nvGrpSpPr>
          <p:grpSpPr>
            <a:xfrm>
              <a:off x="1055440" y="548680"/>
              <a:ext cx="3744416" cy="2016192"/>
              <a:chOff x="1055440" y="548680"/>
              <a:chExt cx="3744416" cy="2016192"/>
            </a:xfrm>
          </p:grpSpPr>
          <p:sp>
            <p:nvSpPr>
              <p:cNvPr id="37" name="正方形/長方形 36"/>
              <p:cNvSpPr/>
              <p:nvPr/>
            </p:nvSpPr>
            <p:spPr>
              <a:xfrm>
                <a:off x="1055440" y="548680"/>
                <a:ext cx="3744416" cy="2016000"/>
              </a:xfrm>
              <a:prstGeom prst="rect">
                <a:avLst/>
              </a:prstGeom>
              <a:ln w="3810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kumimoji="1" lang="ja-JP" altLang="en-US" sz="1200"/>
              </a:p>
            </p:txBody>
          </p:sp>
          <p:cxnSp>
            <p:nvCxnSpPr>
              <p:cNvPr id="38" name="直線コネクタ 37"/>
              <p:cNvCxnSpPr/>
              <p:nvPr/>
            </p:nvCxnSpPr>
            <p:spPr>
              <a:xfrm>
                <a:off x="1631504" y="548680"/>
                <a:ext cx="0" cy="2016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線コネクタ 38"/>
              <p:cNvCxnSpPr/>
              <p:nvPr/>
            </p:nvCxnSpPr>
            <p:spPr>
              <a:xfrm>
                <a:off x="2207568" y="548680"/>
                <a:ext cx="0" cy="2016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線コネクタ 39"/>
              <p:cNvCxnSpPr/>
              <p:nvPr/>
            </p:nvCxnSpPr>
            <p:spPr>
              <a:xfrm>
                <a:off x="2783632" y="548872"/>
                <a:ext cx="0" cy="20160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線コネクタ 40"/>
              <p:cNvCxnSpPr/>
              <p:nvPr/>
            </p:nvCxnSpPr>
            <p:spPr>
              <a:xfrm>
                <a:off x="3359696" y="548872"/>
                <a:ext cx="0" cy="2016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線コネクタ 41"/>
              <p:cNvCxnSpPr/>
              <p:nvPr/>
            </p:nvCxnSpPr>
            <p:spPr>
              <a:xfrm>
                <a:off x="3935760" y="548872"/>
                <a:ext cx="0" cy="2016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線コネクタ 42"/>
              <p:cNvCxnSpPr/>
              <p:nvPr/>
            </p:nvCxnSpPr>
            <p:spPr>
              <a:xfrm>
                <a:off x="4511824" y="548680"/>
                <a:ext cx="0" cy="2016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線コネクタ 43"/>
              <p:cNvCxnSpPr/>
              <p:nvPr/>
            </p:nvCxnSpPr>
            <p:spPr>
              <a:xfrm>
                <a:off x="1055440" y="1124744"/>
                <a:ext cx="3744416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線コネクタ 44"/>
              <p:cNvCxnSpPr/>
              <p:nvPr/>
            </p:nvCxnSpPr>
            <p:spPr>
              <a:xfrm>
                <a:off x="1055440" y="1700808"/>
                <a:ext cx="3744416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線コネクタ 45"/>
              <p:cNvCxnSpPr/>
              <p:nvPr/>
            </p:nvCxnSpPr>
            <p:spPr>
              <a:xfrm>
                <a:off x="1055440" y="2276872"/>
                <a:ext cx="3744416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テキスト ボックス 85"/>
            <p:cNvSpPr txBox="1"/>
            <p:nvPr/>
          </p:nvSpPr>
          <p:spPr>
            <a:xfrm>
              <a:off x="1055440" y="539388"/>
              <a:ext cx="26321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1200" dirty="0" smtClean="0"/>
                <a:t>0</a:t>
              </a:r>
              <a:endParaRPr kumimoji="1" lang="ja-JP" altLang="en-US" sz="1200" dirty="0"/>
            </a:p>
          </p:txBody>
        </p:sp>
        <p:sp>
          <p:nvSpPr>
            <p:cNvPr id="9" name="テキスト ボックス 86"/>
            <p:cNvSpPr txBox="1"/>
            <p:nvPr/>
          </p:nvSpPr>
          <p:spPr>
            <a:xfrm>
              <a:off x="1631504" y="539388"/>
              <a:ext cx="26321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1200" dirty="0" smtClean="0"/>
                <a:t>1</a:t>
              </a:r>
              <a:endParaRPr kumimoji="1" lang="ja-JP" altLang="en-US" sz="1200" dirty="0"/>
            </a:p>
          </p:txBody>
        </p:sp>
        <p:sp>
          <p:nvSpPr>
            <p:cNvPr id="10" name="テキスト ボックス 87"/>
            <p:cNvSpPr txBox="1"/>
            <p:nvPr/>
          </p:nvSpPr>
          <p:spPr>
            <a:xfrm>
              <a:off x="2207568" y="539388"/>
              <a:ext cx="26321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1200" dirty="0" smtClean="0"/>
                <a:t>2</a:t>
              </a:r>
              <a:endParaRPr kumimoji="1" lang="ja-JP" altLang="en-US" sz="1200" dirty="0"/>
            </a:p>
          </p:txBody>
        </p:sp>
        <p:sp>
          <p:nvSpPr>
            <p:cNvPr id="11" name="テキスト ボックス 88"/>
            <p:cNvSpPr txBox="1"/>
            <p:nvPr/>
          </p:nvSpPr>
          <p:spPr>
            <a:xfrm>
              <a:off x="2783632" y="539388"/>
              <a:ext cx="26321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1200" dirty="0" smtClean="0"/>
                <a:t>3</a:t>
              </a:r>
              <a:endParaRPr kumimoji="1" lang="ja-JP" altLang="en-US" sz="1200" dirty="0"/>
            </a:p>
          </p:txBody>
        </p:sp>
        <p:sp>
          <p:nvSpPr>
            <p:cNvPr id="12" name="テキスト ボックス 89"/>
            <p:cNvSpPr txBox="1"/>
            <p:nvPr/>
          </p:nvSpPr>
          <p:spPr>
            <a:xfrm>
              <a:off x="3359696" y="539388"/>
              <a:ext cx="26321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1200" dirty="0" smtClean="0"/>
                <a:t>4</a:t>
              </a:r>
              <a:endParaRPr kumimoji="1" lang="ja-JP" altLang="en-US" sz="1200" dirty="0"/>
            </a:p>
          </p:txBody>
        </p:sp>
        <p:sp>
          <p:nvSpPr>
            <p:cNvPr id="13" name="テキスト ボックス 90"/>
            <p:cNvSpPr txBox="1"/>
            <p:nvPr/>
          </p:nvSpPr>
          <p:spPr>
            <a:xfrm>
              <a:off x="3935760" y="539388"/>
              <a:ext cx="26321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1200" dirty="0" smtClean="0"/>
                <a:t>5</a:t>
              </a:r>
              <a:endParaRPr kumimoji="1" lang="ja-JP" altLang="en-US" sz="1200" dirty="0"/>
            </a:p>
          </p:txBody>
        </p:sp>
        <p:sp>
          <p:nvSpPr>
            <p:cNvPr id="14" name="テキスト ボックス 91"/>
            <p:cNvSpPr txBox="1"/>
            <p:nvPr/>
          </p:nvSpPr>
          <p:spPr>
            <a:xfrm>
              <a:off x="4511824" y="539388"/>
              <a:ext cx="26321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1200" dirty="0" smtClean="0"/>
                <a:t>6</a:t>
              </a:r>
              <a:endParaRPr kumimoji="1" lang="ja-JP" altLang="en-US" sz="1200" dirty="0"/>
            </a:p>
          </p:txBody>
        </p:sp>
        <p:sp>
          <p:nvSpPr>
            <p:cNvPr id="15" name="テキスト ボックス 92"/>
            <p:cNvSpPr txBox="1"/>
            <p:nvPr/>
          </p:nvSpPr>
          <p:spPr>
            <a:xfrm>
              <a:off x="1055440" y="1115452"/>
              <a:ext cx="26321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/>
                <a:t>7</a:t>
              </a:r>
              <a:endParaRPr kumimoji="1" lang="ja-JP" altLang="en-US" sz="1200" dirty="0"/>
            </a:p>
          </p:txBody>
        </p:sp>
        <p:sp>
          <p:nvSpPr>
            <p:cNvPr id="16" name="テキスト ボックス 93"/>
            <p:cNvSpPr txBox="1"/>
            <p:nvPr/>
          </p:nvSpPr>
          <p:spPr>
            <a:xfrm>
              <a:off x="1631504" y="1115452"/>
              <a:ext cx="26321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/>
                <a:t>8</a:t>
              </a:r>
              <a:endParaRPr kumimoji="1" lang="ja-JP" altLang="en-US" sz="1200" dirty="0"/>
            </a:p>
          </p:txBody>
        </p:sp>
        <p:sp>
          <p:nvSpPr>
            <p:cNvPr id="17" name="テキスト ボックス 94"/>
            <p:cNvSpPr txBox="1"/>
            <p:nvPr/>
          </p:nvSpPr>
          <p:spPr>
            <a:xfrm>
              <a:off x="2207568" y="1115452"/>
              <a:ext cx="26321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9</a:t>
              </a:r>
              <a:endParaRPr kumimoji="1" lang="ja-JP" altLang="en-US" sz="1200" dirty="0"/>
            </a:p>
          </p:txBody>
        </p:sp>
        <p:sp>
          <p:nvSpPr>
            <p:cNvPr id="18" name="テキスト ボックス 95"/>
            <p:cNvSpPr txBox="1"/>
            <p:nvPr/>
          </p:nvSpPr>
          <p:spPr>
            <a:xfrm>
              <a:off x="2783632" y="1115452"/>
              <a:ext cx="341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10</a:t>
              </a:r>
              <a:endParaRPr kumimoji="1" lang="ja-JP" altLang="en-US" sz="1200" dirty="0"/>
            </a:p>
          </p:txBody>
        </p:sp>
        <p:sp>
          <p:nvSpPr>
            <p:cNvPr id="19" name="テキスト ボックス 96"/>
            <p:cNvSpPr txBox="1"/>
            <p:nvPr/>
          </p:nvSpPr>
          <p:spPr>
            <a:xfrm>
              <a:off x="3359696" y="1115452"/>
              <a:ext cx="341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11</a:t>
              </a:r>
              <a:endParaRPr kumimoji="1" lang="ja-JP" altLang="en-US" sz="1200" dirty="0"/>
            </a:p>
          </p:txBody>
        </p:sp>
        <p:sp>
          <p:nvSpPr>
            <p:cNvPr id="20" name="テキスト ボックス 97"/>
            <p:cNvSpPr txBox="1"/>
            <p:nvPr/>
          </p:nvSpPr>
          <p:spPr>
            <a:xfrm>
              <a:off x="3935760" y="1115452"/>
              <a:ext cx="341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12</a:t>
              </a:r>
              <a:endParaRPr kumimoji="1" lang="ja-JP" altLang="en-US" sz="1200" dirty="0"/>
            </a:p>
          </p:txBody>
        </p:sp>
        <p:sp>
          <p:nvSpPr>
            <p:cNvPr id="21" name="テキスト ボックス 98"/>
            <p:cNvSpPr txBox="1"/>
            <p:nvPr/>
          </p:nvSpPr>
          <p:spPr>
            <a:xfrm>
              <a:off x="4511824" y="1115452"/>
              <a:ext cx="341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1200" dirty="0" smtClean="0"/>
                <a:t>13</a:t>
              </a:r>
              <a:endParaRPr kumimoji="1" lang="ja-JP" altLang="en-US" sz="1200" dirty="0"/>
            </a:p>
          </p:txBody>
        </p:sp>
        <p:sp>
          <p:nvSpPr>
            <p:cNvPr id="22" name="テキスト ボックス 99"/>
            <p:cNvSpPr txBox="1"/>
            <p:nvPr/>
          </p:nvSpPr>
          <p:spPr>
            <a:xfrm>
              <a:off x="1055440" y="1700808"/>
              <a:ext cx="341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14</a:t>
              </a:r>
              <a:endParaRPr kumimoji="1" lang="ja-JP" altLang="en-US" sz="1200" dirty="0"/>
            </a:p>
          </p:txBody>
        </p:sp>
        <p:sp>
          <p:nvSpPr>
            <p:cNvPr id="23" name="テキスト ボックス 100"/>
            <p:cNvSpPr txBox="1"/>
            <p:nvPr/>
          </p:nvSpPr>
          <p:spPr>
            <a:xfrm>
              <a:off x="1631504" y="1700808"/>
              <a:ext cx="341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15</a:t>
              </a:r>
              <a:endParaRPr kumimoji="1" lang="ja-JP" altLang="en-US" sz="1200" dirty="0"/>
            </a:p>
          </p:txBody>
        </p:sp>
        <p:sp>
          <p:nvSpPr>
            <p:cNvPr id="24" name="テキスト ボックス 101"/>
            <p:cNvSpPr txBox="1"/>
            <p:nvPr/>
          </p:nvSpPr>
          <p:spPr>
            <a:xfrm>
              <a:off x="2207568" y="1700808"/>
              <a:ext cx="341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16</a:t>
              </a:r>
              <a:endParaRPr kumimoji="1" lang="ja-JP" altLang="en-US" sz="1200" dirty="0"/>
            </a:p>
          </p:txBody>
        </p:sp>
        <p:sp>
          <p:nvSpPr>
            <p:cNvPr id="25" name="テキスト ボックス 102"/>
            <p:cNvSpPr txBox="1"/>
            <p:nvPr/>
          </p:nvSpPr>
          <p:spPr>
            <a:xfrm>
              <a:off x="2783632" y="1700808"/>
              <a:ext cx="341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17</a:t>
              </a:r>
              <a:endParaRPr kumimoji="1" lang="ja-JP" altLang="en-US" sz="1200" dirty="0"/>
            </a:p>
          </p:txBody>
        </p:sp>
        <p:sp>
          <p:nvSpPr>
            <p:cNvPr id="26" name="テキスト ボックス 103"/>
            <p:cNvSpPr txBox="1"/>
            <p:nvPr/>
          </p:nvSpPr>
          <p:spPr>
            <a:xfrm>
              <a:off x="3359696" y="1700808"/>
              <a:ext cx="341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18</a:t>
              </a:r>
              <a:endParaRPr kumimoji="1" lang="ja-JP" altLang="en-US" sz="1200" dirty="0"/>
            </a:p>
          </p:txBody>
        </p:sp>
        <p:sp>
          <p:nvSpPr>
            <p:cNvPr id="27" name="テキスト ボックス 104"/>
            <p:cNvSpPr txBox="1"/>
            <p:nvPr/>
          </p:nvSpPr>
          <p:spPr>
            <a:xfrm>
              <a:off x="3935760" y="1700808"/>
              <a:ext cx="341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19</a:t>
              </a:r>
              <a:endParaRPr kumimoji="1" lang="ja-JP" altLang="en-US" sz="1200" dirty="0"/>
            </a:p>
          </p:txBody>
        </p:sp>
        <p:sp>
          <p:nvSpPr>
            <p:cNvPr id="28" name="テキスト ボックス 105"/>
            <p:cNvSpPr txBox="1"/>
            <p:nvPr/>
          </p:nvSpPr>
          <p:spPr>
            <a:xfrm>
              <a:off x="4511824" y="1700808"/>
              <a:ext cx="341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20</a:t>
              </a:r>
              <a:endParaRPr kumimoji="1" lang="ja-JP" altLang="en-US" sz="1200" dirty="0"/>
            </a:p>
          </p:txBody>
        </p:sp>
        <p:sp>
          <p:nvSpPr>
            <p:cNvPr id="29" name="テキスト ボックス 106"/>
            <p:cNvSpPr txBox="1"/>
            <p:nvPr/>
          </p:nvSpPr>
          <p:spPr>
            <a:xfrm>
              <a:off x="1055440" y="2276872"/>
              <a:ext cx="341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21</a:t>
              </a:r>
              <a:endParaRPr kumimoji="1" lang="ja-JP" altLang="en-US" sz="1200" dirty="0"/>
            </a:p>
          </p:txBody>
        </p:sp>
        <p:sp>
          <p:nvSpPr>
            <p:cNvPr id="30" name="テキスト ボックス 107"/>
            <p:cNvSpPr txBox="1"/>
            <p:nvPr/>
          </p:nvSpPr>
          <p:spPr>
            <a:xfrm>
              <a:off x="1631504" y="2276872"/>
              <a:ext cx="341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22</a:t>
              </a:r>
              <a:endParaRPr kumimoji="1" lang="ja-JP" altLang="en-US" sz="1200" dirty="0"/>
            </a:p>
          </p:txBody>
        </p:sp>
        <p:sp>
          <p:nvSpPr>
            <p:cNvPr id="31" name="テキスト ボックス 108"/>
            <p:cNvSpPr txBox="1"/>
            <p:nvPr/>
          </p:nvSpPr>
          <p:spPr>
            <a:xfrm>
              <a:off x="2207568" y="2276872"/>
              <a:ext cx="341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23</a:t>
              </a:r>
              <a:endParaRPr kumimoji="1" lang="ja-JP" altLang="en-US" sz="1200" dirty="0"/>
            </a:p>
          </p:txBody>
        </p:sp>
        <p:sp>
          <p:nvSpPr>
            <p:cNvPr id="32" name="テキスト ボックス 109"/>
            <p:cNvSpPr txBox="1"/>
            <p:nvPr/>
          </p:nvSpPr>
          <p:spPr>
            <a:xfrm>
              <a:off x="2783632" y="2276872"/>
              <a:ext cx="341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24</a:t>
              </a:r>
              <a:endParaRPr kumimoji="1" lang="ja-JP" altLang="en-US" sz="1200" dirty="0"/>
            </a:p>
          </p:txBody>
        </p:sp>
        <p:sp>
          <p:nvSpPr>
            <p:cNvPr id="33" name="テキスト ボックス 110"/>
            <p:cNvSpPr txBox="1"/>
            <p:nvPr/>
          </p:nvSpPr>
          <p:spPr>
            <a:xfrm>
              <a:off x="3359696" y="2276872"/>
              <a:ext cx="341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25</a:t>
              </a:r>
              <a:endParaRPr kumimoji="1" lang="ja-JP" altLang="en-US" sz="1200" dirty="0"/>
            </a:p>
          </p:txBody>
        </p:sp>
        <p:sp>
          <p:nvSpPr>
            <p:cNvPr id="34" name="テキスト ボックス 111"/>
            <p:cNvSpPr txBox="1"/>
            <p:nvPr/>
          </p:nvSpPr>
          <p:spPr>
            <a:xfrm>
              <a:off x="3935760" y="2276872"/>
              <a:ext cx="341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26</a:t>
              </a:r>
              <a:endParaRPr kumimoji="1" lang="ja-JP" altLang="en-US" sz="1200" dirty="0"/>
            </a:p>
          </p:txBody>
        </p:sp>
        <p:sp>
          <p:nvSpPr>
            <p:cNvPr id="35" name="テキスト ボックス 112"/>
            <p:cNvSpPr txBox="1"/>
            <p:nvPr/>
          </p:nvSpPr>
          <p:spPr>
            <a:xfrm>
              <a:off x="4511824" y="2276872"/>
              <a:ext cx="341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1200" dirty="0" smtClean="0"/>
                <a:t>27</a:t>
              </a:r>
              <a:endParaRPr kumimoji="1" lang="ja-JP" altLang="en-US" sz="1200" dirty="0"/>
            </a:p>
          </p:txBody>
        </p:sp>
        <p:sp>
          <p:nvSpPr>
            <p:cNvPr id="36" name="テキスト ボックス 113"/>
            <p:cNvSpPr txBox="1"/>
            <p:nvPr/>
          </p:nvSpPr>
          <p:spPr>
            <a:xfrm>
              <a:off x="191344" y="548680"/>
              <a:ext cx="90601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1200" dirty="0" err="1" smtClean="0"/>
                <a:t>ctuRsAddr</a:t>
              </a:r>
              <a:r>
                <a:rPr kumimoji="1" lang="en-US" altLang="ja-JP" sz="1200" dirty="0" smtClean="0"/>
                <a:t>=</a:t>
              </a:r>
              <a:endParaRPr kumimoji="1" lang="ja-JP" altLang="en-US" sz="1200" dirty="0"/>
            </a:p>
          </p:txBody>
        </p:sp>
      </p:grpSp>
      <p:sp>
        <p:nvSpPr>
          <p:cNvPr id="47" name="正方形/長方形 46"/>
          <p:cNvSpPr/>
          <p:nvPr/>
        </p:nvSpPr>
        <p:spPr>
          <a:xfrm>
            <a:off x="3131323" y="1415425"/>
            <a:ext cx="1703375" cy="1141511"/>
          </a:xfrm>
          <a:prstGeom prst="rect">
            <a:avLst/>
          </a:prstGeom>
          <a:noFill/>
          <a:ln w="38100">
            <a:solidFill>
              <a:srgbClr val="0070C0"/>
            </a:solidFill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36000" tIns="36000" rIns="36000" bIns="36000" rtlCol="0" anchor="ctr"/>
          <a:lstStyle/>
          <a:p>
            <a:pPr algn="ctr"/>
            <a:endParaRPr kumimoji="1" lang="ja-JP" altLang="en-US"/>
          </a:p>
        </p:txBody>
      </p:sp>
      <p:sp>
        <p:nvSpPr>
          <p:cNvPr id="48" name="正方形/長方形 47"/>
          <p:cNvSpPr/>
          <p:nvPr/>
        </p:nvSpPr>
        <p:spPr>
          <a:xfrm>
            <a:off x="4873286" y="1416745"/>
            <a:ext cx="2002453" cy="1135940"/>
          </a:xfrm>
          <a:prstGeom prst="rect">
            <a:avLst/>
          </a:prstGeom>
          <a:noFill/>
          <a:ln w="38100">
            <a:solidFill>
              <a:srgbClr val="FFC000"/>
            </a:solidFill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36000" tIns="36000" rIns="36000" bIns="36000"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正方形/長方形 48"/>
          <p:cNvSpPr/>
          <p:nvPr/>
        </p:nvSpPr>
        <p:spPr>
          <a:xfrm>
            <a:off x="3131323" y="2578557"/>
            <a:ext cx="1703375" cy="853062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36000" tIns="36000" rIns="36000" bIns="36000"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正方形/長方形 49"/>
          <p:cNvSpPr/>
          <p:nvPr/>
        </p:nvSpPr>
        <p:spPr>
          <a:xfrm>
            <a:off x="4873285" y="2582809"/>
            <a:ext cx="2002453" cy="848810"/>
          </a:xfrm>
          <a:prstGeom prst="rect">
            <a:avLst/>
          </a:prstGeom>
          <a:noFill/>
          <a:ln w="38100">
            <a:solidFill>
              <a:srgbClr val="00B050"/>
            </a:solidFill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36000" tIns="36000" rIns="36000" bIns="36000" rtlCol="0" anchor="ctr"/>
          <a:lstStyle/>
          <a:p>
            <a:pPr algn="ctr"/>
            <a:endParaRPr kumimoji="1" lang="ja-JP" altLang="en-US"/>
          </a:p>
        </p:txBody>
      </p:sp>
      <p:sp>
        <p:nvSpPr>
          <p:cNvPr id="51" name="テキスト ボックス 50"/>
          <p:cNvSpPr txBox="1"/>
          <p:nvPr/>
        </p:nvSpPr>
        <p:spPr>
          <a:xfrm>
            <a:off x="1802411" y="2333433"/>
            <a:ext cx="980003" cy="565146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algn="ctr"/>
            <a:r>
              <a:rPr lang="en-US" altLang="ja-JP" sz="1600" b="1" dirty="0" smtClean="0"/>
              <a:t>U</a:t>
            </a:r>
            <a:r>
              <a:rPr kumimoji="1" lang="en-US" altLang="ja-JP" sz="1600" b="1" dirty="0" smtClean="0"/>
              <a:t>nit of tile</a:t>
            </a:r>
            <a:br>
              <a:rPr kumimoji="1" lang="en-US" altLang="ja-JP" sz="1600" b="1" dirty="0" smtClean="0"/>
            </a:br>
            <a:r>
              <a:rPr kumimoji="1" lang="en-US" altLang="ja-JP" sz="1600" b="1" dirty="0" smtClean="0"/>
              <a:t>(CTU)</a:t>
            </a:r>
            <a:endParaRPr kumimoji="1" lang="ja-JP" altLang="en-US" sz="1600" b="1" dirty="0"/>
          </a:p>
        </p:txBody>
      </p:sp>
      <p:cxnSp>
        <p:nvCxnSpPr>
          <p:cNvPr id="52" name="直線コネクタ 51"/>
          <p:cNvCxnSpPr>
            <a:stCxn id="51" idx="3"/>
            <a:endCxn id="53" idx="1"/>
          </p:cNvCxnSpPr>
          <p:nvPr/>
        </p:nvCxnSpPr>
        <p:spPr>
          <a:xfrm flipV="1">
            <a:off x="2782414" y="2280959"/>
            <a:ext cx="935819" cy="335047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正方形/長方形 52"/>
          <p:cNvSpPr/>
          <p:nvPr/>
        </p:nvSpPr>
        <p:spPr>
          <a:xfrm>
            <a:off x="3718233" y="1999635"/>
            <a:ext cx="576134" cy="562648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36000" tIns="36000" rIns="36000" bIns="36000"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15360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ja-JP" dirty="0"/>
              <a:t>Tile partitioning using sub-CTU boundary</a:t>
            </a:r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pPr marL="0" indent="0">
              <a:buNone/>
            </a:pPr>
            <a:endParaRPr lang="en-US" altLang="ja-JP" dirty="0"/>
          </a:p>
          <a:p>
            <a:pPr marL="0" indent="0">
              <a:buNone/>
            </a:pPr>
            <a:endParaRPr lang="en-US" altLang="ja-JP" dirty="0"/>
          </a:p>
          <a:p>
            <a:pPr lvl="1"/>
            <a:r>
              <a:rPr lang="en-US" altLang="ja-JP" dirty="0"/>
              <a:t>The first CTU of each tile is always aligned to the top-left corner.</a:t>
            </a:r>
          </a:p>
          <a:p>
            <a:pPr lvl="2"/>
            <a:r>
              <a:rPr lang="en-US" altLang="ja-JP" dirty="0"/>
              <a:t>Odd CTUs occur in the right and bottom edges of each tile.</a:t>
            </a:r>
          </a:p>
          <a:p>
            <a:pPr lvl="2"/>
            <a:r>
              <a:rPr lang="en-US" altLang="ja-JP" dirty="0"/>
              <a:t>They are treated as same as those in picture boundary.</a:t>
            </a:r>
          </a:p>
          <a:p>
            <a:pPr lvl="1"/>
            <a:endParaRPr lang="en-US" altLang="ja-JP" dirty="0"/>
          </a:p>
          <a:p>
            <a:pPr lvl="1"/>
            <a:r>
              <a:rPr lang="en-US" altLang="ja-JP" dirty="0"/>
              <a:t>Benefits:</a:t>
            </a:r>
          </a:p>
          <a:p>
            <a:pPr lvl="2"/>
            <a:r>
              <a:rPr lang="en-US" altLang="ja-JP" dirty="0"/>
              <a:t>Better load balance</a:t>
            </a:r>
          </a:p>
          <a:p>
            <a:pPr lvl="2"/>
            <a:r>
              <a:rPr lang="en-US" altLang="ja-JP" dirty="0"/>
              <a:t>Better fitting to frame-packed contents</a:t>
            </a:r>
            <a:endParaRPr lang="ja-JP" alt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Proposed</a:t>
            </a:r>
            <a:r>
              <a:rPr kumimoji="1" lang="en-US" altLang="ja-JP" dirty="0" smtClean="0">
                <a:latin typeface="源ノ角ゴシック JP Heavy" panose="020B0A00000000000000" pitchFamily="34" charset="-128"/>
                <a:ea typeface="源ノ角ゴシック JP Heavy" panose="020B0A00000000000000" pitchFamily="34" charset="-128"/>
              </a:rPr>
              <a:t> tile</a:t>
            </a:r>
            <a:endParaRPr kumimoji="1" lang="ja-JP" altLang="en-US" dirty="0">
              <a:latin typeface="源ノ角ゴシック JP Heavy" panose="020B0A00000000000000" pitchFamily="34" charset="-128"/>
              <a:ea typeface="源ノ角ゴシック JP Heavy" panose="020B0A00000000000000" pitchFamily="34" charset="-128"/>
            </a:endParaRPr>
          </a:p>
        </p:txBody>
      </p:sp>
      <p:grpSp>
        <p:nvGrpSpPr>
          <p:cNvPr id="4" name="グループ化 3"/>
          <p:cNvGrpSpPr/>
          <p:nvPr/>
        </p:nvGrpSpPr>
        <p:grpSpPr>
          <a:xfrm>
            <a:off x="2280444" y="1414744"/>
            <a:ext cx="4608512" cy="2016224"/>
            <a:chOff x="191344" y="3429000"/>
            <a:chExt cx="4608512" cy="2016224"/>
          </a:xfrm>
        </p:grpSpPr>
        <p:grpSp>
          <p:nvGrpSpPr>
            <p:cNvPr id="5" name="グループ化 4"/>
            <p:cNvGrpSpPr/>
            <p:nvPr/>
          </p:nvGrpSpPr>
          <p:grpSpPr>
            <a:xfrm>
              <a:off x="1055440" y="3429000"/>
              <a:ext cx="3744416" cy="2016224"/>
              <a:chOff x="1055440" y="548680"/>
              <a:chExt cx="3744416" cy="2016224"/>
            </a:xfrm>
          </p:grpSpPr>
          <p:sp>
            <p:nvSpPr>
              <p:cNvPr id="39" name="正方形/長方形 38"/>
              <p:cNvSpPr/>
              <p:nvPr/>
            </p:nvSpPr>
            <p:spPr>
              <a:xfrm>
                <a:off x="1055440" y="548680"/>
                <a:ext cx="3744416" cy="2016224"/>
              </a:xfrm>
              <a:prstGeom prst="rect">
                <a:avLst/>
              </a:prstGeom>
              <a:ln w="3810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kumimoji="1" lang="ja-JP" altLang="en-US"/>
              </a:p>
            </p:txBody>
          </p:sp>
          <p:cxnSp>
            <p:nvCxnSpPr>
              <p:cNvPr id="48" name="直線コネクタ 47"/>
              <p:cNvCxnSpPr>
                <a:endCxn id="39" idx="2"/>
              </p:cNvCxnSpPr>
              <p:nvPr/>
            </p:nvCxnSpPr>
            <p:spPr>
              <a:xfrm>
                <a:off x="2927648" y="548680"/>
                <a:ext cx="0" cy="20160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線コネクタ 48"/>
              <p:cNvCxnSpPr/>
              <p:nvPr/>
            </p:nvCxnSpPr>
            <p:spPr>
              <a:xfrm>
                <a:off x="1055440" y="1556792"/>
                <a:ext cx="3744416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線コネクタ 49"/>
              <p:cNvCxnSpPr/>
              <p:nvPr/>
            </p:nvCxnSpPr>
            <p:spPr>
              <a:xfrm>
                <a:off x="1199456" y="548680"/>
                <a:ext cx="0" cy="2016000"/>
              </a:xfrm>
              <a:prstGeom prst="line">
                <a:avLst/>
              </a:prstGeom>
              <a:ln w="9525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線コネクタ 50"/>
              <p:cNvCxnSpPr/>
              <p:nvPr/>
            </p:nvCxnSpPr>
            <p:spPr>
              <a:xfrm>
                <a:off x="1343472" y="548904"/>
                <a:ext cx="0" cy="2016000"/>
              </a:xfrm>
              <a:prstGeom prst="line">
                <a:avLst/>
              </a:prstGeom>
              <a:ln w="9525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線コネクタ 51"/>
              <p:cNvCxnSpPr/>
              <p:nvPr/>
            </p:nvCxnSpPr>
            <p:spPr>
              <a:xfrm>
                <a:off x="1487488" y="548904"/>
                <a:ext cx="0" cy="2016000"/>
              </a:xfrm>
              <a:prstGeom prst="line">
                <a:avLst/>
              </a:prstGeom>
              <a:ln w="9525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線コネクタ 52"/>
              <p:cNvCxnSpPr/>
              <p:nvPr/>
            </p:nvCxnSpPr>
            <p:spPr>
              <a:xfrm>
                <a:off x="1775520" y="548680"/>
                <a:ext cx="0" cy="2016000"/>
              </a:xfrm>
              <a:prstGeom prst="line">
                <a:avLst/>
              </a:prstGeom>
              <a:ln w="9525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線コネクタ 53"/>
              <p:cNvCxnSpPr/>
              <p:nvPr/>
            </p:nvCxnSpPr>
            <p:spPr>
              <a:xfrm>
                <a:off x="1919536" y="548904"/>
                <a:ext cx="0" cy="2016000"/>
              </a:xfrm>
              <a:prstGeom prst="line">
                <a:avLst/>
              </a:prstGeom>
              <a:ln w="9525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線コネクタ 54"/>
              <p:cNvCxnSpPr/>
              <p:nvPr/>
            </p:nvCxnSpPr>
            <p:spPr>
              <a:xfrm>
                <a:off x="2063552" y="548904"/>
                <a:ext cx="0" cy="2016000"/>
              </a:xfrm>
              <a:prstGeom prst="line">
                <a:avLst/>
              </a:prstGeom>
              <a:ln w="9525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線コネクタ 55"/>
              <p:cNvCxnSpPr/>
              <p:nvPr/>
            </p:nvCxnSpPr>
            <p:spPr>
              <a:xfrm>
                <a:off x="2351584" y="548680"/>
                <a:ext cx="0" cy="2016000"/>
              </a:xfrm>
              <a:prstGeom prst="line">
                <a:avLst/>
              </a:prstGeom>
              <a:ln w="9525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線コネクタ 56"/>
              <p:cNvCxnSpPr/>
              <p:nvPr/>
            </p:nvCxnSpPr>
            <p:spPr>
              <a:xfrm>
                <a:off x="2495600" y="548904"/>
                <a:ext cx="0" cy="2016000"/>
              </a:xfrm>
              <a:prstGeom prst="line">
                <a:avLst/>
              </a:prstGeom>
              <a:ln w="9525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線コネクタ 57"/>
              <p:cNvCxnSpPr/>
              <p:nvPr/>
            </p:nvCxnSpPr>
            <p:spPr>
              <a:xfrm>
                <a:off x="2639616" y="548904"/>
                <a:ext cx="0" cy="2016000"/>
              </a:xfrm>
              <a:prstGeom prst="line">
                <a:avLst/>
              </a:prstGeom>
              <a:ln w="9525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線コネクタ 58"/>
              <p:cNvCxnSpPr/>
              <p:nvPr/>
            </p:nvCxnSpPr>
            <p:spPr>
              <a:xfrm>
                <a:off x="3071664" y="548680"/>
                <a:ext cx="0" cy="2016000"/>
              </a:xfrm>
              <a:prstGeom prst="line">
                <a:avLst/>
              </a:prstGeom>
              <a:ln w="9525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線コネクタ 59"/>
              <p:cNvCxnSpPr/>
              <p:nvPr/>
            </p:nvCxnSpPr>
            <p:spPr>
              <a:xfrm>
                <a:off x="3215680" y="548904"/>
                <a:ext cx="0" cy="2016000"/>
              </a:xfrm>
              <a:prstGeom prst="line">
                <a:avLst/>
              </a:prstGeom>
              <a:ln w="9525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線コネクタ 60"/>
              <p:cNvCxnSpPr/>
              <p:nvPr/>
            </p:nvCxnSpPr>
            <p:spPr>
              <a:xfrm>
                <a:off x="3359696" y="548904"/>
                <a:ext cx="0" cy="2016000"/>
              </a:xfrm>
              <a:prstGeom prst="line">
                <a:avLst/>
              </a:prstGeom>
              <a:ln w="9525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線コネクタ 61"/>
              <p:cNvCxnSpPr/>
              <p:nvPr/>
            </p:nvCxnSpPr>
            <p:spPr>
              <a:xfrm>
                <a:off x="3647728" y="548680"/>
                <a:ext cx="0" cy="2016000"/>
              </a:xfrm>
              <a:prstGeom prst="line">
                <a:avLst/>
              </a:prstGeom>
              <a:ln w="9525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線コネクタ 62"/>
              <p:cNvCxnSpPr/>
              <p:nvPr/>
            </p:nvCxnSpPr>
            <p:spPr>
              <a:xfrm>
                <a:off x="3791744" y="548904"/>
                <a:ext cx="0" cy="2016000"/>
              </a:xfrm>
              <a:prstGeom prst="line">
                <a:avLst/>
              </a:prstGeom>
              <a:ln w="9525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線コネクタ 63"/>
              <p:cNvCxnSpPr/>
              <p:nvPr/>
            </p:nvCxnSpPr>
            <p:spPr>
              <a:xfrm>
                <a:off x="3935760" y="548904"/>
                <a:ext cx="0" cy="2016000"/>
              </a:xfrm>
              <a:prstGeom prst="line">
                <a:avLst/>
              </a:prstGeom>
              <a:ln w="9525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線コネクタ 64"/>
              <p:cNvCxnSpPr/>
              <p:nvPr/>
            </p:nvCxnSpPr>
            <p:spPr>
              <a:xfrm>
                <a:off x="4223792" y="548680"/>
                <a:ext cx="0" cy="2016000"/>
              </a:xfrm>
              <a:prstGeom prst="line">
                <a:avLst/>
              </a:prstGeom>
              <a:ln w="9525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線コネクタ 65"/>
              <p:cNvCxnSpPr/>
              <p:nvPr/>
            </p:nvCxnSpPr>
            <p:spPr>
              <a:xfrm>
                <a:off x="4367808" y="548904"/>
                <a:ext cx="0" cy="2016000"/>
              </a:xfrm>
              <a:prstGeom prst="line">
                <a:avLst/>
              </a:prstGeom>
              <a:ln w="9525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線コネクタ 66"/>
              <p:cNvCxnSpPr/>
              <p:nvPr/>
            </p:nvCxnSpPr>
            <p:spPr>
              <a:xfrm>
                <a:off x="4511824" y="548904"/>
                <a:ext cx="0" cy="2016000"/>
              </a:xfrm>
              <a:prstGeom prst="line">
                <a:avLst/>
              </a:prstGeom>
              <a:ln w="9525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線コネクタ 67"/>
              <p:cNvCxnSpPr/>
              <p:nvPr/>
            </p:nvCxnSpPr>
            <p:spPr>
              <a:xfrm>
                <a:off x="1055440" y="692696"/>
                <a:ext cx="3744416" cy="0"/>
              </a:xfrm>
              <a:prstGeom prst="line">
                <a:avLst/>
              </a:prstGeom>
              <a:ln w="9525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線コネクタ 68"/>
              <p:cNvCxnSpPr/>
              <p:nvPr/>
            </p:nvCxnSpPr>
            <p:spPr>
              <a:xfrm>
                <a:off x="1055440" y="836712"/>
                <a:ext cx="3744416" cy="0"/>
              </a:xfrm>
              <a:prstGeom prst="line">
                <a:avLst/>
              </a:prstGeom>
              <a:ln w="9525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線コネクタ 69"/>
              <p:cNvCxnSpPr/>
              <p:nvPr/>
            </p:nvCxnSpPr>
            <p:spPr>
              <a:xfrm>
                <a:off x="1055440" y="980728"/>
                <a:ext cx="3744416" cy="0"/>
              </a:xfrm>
              <a:prstGeom prst="line">
                <a:avLst/>
              </a:prstGeom>
              <a:ln w="9525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線コネクタ 70"/>
              <p:cNvCxnSpPr/>
              <p:nvPr/>
            </p:nvCxnSpPr>
            <p:spPr>
              <a:xfrm>
                <a:off x="1055440" y="1268760"/>
                <a:ext cx="3744416" cy="0"/>
              </a:xfrm>
              <a:prstGeom prst="line">
                <a:avLst/>
              </a:prstGeom>
              <a:ln w="9525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線コネクタ 71"/>
              <p:cNvCxnSpPr/>
              <p:nvPr/>
            </p:nvCxnSpPr>
            <p:spPr>
              <a:xfrm>
                <a:off x="1055440" y="1412776"/>
                <a:ext cx="3744416" cy="0"/>
              </a:xfrm>
              <a:prstGeom prst="line">
                <a:avLst/>
              </a:prstGeom>
              <a:ln w="9525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線コネクタ 72"/>
              <p:cNvCxnSpPr/>
              <p:nvPr/>
            </p:nvCxnSpPr>
            <p:spPr>
              <a:xfrm>
                <a:off x="1055440" y="1700808"/>
                <a:ext cx="3744416" cy="0"/>
              </a:xfrm>
              <a:prstGeom prst="line">
                <a:avLst/>
              </a:prstGeom>
              <a:ln w="9525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線コネクタ 73"/>
              <p:cNvCxnSpPr/>
              <p:nvPr/>
            </p:nvCxnSpPr>
            <p:spPr>
              <a:xfrm>
                <a:off x="1055440" y="1844824"/>
                <a:ext cx="3744416" cy="0"/>
              </a:xfrm>
              <a:prstGeom prst="line">
                <a:avLst/>
              </a:prstGeom>
              <a:ln w="9525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線コネクタ 74"/>
              <p:cNvCxnSpPr/>
              <p:nvPr/>
            </p:nvCxnSpPr>
            <p:spPr>
              <a:xfrm>
                <a:off x="1055440" y="1988840"/>
                <a:ext cx="3744416" cy="0"/>
              </a:xfrm>
              <a:prstGeom prst="line">
                <a:avLst/>
              </a:prstGeom>
              <a:ln w="9525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線コネクタ 75"/>
              <p:cNvCxnSpPr/>
              <p:nvPr/>
            </p:nvCxnSpPr>
            <p:spPr>
              <a:xfrm>
                <a:off x="1055440" y="2276872"/>
                <a:ext cx="3744416" cy="0"/>
              </a:xfrm>
              <a:prstGeom prst="line">
                <a:avLst/>
              </a:prstGeom>
              <a:ln w="9525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線コネクタ 76"/>
              <p:cNvCxnSpPr/>
              <p:nvPr/>
            </p:nvCxnSpPr>
            <p:spPr>
              <a:xfrm>
                <a:off x="1055440" y="2420888"/>
                <a:ext cx="3744416" cy="0"/>
              </a:xfrm>
              <a:prstGeom prst="line">
                <a:avLst/>
              </a:prstGeom>
              <a:ln w="9525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線コネクタ 45"/>
              <p:cNvCxnSpPr/>
              <p:nvPr/>
            </p:nvCxnSpPr>
            <p:spPr>
              <a:xfrm>
                <a:off x="1055440" y="1124744"/>
                <a:ext cx="3744416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線コネクタ 46"/>
              <p:cNvCxnSpPr/>
              <p:nvPr/>
            </p:nvCxnSpPr>
            <p:spPr>
              <a:xfrm>
                <a:off x="1055440" y="2132856"/>
                <a:ext cx="3744416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線コネクタ 39"/>
              <p:cNvCxnSpPr/>
              <p:nvPr/>
            </p:nvCxnSpPr>
            <p:spPr>
              <a:xfrm>
                <a:off x="1631504" y="548680"/>
                <a:ext cx="0" cy="2016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線コネクタ 40"/>
              <p:cNvCxnSpPr/>
              <p:nvPr/>
            </p:nvCxnSpPr>
            <p:spPr>
              <a:xfrm>
                <a:off x="2207568" y="548680"/>
                <a:ext cx="0" cy="2016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線コネクタ 41"/>
              <p:cNvCxnSpPr/>
              <p:nvPr/>
            </p:nvCxnSpPr>
            <p:spPr>
              <a:xfrm>
                <a:off x="2783632" y="548872"/>
                <a:ext cx="0" cy="2016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線コネクタ 42"/>
              <p:cNvCxnSpPr/>
              <p:nvPr/>
            </p:nvCxnSpPr>
            <p:spPr>
              <a:xfrm>
                <a:off x="3503712" y="548872"/>
                <a:ext cx="0" cy="2016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線コネクタ 43"/>
              <p:cNvCxnSpPr/>
              <p:nvPr/>
            </p:nvCxnSpPr>
            <p:spPr>
              <a:xfrm>
                <a:off x="4079776" y="548872"/>
                <a:ext cx="0" cy="2016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線コネクタ 44"/>
              <p:cNvCxnSpPr/>
              <p:nvPr/>
            </p:nvCxnSpPr>
            <p:spPr>
              <a:xfrm>
                <a:off x="4655840" y="548680"/>
                <a:ext cx="0" cy="2016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テキスト ボックス 114"/>
            <p:cNvSpPr txBox="1"/>
            <p:nvPr/>
          </p:nvSpPr>
          <p:spPr>
            <a:xfrm>
              <a:off x="1127448" y="3472457"/>
              <a:ext cx="78548" cy="216000"/>
            </a:xfrm>
            <a:prstGeom prst="rect">
              <a:avLst/>
            </a:prstGeom>
            <a:solidFill>
              <a:schemeClr val="bg1"/>
            </a:solidFill>
            <a:ln w="22225">
              <a:noFill/>
            </a:ln>
          </p:spPr>
          <p:txBody>
            <a:bodyPr wrap="none" lIns="0" tIns="0" rIns="0" bIns="0" rtlCol="0">
              <a:no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1200" dirty="0" smtClean="0">
                  <a:ln w="9525">
                    <a:noFill/>
                  </a:ln>
                </a:rPr>
                <a:t>0</a:t>
              </a:r>
              <a:endParaRPr kumimoji="1" lang="ja-JP" altLang="en-US" sz="1200" dirty="0">
                <a:ln w="9525">
                  <a:noFill/>
                </a:ln>
              </a:endParaRPr>
            </a:p>
          </p:txBody>
        </p:sp>
        <p:sp>
          <p:nvSpPr>
            <p:cNvPr id="7" name="テキスト ボックス 115"/>
            <p:cNvSpPr txBox="1"/>
            <p:nvPr/>
          </p:nvSpPr>
          <p:spPr>
            <a:xfrm>
              <a:off x="1703512" y="3472457"/>
              <a:ext cx="78548" cy="216000"/>
            </a:xfrm>
            <a:prstGeom prst="rect">
              <a:avLst/>
            </a:prstGeom>
            <a:solidFill>
              <a:schemeClr val="bg1"/>
            </a:solidFill>
            <a:ln w="22225">
              <a:noFill/>
            </a:ln>
          </p:spPr>
          <p:txBody>
            <a:bodyPr wrap="none" lIns="0" tIns="0" rIns="0" bIns="0" rtlCol="0">
              <a:no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1200" dirty="0" smtClean="0">
                  <a:ln w="9525">
                    <a:noFill/>
                  </a:ln>
                </a:rPr>
                <a:t>1</a:t>
              </a:r>
              <a:endParaRPr kumimoji="1" lang="ja-JP" altLang="en-US" sz="1200" dirty="0">
                <a:ln w="9525">
                  <a:noFill/>
                </a:ln>
              </a:endParaRPr>
            </a:p>
          </p:txBody>
        </p:sp>
        <p:sp>
          <p:nvSpPr>
            <p:cNvPr id="8" name="テキスト ボックス 116"/>
            <p:cNvSpPr txBox="1"/>
            <p:nvPr/>
          </p:nvSpPr>
          <p:spPr>
            <a:xfrm>
              <a:off x="2297854" y="3472457"/>
              <a:ext cx="78548" cy="216000"/>
            </a:xfrm>
            <a:prstGeom prst="rect">
              <a:avLst/>
            </a:prstGeom>
            <a:solidFill>
              <a:schemeClr val="bg1"/>
            </a:solidFill>
            <a:ln w="22225">
              <a:noFill/>
            </a:ln>
          </p:spPr>
          <p:txBody>
            <a:bodyPr wrap="none" lIns="0" tIns="0" rIns="0" bIns="0" rtlCol="0">
              <a:no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1200" dirty="0" smtClean="0">
                  <a:ln w="9525">
                    <a:noFill/>
                  </a:ln>
                </a:rPr>
                <a:t>2</a:t>
              </a:r>
              <a:endParaRPr kumimoji="1" lang="ja-JP" altLang="en-US" sz="1200" dirty="0">
                <a:ln w="9525">
                  <a:noFill/>
                </a:ln>
              </a:endParaRPr>
            </a:p>
          </p:txBody>
        </p:sp>
        <p:sp>
          <p:nvSpPr>
            <p:cNvPr id="9" name="テキスト ボックス 117"/>
            <p:cNvSpPr txBox="1"/>
            <p:nvPr/>
          </p:nvSpPr>
          <p:spPr>
            <a:xfrm>
              <a:off x="2812207" y="3472457"/>
              <a:ext cx="78548" cy="216000"/>
            </a:xfrm>
            <a:prstGeom prst="rect">
              <a:avLst/>
            </a:prstGeom>
            <a:solidFill>
              <a:schemeClr val="bg1"/>
            </a:solidFill>
            <a:ln w="22225">
              <a:noFill/>
            </a:ln>
          </p:spPr>
          <p:txBody>
            <a:bodyPr wrap="none" lIns="0" tIns="0" rIns="0" bIns="0" rtlCol="0">
              <a:no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1200" dirty="0" smtClean="0">
                  <a:ln w="9525">
                    <a:noFill/>
                  </a:ln>
                </a:rPr>
                <a:t>3</a:t>
              </a:r>
              <a:endParaRPr kumimoji="1" lang="ja-JP" altLang="en-US" sz="1200" dirty="0">
                <a:ln w="9525">
                  <a:noFill/>
                </a:ln>
              </a:endParaRPr>
            </a:p>
          </p:txBody>
        </p:sp>
        <p:sp>
          <p:nvSpPr>
            <p:cNvPr id="10" name="テキスト ボックス 118"/>
            <p:cNvSpPr txBox="1"/>
            <p:nvPr/>
          </p:nvSpPr>
          <p:spPr>
            <a:xfrm>
              <a:off x="2999656" y="3472457"/>
              <a:ext cx="78548" cy="216000"/>
            </a:xfrm>
            <a:prstGeom prst="rect">
              <a:avLst/>
            </a:prstGeom>
            <a:solidFill>
              <a:schemeClr val="bg1"/>
            </a:solidFill>
            <a:ln w="22225">
              <a:noFill/>
            </a:ln>
          </p:spPr>
          <p:txBody>
            <a:bodyPr wrap="none" lIns="0" tIns="0" rIns="0" bIns="0" rtlCol="0">
              <a:no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1200" dirty="0" smtClean="0">
                  <a:ln w="9525">
                    <a:noFill/>
                  </a:ln>
                </a:rPr>
                <a:t>4</a:t>
              </a:r>
              <a:endParaRPr kumimoji="1" lang="ja-JP" altLang="en-US" sz="1200" dirty="0">
                <a:ln w="9525">
                  <a:noFill/>
                </a:ln>
              </a:endParaRPr>
            </a:p>
          </p:txBody>
        </p:sp>
        <p:sp>
          <p:nvSpPr>
            <p:cNvPr id="11" name="テキスト ボックス 119"/>
            <p:cNvSpPr txBox="1"/>
            <p:nvPr/>
          </p:nvSpPr>
          <p:spPr>
            <a:xfrm>
              <a:off x="3575720" y="3472457"/>
              <a:ext cx="78548" cy="216000"/>
            </a:xfrm>
            <a:prstGeom prst="rect">
              <a:avLst/>
            </a:prstGeom>
            <a:solidFill>
              <a:schemeClr val="bg1"/>
            </a:solidFill>
            <a:ln w="22225">
              <a:noFill/>
            </a:ln>
          </p:spPr>
          <p:txBody>
            <a:bodyPr wrap="none" lIns="0" tIns="0" rIns="0" bIns="0" rtlCol="0">
              <a:no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1200" dirty="0" smtClean="0">
                  <a:ln w="9525">
                    <a:noFill/>
                  </a:ln>
                </a:rPr>
                <a:t>5</a:t>
              </a:r>
              <a:endParaRPr kumimoji="1" lang="ja-JP" altLang="en-US" sz="1200" dirty="0">
                <a:ln w="9525">
                  <a:noFill/>
                </a:ln>
              </a:endParaRPr>
            </a:p>
          </p:txBody>
        </p:sp>
        <p:sp>
          <p:nvSpPr>
            <p:cNvPr id="12" name="テキスト ボックス 120"/>
            <p:cNvSpPr txBox="1"/>
            <p:nvPr/>
          </p:nvSpPr>
          <p:spPr>
            <a:xfrm>
              <a:off x="4151784" y="3472457"/>
              <a:ext cx="78548" cy="216000"/>
            </a:xfrm>
            <a:prstGeom prst="rect">
              <a:avLst/>
            </a:prstGeom>
            <a:solidFill>
              <a:schemeClr val="bg1"/>
            </a:solidFill>
            <a:ln w="22225">
              <a:noFill/>
            </a:ln>
          </p:spPr>
          <p:txBody>
            <a:bodyPr wrap="none" lIns="0" tIns="0" rIns="0" bIns="0" rtlCol="0">
              <a:no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1200" dirty="0" smtClean="0">
                  <a:ln w="9525">
                    <a:noFill/>
                  </a:ln>
                </a:rPr>
                <a:t>6</a:t>
              </a:r>
              <a:endParaRPr kumimoji="1" lang="ja-JP" altLang="en-US" sz="1200" dirty="0">
                <a:ln w="9525">
                  <a:noFill/>
                </a:ln>
              </a:endParaRPr>
            </a:p>
          </p:txBody>
        </p:sp>
        <p:sp>
          <p:nvSpPr>
            <p:cNvPr id="13" name="テキスト ボックス 121"/>
            <p:cNvSpPr txBox="1"/>
            <p:nvPr/>
          </p:nvSpPr>
          <p:spPr>
            <a:xfrm>
              <a:off x="191344" y="3440033"/>
              <a:ext cx="906017" cy="276999"/>
            </a:xfrm>
            <a:prstGeom prst="rect">
              <a:avLst/>
            </a:prstGeom>
            <a:noFill/>
            <a:ln w="22225">
              <a:noFill/>
            </a:ln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1200" dirty="0" err="1" smtClean="0">
                  <a:ln w="9525">
                    <a:noFill/>
                  </a:ln>
                </a:rPr>
                <a:t>ctuRsAddr</a:t>
              </a:r>
              <a:r>
                <a:rPr kumimoji="1" lang="en-US" altLang="ja-JP" sz="1200" dirty="0" smtClean="0">
                  <a:ln w="9525">
                    <a:noFill/>
                  </a:ln>
                </a:rPr>
                <a:t>=</a:t>
              </a:r>
              <a:endParaRPr kumimoji="1" lang="ja-JP" altLang="en-US" sz="1200" dirty="0">
                <a:ln w="9525">
                  <a:noFill/>
                </a:ln>
              </a:endParaRPr>
            </a:p>
          </p:txBody>
        </p:sp>
        <p:sp>
          <p:nvSpPr>
            <p:cNvPr id="14" name="テキスト ボックス 122"/>
            <p:cNvSpPr txBox="1"/>
            <p:nvPr/>
          </p:nvSpPr>
          <p:spPr>
            <a:xfrm>
              <a:off x="4684415" y="3472457"/>
              <a:ext cx="78548" cy="216000"/>
            </a:xfrm>
            <a:prstGeom prst="rect">
              <a:avLst/>
            </a:prstGeom>
            <a:solidFill>
              <a:schemeClr val="bg1"/>
            </a:solidFill>
            <a:ln w="22225">
              <a:noFill/>
            </a:ln>
          </p:spPr>
          <p:txBody>
            <a:bodyPr wrap="none" lIns="0" tIns="0" rIns="0" bIns="0" rtlCol="0">
              <a:no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1200" dirty="0" smtClean="0">
                  <a:ln w="9525">
                    <a:noFill/>
                  </a:ln>
                </a:rPr>
                <a:t>7</a:t>
              </a:r>
              <a:endParaRPr kumimoji="1" lang="ja-JP" altLang="en-US" sz="1200" dirty="0">
                <a:ln w="9525">
                  <a:noFill/>
                </a:ln>
              </a:endParaRPr>
            </a:p>
          </p:txBody>
        </p:sp>
        <p:sp>
          <p:nvSpPr>
            <p:cNvPr id="15" name="テキスト ボックス 123"/>
            <p:cNvSpPr txBox="1"/>
            <p:nvPr/>
          </p:nvSpPr>
          <p:spPr>
            <a:xfrm>
              <a:off x="1127448" y="4048497"/>
              <a:ext cx="78548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/>
                <a:t>8</a:t>
              </a:r>
              <a:endParaRPr kumimoji="1" lang="ja-JP" altLang="en-US" sz="1200" dirty="0"/>
            </a:p>
          </p:txBody>
        </p:sp>
        <p:sp>
          <p:nvSpPr>
            <p:cNvPr id="16" name="テキスト ボックス 124"/>
            <p:cNvSpPr txBox="1"/>
            <p:nvPr/>
          </p:nvSpPr>
          <p:spPr>
            <a:xfrm>
              <a:off x="1703512" y="4048497"/>
              <a:ext cx="78548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9</a:t>
              </a:r>
              <a:endParaRPr kumimoji="1" lang="ja-JP" altLang="en-US" sz="1200" dirty="0"/>
            </a:p>
          </p:txBody>
        </p:sp>
        <p:sp>
          <p:nvSpPr>
            <p:cNvPr id="17" name="テキスト ボックス 125"/>
            <p:cNvSpPr txBox="1"/>
            <p:nvPr/>
          </p:nvSpPr>
          <p:spPr>
            <a:xfrm>
              <a:off x="2265803" y="4048497"/>
              <a:ext cx="157094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10</a:t>
              </a:r>
              <a:endParaRPr kumimoji="1" lang="ja-JP" altLang="en-US" sz="1200" dirty="0"/>
            </a:p>
          </p:txBody>
        </p:sp>
        <p:sp>
          <p:nvSpPr>
            <p:cNvPr id="18" name="テキスト ボックス 126"/>
            <p:cNvSpPr txBox="1"/>
            <p:nvPr/>
          </p:nvSpPr>
          <p:spPr>
            <a:xfrm>
              <a:off x="2740199" y="4048497"/>
              <a:ext cx="157094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11</a:t>
              </a:r>
              <a:endParaRPr kumimoji="1" lang="ja-JP" altLang="en-US" sz="1200" dirty="0"/>
            </a:p>
          </p:txBody>
        </p:sp>
        <p:sp>
          <p:nvSpPr>
            <p:cNvPr id="19" name="テキスト ボックス 127"/>
            <p:cNvSpPr txBox="1"/>
            <p:nvPr/>
          </p:nvSpPr>
          <p:spPr>
            <a:xfrm>
              <a:off x="2986578" y="4048497"/>
              <a:ext cx="157094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12</a:t>
              </a:r>
              <a:endParaRPr kumimoji="1" lang="ja-JP" altLang="en-US" sz="1200" dirty="0"/>
            </a:p>
          </p:txBody>
        </p:sp>
        <p:sp>
          <p:nvSpPr>
            <p:cNvPr id="20" name="テキスト ボックス 128"/>
            <p:cNvSpPr txBox="1"/>
            <p:nvPr/>
          </p:nvSpPr>
          <p:spPr>
            <a:xfrm>
              <a:off x="3576415" y="4048497"/>
              <a:ext cx="157094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1200" dirty="0" smtClean="0"/>
                <a:t>13</a:t>
              </a:r>
              <a:endParaRPr kumimoji="1" lang="ja-JP" altLang="en-US" sz="1200" dirty="0"/>
            </a:p>
          </p:txBody>
        </p:sp>
        <p:sp>
          <p:nvSpPr>
            <p:cNvPr id="21" name="テキスト ボックス 129"/>
            <p:cNvSpPr txBox="1"/>
            <p:nvPr/>
          </p:nvSpPr>
          <p:spPr>
            <a:xfrm>
              <a:off x="4138706" y="4048497"/>
              <a:ext cx="157094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14</a:t>
              </a:r>
              <a:endParaRPr kumimoji="1" lang="ja-JP" altLang="en-US" sz="1200" dirty="0"/>
            </a:p>
          </p:txBody>
        </p:sp>
        <p:sp>
          <p:nvSpPr>
            <p:cNvPr id="22" name="テキスト ボックス 130"/>
            <p:cNvSpPr txBox="1"/>
            <p:nvPr/>
          </p:nvSpPr>
          <p:spPr>
            <a:xfrm>
              <a:off x="4612407" y="4048497"/>
              <a:ext cx="157094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15</a:t>
              </a:r>
              <a:endParaRPr kumimoji="1" lang="ja-JP" altLang="en-US" sz="1200" dirty="0"/>
            </a:p>
          </p:txBody>
        </p:sp>
        <p:sp>
          <p:nvSpPr>
            <p:cNvPr id="23" name="テキスト ボックス 131"/>
            <p:cNvSpPr txBox="1"/>
            <p:nvPr/>
          </p:nvSpPr>
          <p:spPr>
            <a:xfrm>
              <a:off x="1108976" y="4487086"/>
              <a:ext cx="157094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16</a:t>
              </a:r>
              <a:endParaRPr kumimoji="1" lang="ja-JP" altLang="en-US" sz="1200" dirty="0"/>
            </a:p>
          </p:txBody>
        </p:sp>
        <p:sp>
          <p:nvSpPr>
            <p:cNvPr id="24" name="テキスト ボックス 132"/>
            <p:cNvSpPr txBox="1"/>
            <p:nvPr/>
          </p:nvSpPr>
          <p:spPr>
            <a:xfrm>
              <a:off x="1685040" y="4487086"/>
              <a:ext cx="157094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17</a:t>
              </a:r>
              <a:endParaRPr kumimoji="1" lang="ja-JP" altLang="en-US" sz="1200" dirty="0"/>
            </a:p>
          </p:txBody>
        </p:sp>
        <p:sp>
          <p:nvSpPr>
            <p:cNvPr id="25" name="テキスト ボックス 133"/>
            <p:cNvSpPr txBox="1"/>
            <p:nvPr/>
          </p:nvSpPr>
          <p:spPr>
            <a:xfrm>
              <a:off x="2261104" y="4487086"/>
              <a:ext cx="157094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18</a:t>
              </a:r>
              <a:endParaRPr kumimoji="1" lang="ja-JP" altLang="en-US" sz="1200" dirty="0"/>
            </a:p>
          </p:txBody>
        </p:sp>
        <p:sp>
          <p:nvSpPr>
            <p:cNvPr id="26" name="テキスト ボックス 134"/>
            <p:cNvSpPr txBox="1"/>
            <p:nvPr/>
          </p:nvSpPr>
          <p:spPr>
            <a:xfrm>
              <a:off x="2740199" y="4487086"/>
              <a:ext cx="157094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19</a:t>
              </a:r>
              <a:endParaRPr kumimoji="1" lang="ja-JP" altLang="en-US" sz="1200" dirty="0"/>
            </a:p>
          </p:txBody>
        </p:sp>
        <p:sp>
          <p:nvSpPr>
            <p:cNvPr id="27" name="テキスト ボックス 135"/>
            <p:cNvSpPr txBox="1"/>
            <p:nvPr/>
          </p:nvSpPr>
          <p:spPr>
            <a:xfrm>
              <a:off x="2986578" y="4487086"/>
              <a:ext cx="157094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20</a:t>
              </a:r>
              <a:endParaRPr kumimoji="1" lang="ja-JP" altLang="en-US" sz="1200" dirty="0"/>
            </a:p>
          </p:txBody>
        </p:sp>
        <p:sp>
          <p:nvSpPr>
            <p:cNvPr id="28" name="テキスト ボックス 136"/>
            <p:cNvSpPr txBox="1"/>
            <p:nvPr/>
          </p:nvSpPr>
          <p:spPr>
            <a:xfrm>
              <a:off x="3562642" y="4487086"/>
              <a:ext cx="157094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21</a:t>
              </a:r>
              <a:endParaRPr kumimoji="1" lang="ja-JP" altLang="en-US" sz="1200" dirty="0"/>
            </a:p>
          </p:txBody>
        </p:sp>
        <p:sp>
          <p:nvSpPr>
            <p:cNvPr id="29" name="テキスト ボックス 137"/>
            <p:cNvSpPr txBox="1"/>
            <p:nvPr/>
          </p:nvSpPr>
          <p:spPr>
            <a:xfrm>
              <a:off x="4138706" y="4487086"/>
              <a:ext cx="157094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22</a:t>
              </a:r>
              <a:endParaRPr kumimoji="1" lang="ja-JP" altLang="en-US" sz="1200" dirty="0"/>
            </a:p>
          </p:txBody>
        </p:sp>
        <p:sp>
          <p:nvSpPr>
            <p:cNvPr id="30" name="テキスト ボックス 138"/>
            <p:cNvSpPr txBox="1"/>
            <p:nvPr/>
          </p:nvSpPr>
          <p:spPr>
            <a:xfrm>
              <a:off x="4612407" y="4487086"/>
              <a:ext cx="157094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23</a:t>
              </a:r>
              <a:endParaRPr kumimoji="1" lang="ja-JP" altLang="en-US" sz="1200" dirty="0"/>
            </a:p>
          </p:txBody>
        </p:sp>
        <p:sp>
          <p:nvSpPr>
            <p:cNvPr id="31" name="テキスト ボックス 139"/>
            <p:cNvSpPr txBox="1"/>
            <p:nvPr/>
          </p:nvSpPr>
          <p:spPr>
            <a:xfrm>
              <a:off x="1114370" y="5044534"/>
              <a:ext cx="157094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24</a:t>
              </a:r>
              <a:endParaRPr kumimoji="1" lang="ja-JP" altLang="en-US" sz="1200" dirty="0"/>
            </a:p>
          </p:txBody>
        </p:sp>
        <p:sp>
          <p:nvSpPr>
            <p:cNvPr id="32" name="テキスト ボックス 140"/>
            <p:cNvSpPr txBox="1"/>
            <p:nvPr/>
          </p:nvSpPr>
          <p:spPr>
            <a:xfrm>
              <a:off x="1690434" y="5044534"/>
              <a:ext cx="157094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25</a:t>
              </a:r>
              <a:endParaRPr kumimoji="1" lang="ja-JP" altLang="en-US" sz="1200" dirty="0"/>
            </a:p>
          </p:txBody>
        </p:sp>
        <p:sp>
          <p:nvSpPr>
            <p:cNvPr id="33" name="テキスト ボックス 141"/>
            <p:cNvSpPr txBox="1"/>
            <p:nvPr/>
          </p:nvSpPr>
          <p:spPr>
            <a:xfrm>
              <a:off x="2266498" y="5044534"/>
              <a:ext cx="157094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26</a:t>
              </a:r>
              <a:endParaRPr kumimoji="1" lang="ja-JP" altLang="en-US" sz="1200" dirty="0"/>
            </a:p>
          </p:txBody>
        </p:sp>
        <p:sp>
          <p:nvSpPr>
            <p:cNvPr id="34" name="テキスト ボックス 142"/>
            <p:cNvSpPr txBox="1"/>
            <p:nvPr/>
          </p:nvSpPr>
          <p:spPr>
            <a:xfrm>
              <a:off x="2740199" y="5044534"/>
              <a:ext cx="157094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1200" dirty="0" smtClean="0"/>
                <a:t>27</a:t>
              </a:r>
              <a:endParaRPr kumimoji="1" lang="ja-JP" altLang="en-US" sz="1200" dirty="0"/>
            </a:p>
          </p:txBody>
        </p:sp>
        <p:sp>
          <p:nvSpPr>
            <p:cNvPr id="35" name="テキスト ボックス 143"/>
            <p:cNvSpPr txBox="1"/>
            <p:nvPr/>
          </p:nvSpPr>
          <p:spPr>
            <a:xfrm>
              <a:off x="2993117" y="5044535"/>
              <a:ext cx="157094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28</a:t>
              </a:r>
              <a:endParaRPr kumimoji="1" lang="ja-JP" altLang="en-US" sz="1200" dirty="0"/>
            </a:p>
          </p:txBody>
        </p:sp>
        <p:sp>
          <p:nvSpPr>
            <p:cNvPr id="36" name="テキスト ボックス 144"/>
            <p:cNvSpPr txBox="1"/>
            <p:nvPr/>
          </p:nvSpPr>
          <p:spPr>
            <a:xfrm>
              <a:off x="3569181" y="5044535"/>
              <a:ext cx="157094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29</a:t>
              </a:r>
              <a:endParaRPr kumimoji="1" lang="ja-JP" altLang="en-US" sz="1200" dirty="0"/>
            </a:p>
          </p:txBody>
        </p:sp>
        <p:sp>
          <p:nvSpPr>
            <p:cNvPr id="37" name="テキスト ボックス 145"/>
            <p:cNvSpPr txBox="1"/>
            <p:nvPr/>
          </p:nvSpPr>
          <p:spPr>
            <a:xfrm>
              <a:off x="4145245" y="5044535"/>
              <a:ext cx="157094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 smtClean="0"/>
                <a:t>30</a:t>
              </a:r>
              <a:endParaRPr kumimoji="1" lang="ja-JP" altLang="en-US" sz="1200" dirty="0"/>
            </a:p>
          </p:txBody>
        </p:sp>
        <p:sp>
          <p:nvSpPr>
            <p:cNvPr id="38" name="テキスト ボックス 146"/>
            <p:cNvSpPr txBox="1"/>
            <p:nvPr/>
          </p:nvSpPr>
          <p:spPr>
            <a:xfrm>
              <a:off x="4618379" y="5044535"/>
              <a:ext cx="157094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1200" dirty="0" smtClean="0"/>
                <a:t>31</a:t>
              </a:r>
              <a:endParaRPr kumimoji="1" lang="ja-JP" altLang="en-US" sz="1200" dirty="0"/>
            </a:p>
          </p:txBody>
        </p:sp>
      </p:grpSp>
      <p:sp>
        <p:nvSpPr>
          <p:cNvPr id="78" name="正方形/長方形 77"/>
          <p:cNvSpPr/>
          <p:nvPr/>
        </p:nvSpPr>
        <p:spPr>
          <a:xfrm>
            <a:off x="3146077" y="1417722"/>
            <a:ext cx="1835558" cy="992433"/>
          </a:xfrm>
          <a:prstGeom prst="rect">
            <a:avLst/>
          </a:prstGeom>
          <a:noFill/>
          <a:ln w="38100">
            <a:solidFill>
              <a:srgbClr val="0070C0"/>
            </a:solidFill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36000" tIns="36000" rIns="36000" bIns="36000" rtlCol="0" anchor="ctr"/>
          <a:lstStyle/>
          <a:p>
            <a:pPr algn="ctr"/>
            <a:endParaRPr kumimoji="1" lang="ja-JP" altLang="en-US"/>
          </a:p>
        </p:txBody>
      </p:sp>
      <p:sp>
        <p:nvSpPr>
          <p:cNvPr id="79" name="正方形/長方形 78"/>
          <p:cNvSpPr/>
          <p:nvPr/>
        </p:nvSpPr>
        <p:spPr>
          <a:xfrm>
            <a:off x="5025068" y="1414520"/>
            <a:ext cx="1864506" cy="999894"/>
          </a:xfrm>
          <a:prstGeom prst="rect">
            <a:avLst/>
          </a:prstGeom>
          <a:noFill/>
          <a:ln w="38100">
            <a:solidFill>
              <a:srgbClr val="FFC000"/>
            </a:solidFill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36000" tIns="36000" rIns="36000" bIns="36000" rtlCol="0" anchor="ctr"/>
          <a:lstStyle/>
          <a:p>
            <a:pPr algn="ctr"/>
            <a:endParaRPr kumimoji="1" lang="ja-JP" altLang="en-US"/>
          </a:p>
        </p:txBody>
      </p:sp>
      <p:sp>
        <p:nvSpPr>
          <p:cNvPr id="80" name="正方形/長方形 79"/>
          <p:cNvSpPr/>
          <p:nvPr/>
        </p:nvSpPr>
        <p:spPr>
          <a:xfrm>
            <a:off x="3147231" y="2446896"/>
            <a:ext cx="1834404" cy="983848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36000" tIns="36000" rIns="36000" bIns="36000" rtlCol="0" anchor="ctr"/>
          <a:lstStyle/>
          <a:p>
            <a:pPr algn="ctr"/>
            <a:endParaRPr kumimoji="1" lang="ja-JP" altLang="en-US"/>
          </a:p>
        </p:txBody>
      </p:sp>
      <p:sp>
        <p:nvSpPr>
          <p:cNvPr id="81" name="正方形/長方形 80"/>
          <p:cNvSpPr/>
          <p:nvPr/>
        </p:nvSpPr>
        <p:spPr>
          <a:xfrm>
            <a:off x="5016748" y="2446672"/>
            <a:ext cx="1872208" cy="983323"/>
          </a:xfrm>
          <a:prstGeom prst="rect">
            <a:avLst/>
          </a:prstGeom>
          <a:noFill/>
          <a:ln w="38100">
            <a:solidFill>
              <a:srgbClr val="00B050"/>
            </a:solidFill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36000" tIns="36000" rIns="36000" bIns="36000" rtlCol="0" anchor="ctr"/>
          <a:lstStyle/>
          <a:p>
            <a:pPr algn="ctr"/>
            <a:endParaRPr kumimoji="1" lang="ja-JP" altLang="en-US"/>
          </a:p>
        </p:txBody>
      </p:sp>
      <p:sp>
        <p:nvSpPr>
          <p:cNvPr id="82" name="テキスト ボックス 81"/>
          <p:cNvSpPr txBox="1"/>
          <p:nvPr/>
        </p:nvSpPr>
        <p:spPr>
          <a:xfrm>
            <a:off x="1530395" y="2278840"/>
            <a:ext cx="980003" cy="565146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algn="ctr"/>
            <a:r>
              <a:rPr lang="en-US" altLang="ja-JP" sz="1600" b="1" dirty="0" smtClean="0"/>
              <a:t>U</a:t>
            </a:r>
            <a:r>
              <a:rPr kumimoji="1" lang="en-US" altLang="ja-JP" sz="1600" b="1" dirty="0" smtClean="0"/>
              <a:t>nit of tile</a:t>
            </a:r>
            <a:br>
              <a:rPr kumimoji="1" lang="en-US" altLang="ja-JP" sz="1600" b="1" dirty="0" smtClean="0"/>
            </a:br>
            <a:r>
              <a:rPr kumimoji="1" lang="en-US" altLang="ja-JP" sz="1600" b="1" dirty="0" smtClean="0"/>
              <a:t>(sub-CTU)</a:t>
            </a:r>
            <a:endParaRPr kumimoji="1" lang="ja-JP" altLang="en-US" sz="1600" b="1" dirty="0"/>
          </a:p>
        </p:txBody>
      </p:sp>
      <p:cxnSp>
        <p:nvCxnSpPr>
          <p:cNvPr id="87" name="直線コネクタ 86"/>
          <p:cNvCxnSpPr>
            <a:stCxn id="82" idx="3"/>
            <a:endCxn id="88" idx="1"/>
          </p:cNvCxnSpPr>
          <p:nvPr/>
        </p:nvCxnSpPr>
        <p:spPr>
          <a:xfrm flipV="1">
            <a:off x="2510398" y="2202707"/>
            <a:ext cx="922174" cy="358706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正方形/長方形 87"/>
          <p:cNvSpPr/>
          <p:nvPr/>
        </p:nvSpPr>
        <p:spPr>
          <a:xfrm>
            <a:off x="3432572" y="2126574"/>
            <a:ext cx="144016" cy="152266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36000" tIns="36000" rIns="36000" bIns="36000"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040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2000" y="845159"/>
            <a:ext cx="2900632" cy="5753592"/>
          </a:xfrm>
        </p:spPr>
        <p:txBody>
          <a:bodyPr>
            <a:noAutofit/>
          </a:bodyPr>
          <a:lstStyle/>
          <a:p>
            <a:r>
              <a:rPr lang="en-US" altLang="ja-JP" sz="2000" dirty="0"/>
              <a:t>Implemented</a:t>
            </a:r>
            <a:br>
              <a:rPr lang="en-US" altLang="ja-JP" sz="2000" dirty="0"/>
            </a:br>
            <a:r>
              <a:rPr lang="en-US" altLang="ja-JP" sz="2000" dirty="0"/>
              <a:t> on BMS-1.0</a:t>
            </a:r>
          </a:p>
          <a:p>
            <a:r>
              <a:rPr lang="en-US" altLang="ja-JP" sz="2000" dirty="0"/>
              <a:t>SDR CTC</a:t>
            </a:r>
          </a:p>
          <a:p>
            <a:pPr marL="119063" indent="0">
              <a:buNone/>
            </a:pPr>
            <a:endParaRPr lang="en-US" altLang="ja-JP" sz="2000" dirty="0"/>
          </a:p>
          <a:p>
            <a:r>
              <a:rPr lang="en-US" altLang="ja-JP" sz="2000" dirty="0"/>
              <a:t>Anchor:</a:t>
            </a:r>
          </a:p>
          <a:p>
            <a:pPr lvl="1"/>
            <a:r>
              <a:rPr lang="en-US" altLang="ja-JP" sz="1800" dirty="0"/>
              <a:t>BTM + VTM  </a:t>
            </a:r>
            <a:r>
              <a:rPr lang="en-US" altLang="ja-JP" sz="1800" dirty="0" err="1"/>
              <a:t>cfg</a:t>
            </a:r>
            <a:r>
              <a:rPr lang="en-US" altLang="ja-JP" sz="1800" dirty="0"/>
              <a:t>.</a:t>
            </a:r>
          </a:p>
          <a:p>
            <a:pPr lvl="1"/>
            <a:r>
              <a:rPr lang="en-US" altLang="ja-JP" sz="1800" dirty="0"/>
              <a:t>No tiles</a:t>
            </a:r>
            <a:br>
              <a:rPr lang="en-US" altLang="ja-JP" sz="1800" dirty="0"/>
            </a:br>
            <a:endParaRPr lang="en-US" altLang="ja-JP" sz="1800" dirty="0"/>
          </a:p>
          <a:p>
            <a:r>
              <a:rPr lang="en-US" altLang="ja-JP" sz="2000" dirty="0"/>
              <a:t>Test:</a:t>
            </a:r>
          </a:p>
          <a:p>
            <a:pPr lvl="1"/>
            <a:r>
              <a:rPr lang="en-US" altLang="ja-JP" sz="1800" dirty="0"/>
              <a:t>VTM </a:t>
            </a:r>
            <a:r>
              <a:rPr lang="en-US" altLang="ja-JP" sz="1800" dirty="0" err="1"/>
              <a:t>cfg</a:t>
            </a:r>
            <a:r>
              <a:rPr lang="en-US" altLang="ja-JP" sz="1800" dirty="0"/>
              <a:t>.</a:t>
            </a:r>
          </a:p>
          <a:p>
            <a:pPr lvl="1"/>
            <a:r>
              <a:rPr lang="en-US" altLang="ja-JP" sz="1800" dirty="0"/>
              <a:t>2x2 tiles</a:t>
            </a:r>
          </a:p>
          <a:p>
            <a:pPr lvl="1"/>
            <a:r>
              <a:rPr lang="en-US" altLang="ja-JP" sz="1800" dirty="0"/>
              <a:t>Uniform spacing</a:t>
            </a:r>
          </a:p>
          <a:p>
            <a:pPr lvl="1"/>
            <a:r>
              <a:rPr lang="en-US" altLang="ja-JP" sz="1800" dirty="0"/>
              <a:t>Tile unit size:</a:t>
            </a:r>
          </a:p>
          <a:p>
            <a:pPr lvl="2"/>
            <a:r>
              <a:rPr lang="en-US" altLang="ja-JP" sz="1600" dirty="0"/>
              <a:t>Test0: 128</a:t>
            </a:r>
          </a:p>
          <a:p>
            <a:pPr lvl="2"/>
            <a:r>
              <a:rPr lang="en-US" altLang="ja-JP" sz="1600" dirty="0"/>
              <a:t>Test1: 4</a:t>
            </a:r>
          </a:p>
          <a:p>
            <a:pPr lvl="2"/>
            <a:r>
              <a:rPr lang="en-US" altLang="ja-JP" sz="1600" dirty="0"/>
              <a:t>Test2: 8</a:t>
            </a:r>
          </a:p>
          <a:p>
            <a:pPr lvl="2"/>
            <a:r>
              <a:rPr lang="en-US" altLang="ja-JP" sz="1600" dirty="0"/>
              <a:t>Test3: 16</a:t>
            </a:r>
          </a:p>
          <a:p>
            <a:pPr lvl="2"/>
            <a:r>
              <a:rPr lang="en-US" altLang="ja-JP" sz="1600" dirty="0"/>
              <a:t>Test4: 32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Experimental results</a:t>
            </a:r>
            <a:endParaRPr lang="ja-JP" altLang="en-US" dirty="0"/>
          </a:p>
        </p:txBody>
      </p:sp>
      <p:graphicFrame>
        <p:nvGraphicFramePr>
          <p:cNvPr id="6" name="表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2006452"/>
              </p:ext>
            </p:extLst>
          </p:nvPr>
        </p:nvGraphicFramePr>
        <p:xfrm>
          <a:off x="3152632" y="785810"/>
          <a:ext cx="5749499" cy="5614989"/>
        </p:xfrm>
        <a:graphic>
          <a:graphicData uri="http://schemas.openxmlformats.org/drawingml/2006/table">
            <a:tbl>
              <a:tblPr/>
              <a:tblGrid>
                <a:gridCol w="1166172"/>
                <a:gridCol w="1111931"/>
                <a:gridCol w="867849"/>
                <a:gridCol w="867849"/>
                <a:gridCol w="867849"/>
                <a:gridCol w="867849"/>
              </a:tblGrid>
              <a:tr h="208532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 Main 10 / Over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VTM-1.0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085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 BD-rate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2186"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TileUnitSize=128</a:t>
                      </a:r>
                      <a:b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(Conventional)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5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975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75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75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85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1.86%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1.86%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1.41%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1.41%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5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5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Enc/DecTime(%)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 / 104%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 / 107%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 / 104%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 / 104%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 / 107%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5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1.46%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1.96%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1.96%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1.54%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1.46%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85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141"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1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8532"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532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Main 10 / Over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VTM-1.0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085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 BD-rate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Test4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2186"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TileUnitSize=128</a:t>
                      </a:r>
                      <a:b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(Conventional)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5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975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75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2.78%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75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1.55%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2.32%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2.32%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2.32%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1.63%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85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5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1.67%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5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Enc/DecTime(%)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 / 105%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 / 109%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 / 109%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 / 98%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 / 109%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5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2.92%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4.91%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4.91%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2.95%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85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1.62%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1.79%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1.73%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正方形/長方形 3"/>
          <p:cNvSpPr/>
          <p:nvPr/>
        </p:nvSpPr>
        <p:spPr>
          <a:xfrm>
            <a:off x="5852386" y="6502901"/>
            <a:ext cx="328487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ja-JP" sz="16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Cross-check: JVET-K0408 by HHI</a:t>
            </a:r>
            <a:endParaRPr lang="ja-JP" altLang="en-US" sz="16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94758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Experimental results: All-Intra</a:t>
            </a:r>
            <a:endParaRPr lang="ja-JP" altLang="en-US" dirty="0"/>
          </a:p>
        </p:txBody>
      </p:sp>
      <p:graphicFrame>
        <p:nvGraphicFramePr>
          <p:cNvPr id="13" name="グラフ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45315112"/>
              </p:ext>
            </p:extLst>
          </p:nvPr>
        </p:nvGraphicFramePr>
        <p:xfrm>
          <a:off x="968991" y="1269242"/>
          <a:ext cx="7206018" cy="5022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453714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Experimental results: Random Access</a:t>
            </a:r>
            <a:endParaRPr lang="ja-JP" altLang="en-US" dirty="0"/>
          </a:p>
        </p:txBody>
      </p:sp>
      <p:graphicFrame>
        <p:nvGraphicFramePr>
          <p:cNvPr id="8" name="グラフ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71957522"/>
              </p:ext>
            </p:extLst>
          </p:nvPr>
        </p:nvGraphicFramePr>
        <p:xfrm>
          <a:off x="968991" y="1255594"/>
          <a:ext cx="7206018" cy="5022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265466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Tile partitioning using sub-CTU boundary was proposed.</a:t>
            </a:r>
          </a:p>
          <a:p>
            <a:endParaRPr lang="en-US" altLang="ja-JP" dirty="0"/>
          </a:p>
          <a:p>
            <a:r>
              <a:rPr lang="en-US" altLang="ja-JP" dirty="0"/>
              <a:t>The proposed tile system has almost as same BD-rate performance as the conventional tile when the unit size of tile partitioning = 32.</a:t>
            </a:r>
          </a:p>
          <a:p>
            <a:endParaRPr lang="en-US" altLang="ja-JP" dirty="0"/>
          </a:p>
          <a:p>
            <a:r>
              <a:rPr lang="en-US" altLang="ja-JP" dirty="0"/>
              <a:t>Smaller tile unit showed relatively greater loss. However, it might be prevented by employing boundary partitioning tools.</a:t>
            </a:r>
          </a:p>
          <a:p>
            <a:endParaRPr lang="en-US" altLang="ja-JP" dirty="0"/>
          </a:p>
          <a:p>
            <a:r>
              <a:rPr lang="en-US" altLang="ja-JP" dirty="0"/>
              <a:t>We suggest studying the proposed tile in AhG12.   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Conclusion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69332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855875"/>
      </p:ext>
    </p:extLst>
  </p:cSld>
  <p:clrMapOvr>
    <a:masterClrMapping/>
  </p:clrMapOvr>
</p:sld>
</file>

<file path=ppt/theme/theme1.xml><?xml version="1.0" encoding="utf-8"?>
<a:theme xmlns:a="http://schemas.openxmlformats.org/drawingml/2006/main" name="SHARP_4_3_official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rgbClr val="59574C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dirty="0" smtClean="0">
            <a:solidFill>
              <a:srgbClr val="59574C"/>
            </a:solidFill>
            <a:latin typeface="源ノ角ゴシック JP Regular" panose="020B0500000000000000" pitchFamily="34" charset="-128"/>
            <a:ea typeface="源ノ角ゴシック JP Regular" panose="020B0500000000000000" pitchFamily="34" charset="-128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kumimoji="1" sz="900" dirty="0">
            <a:latin typeface="源ノ角ゴシック JP Regular" panose="020B0500000000000000" pitchFamily="34" charset="-128"/>
            <a:ea typeface="源ノ角ゴシック JP Regular" panose="020B0500000000000000" pitchFamily="34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HARP_4_3_official" id="{65D3DCB5-1424-40D0-9C13-2A30B0D980C2}" vid="{367B7F60-9FCB-4418-8F94-0B2895AC0E28}"/>
    </a:ext>
  </a:extLst>
</a:theme>
</file>

<file path=ppt/theme/themeOverride1.xml><?xml version="1.0" encoding="utf-8"?>
<a:themeOverride xmlns:a="http://schemas.openxmlformats.org/drawingml/2006/main">
  <a:clrScheme name="シック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SHARP_4_3_official</Template>
  <TotalTime>1926</TotalTime>
  <Words>519</Words>
  <Application>Microsoft Office PowerPoint</Application>
  <PresentationFormat>画面に合わせる (4:3)</PresentationFormat>
  <Paragraphs>261</Paragraphs>
  <Slides>8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11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20" baseType="lpstr">
      <vt:lpstr>(日本語用のフォントを使用)</vt:lpstr>
      <vt:lpstr>Arial Unicode MS</vt:lpstr>
      <vt:lpstr>ＭＳ Ｐゴシック</vt:lpstr>
      <vt:lpstr>Source Han Sans SC Regular</vt:lpstr>
      <vt:lpstr>源ノ角ゴシック JP Heavy</vt:lpstr>
      <vt:lpstr>源ノ角ゴシック JP Medium</vt:lpstr>
      <vt:lpstr>源ノ角ゴシック JP Regular</vt:lpstr>
      <vt:lpstr>Arial</vt:lpstr>
      <vt:lpstr>Arial Black</vt:lpstr>
      <vt:lpstr>Calibri</vt:lpstr>
      <vt:lpstr>Wingdings</vt:lpstr>
      <vt:lpstr>SHARP_4_3_official</vt:lpstr>
      <vt:lpstr>JVET-K0155 AHG12: Flexible Tile Partitioning</vt:lpstr>
      <vt:lpstr>Background</vt:lpstr>
      <vt:lpstr>Proposed tile</vt:lpstr>
      <vt:lpstr>Experimental results</vt:lpstr>
      <vt:lpstr>Experimental results: All-Intra</vt:lpstr>
      <vt:lpstr>Experimental results: Random Access</vt:lpstr>
      <vt:lpstr>Conclusion</vt:lpstr>
      <vt:lpstr>PowerPoint プレゼンテーション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JVET-K0155 AHG12: Flexible Tile Partitioning</dc:title>
  <dc:creator>八杉将伸/研究員</dc:creator>
  <cp:lastModifiedBy>八杉将伸/研究員</cp:lastModifiedBy>
  <cp:revision>87</cp:revision>
  <dcterms:created xsi:type="dcterms:W3CDTF">2018-07-03T07:54:21Z</dcterms:created>
  <dcterms:modified xsi:type="dcterms:W3CDTF">2018-07-14T18:29:20Z</dcterms:modified>
</cp:coreProperties>
</file>