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82" r:id="rId5"/>
    <p:sldId id="283" r:id="rId6"/>
    <p:sldId id="284" r:id="rId7"/>
    <p:sldId id="281" r:id="rId8"/>
    <p:sldId id="285" r:id="rId9"/>
    <p:sldId id="286" r:id="rId10"/>
    <p:sldId id="289" r:id="rId11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6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5" clrIdx="0">
    <p:extLst>
      <p:ext uri="{19B8F6BF-5375-455C-9EA6-DF929625EA0E}">
        <p15:presenceInfo xmlns:p15="http://schemas.microsoft.com/office/powerpoint/2012/main" userId="Mathias Wi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194" y="114"/>
      </p:cViewPr>
      <p:guideLst>
        <p:guide orient="horz" pos="572"/>
        <p:guide pos="36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13.07.2018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13.07.2018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9995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 smtClean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 smtClean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dirty="0" err="1" smtClean="0">
                <a:solidFill>
                  <a:schemeClr val="tx2"/>
                </a:solidFill>
              </a:rPr>
              <a:t>Thank</a:t>
            </a:r>
            <a:r>
              <a:rPr lang="de-DE" altLang="de-DE" sz="3200" b="1" baseline="0" dirty="0" smtClean="0">
                <a:solidFill>
                  <a:schemeClr val="tx2"/>
                </a:solidFill>
              </a:rPr>
              <a:t> </a:t>
            </a:r>
            <a:r>
              <a:rPr lang="de-DE" altLang="de-DE" sz="3200" b="1" baseline="0" dirty="0" err="1" smtClean="0">
                <a:solidFill>
                  <a:schemeClr val="tx2"/>
                </a:solidFill>
              </a:rPr>
              <a:t>you</a:t>
            </a:r>
            <a:r>
              <a:rPr lang="de-DE" altLang="de-DE" sz="3200" b="1" baseline="0" dirty="0" smtClean="0">
                <a:solidFill>
                  <a:schemeClr val="tx2"/>
                </a:solidFill>
              </a:rPr>
              <a:t>!</a:t>
            </a:r>
            <a:endParaRPr lang="en-US" altLang="de-DE" sz="3200" b="1" dirty="0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Johannes Sauer, Max Bläser, Jens Schneider, Mathias Wien, Jens-Rainer Ohm</a:t>
            </a:r>
            <a:r>
              <a:rPr lang="de-DE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|  Institut für</a:t>
            </a:r>
            <a:r>
              <a:rPr lang="de-DE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Nachrichtentechnik  |  RWTH Aachen University    </a:t>
            </a:r>
            <a:b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11th JVET Meeting, Ljubljana |  </a:t>
            </a:r>
            <a:r>
              <a:rPr lang="de-DE" sz="900" kern="1200" dirty="0" err="1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July</a:t>
            </a:r>
            <a:r>
              <a:rPr lang="de-DE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2018  |  </a:t>
            </a:r>
            <a:r>
              <a:rPr lang="en-US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Doc. </a:t>
            </a: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JVET-K0149</a:t>
            </a:r>
            <a: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/>
            </a:r>
            <a:b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Reference software extension for coding block statistics</a:t>
            </a:r>
            <a:endParaRPr lang="de-DE" sz="900" kern="1200" baseline="0" dirty="0" smtClean="0"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900" kern="1200" dirty="0" smtClean="0"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github.com/IENT/YUView/tree/vtmbms_statistic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Reference software extension for coding block statistics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 smtClean="0"/>
              <a:t>JVET-K0149</a:t>
            </a:r>
          </a:p>
          <a:p>
            <a:r>
              <a:rPr lang="en-US" dirty="0"/>
              <a:t>Johannes </a:t>
            </a:r>
            <a:r>
              <a:rPr lang="en-US" dirty="0" smtClean="0"/>
              <a:t>Sauer, Max </a:t>
            </a:r>
            <a:r>
              <a:rPr lang="en-US" dirty="0" err="1" smtClean="0"/>
              <a:t>Bläser</a:t>
            </a:r>
            <a:r>
              <a:rPr lang="en-US" dirty="0" smtClean="0"/>
              <a:t>, Jens Schneider, Mathias Wien, Jens-Rainer </a:t>
            </a:r>
            <a:r>
              <a:rPr lang="en-US" dirty="0"/>
              <a:t>Ohm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972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309852" cy="4448700"/>
          </a:xfrm>
        </p:spPr>
        <p:txBody>
          <a:bodyPr/>
          <a:lstStyle/>
          <a:p>
            <a:r>
              <a:rPr lang="en-US" dirty="0" smtClean="0"/>
              <a:t>Often not clear where particular coding tools are active</a:t>
            </a:r>
          </a:p>
          <a:p>
            <a:r>
              <a:rPr lang="en-US" dirty="0" smtClean="0"/>
              <a:t>Storing of coding block statistics by encoder or decoder as additional output file</a:t>
            </a:r>
          </a:p>
          <a:p>
            <a:r>
              <a:rPr lang="en-US" dirty="0" smtClean="0"/>
              <a:t>Overlay over video file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 a </a:t>
            </a:r>
            <a:r>
              <a:rPr lang="de-DE" dirty="0" err="1" smtClean="0"/>
              <a:t>nutshell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700" y="992543"/>
            <a:ext cx="5831300" cy="400561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019925" y="5172075"/>
            <a:ext cx="390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Y-</a:t>
            </a:r>
            <a:r>
              <a:rPr lang="en-US" dirty="0" err="1" smtClean="0"/>
              <a:t>IntraMode</a:t>
            </a:r>
            <a:r>
              <a:rPr lang="en-US" dirty="0" smtClean="0"/>
              <a:t>  (Ritual Dance)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525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Extension of the „</a:t>
            </a:r>
            <a:r>
              <a:rPr lang="en-US" dirty="0" err="1" smtClean="0"/>
              <a:t>dtrace</a:t>
            </a:r>
            <a:r>
              <a:rPr lang="en-US" dirty="0" smtClean="0"/>
              <a:t>“ implementation in BMS (easily portable to VTM)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Can use POC filtering mechanism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Can be </a:t>
            </a:r>
            <a:r>
              <a:rPr lang="en-US" dirty="0" err="1" smtClean="0"/>
              <a:t>en</a:t>
            </a:r>
            <a:r>
              <a:rPr lang="en-US" dirty="0" smtClean="0"/>
              <a:t>/disabled at runtime</a:t>
            </a:r>
          </a:p>
          <a:p>
            <a:pPr lvl="1"/>
            <a:r>
              <a:rPr lang="en-US" dirty="0" smtClean="0"/>
              <a:t>New trace channel: </a:t>
            </a:r>
            <a:r>
              <a:rPr lang="en-CA" b="1" dirty="0" smtClean="0"/>
              <a:t>D_BLOCK_STATISTICS</a:t>
            </a:r>
          </a:p>
          <a:p>
            <a:r>
              <a:rPr lang="en-CA" dirty="0" smtClean="0"/>
              <a:t>Two statistics formats implemented:</a:t>
            </a:r>
          </a:p>
          <a:p>
            <a:pPr lvl="1"/>
            <a:r>
              <a:rPr lang="en-CA" dirty="0" smtClean="0"/>
              <a:t>Human readable</a:t>
            </a:r>
          </a:p>
          <a:p>
            <a:pPr lvl="1"/>
            <a:r>
              <a:rPr lang="en-CA" dirty="0" smtClean="0"/>
              <a:t>CSV based </a:t>
            </a:r>
          </a:p>
          <a:p>
            <a:r>
              <a:rPr lang="en-CA" dirty="0" smtClean="0"/>
              <a:t>Modified </a:t>
            </a:r>
            <a:r>
              <a:rPr lang="en-CA" dirty="0" err="1" smtClean="0"/>
              <a:t>En</a:t>
            </a:r>
            <a:r>
              <a:rPr lang="en-CA" dirty="0" smtClean="0"/>
              <a:t>/Decoder call example:</a:t>
            </a:r>
            <a:br>
              <a:rPr lang="en-CA" dirty="0" smtClean="0"/>
            </a:br>
            <a:r>
              <a:rPr lang="en-CA" dirty="0" smtClean="0"/>
              <a:t>… </a:t>
            </a:r>
            <a:r>
              <a:rPr lang="en-US" dirty="0" smtClean="0"/>
              <a:t>--</a:t>
            </a:r>
            <a:r>
              <a:rPr lang="en-US" dirty="0" err="1"/>
              <a:t>TraceFile</a:t>
            </a:r>
            <a:r>
              <a:rPr lang="en-US" dirty="0"/>
              <a:t>="RaceHorsesL_832x480_QP32_dec.vtmbmsstats" --</a:t>
            </a:r>
            <a:r>
              <a:rPr lang="en-US" dirty="0" err="1"/>
              <a:t>TraceRule</a:t>
            </a:r>
            <a:r>
              <a:rPr lang="en-US" dirty="0"/>
              <a:t>="</a:t>
            </a:r>
            <a:r>
              <a:rPr lang="en-US" dirty="0" err="1"/>
              <a:t>D_BLOCK_STATISTICS:poc</a:t>
            </a:r>
            <a:r>
              <a:rPr lang="en-US" dirty="0"/>
              <a:t>&gt;=</a:t>
            </a:r>
            <a:r>
              <a:rPr lang="en-US" dirty="0" smtClean="0"/>
              <a:t>0“</a:t>
            </a:r>
          </a:p>
          <a:p>
            <a:pPr lvl="1"/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of statistics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59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Example of statistics header</a:t>
            </a:r>
          </a:p>
          <a:p>
            <a:pPr marL="0" indent="0">
              <a:buNone/>
            </a:pPr>
            <a:endParaRPr lang="en-US" dirty="0" smtClean="0"/>
          </a:p>
          <a:p>
            <a:pPr marL="431800" lvl="2" indent="0">
              <a:buNone/>
            </a:pPr>
            <a:r>
              <a:rPr lang="en-US" sz="1200" dirty="0" smtClean="0"/>
              <a:t># </a:t>
            </a:r>
            <a:r>
              <a:rPr lang="en-US" sz="1200" dirty="0"/>
              <a:t>VTMBMS Block Statistics</a:t>
            </a:r>
          </a:p>
          <a:p>
            <a:pPr marL="431800" lvl="2" indent="0">
              <a:buNone/>
            </a:pPr>
            <a:r>
              <a:rPr lang="en-US" sz="1200" dirty="0"/>
              <a:t># Sequence size: [832x 480]</a:t>
            </a:r>
          </a:p>
          <a:p>
            <a:pPr marL="431800" lvl="2" indent="0">
              <a:buNone/>
            </a:pPr>
            <a:r>
              <a:rPr lang="en-US" sz="1200" dirty="0"/>
              <a:t># Block Statistic Type: </a:t>
            </a:r>
            <a:r>
              <a:rPr lang="en-US" sz="1200" dirty="0" err="1"/>
              <a:t>PredMode</a:t>
            </a:r>
            <a:r>
              <a:rPr lang="en-US" sz="1200" dirty="0"/>
              <a:t>; Flag; </a:t>
            </a:r>
          </a:p>
          <a:p>
            <a:pPr marL="431800" lvl="2" indent="0">
              <a:buNone/>
            </a:pPr>
            <a:r>
              <a:rPr lang="en-US" sz="1200" dirty="0"/>
              <a:t># Block Statistic Type: </a:t>
            </a:r>
            <a:r>
              <a:rPr lang="en-US" sz="1200" dirty="0" err="1"/>
              <a:t>MergeFlag</a:t>
            </a:r>
            <a:r>
              <a:rPr lang="en-US" sz="1200" dirty="0"/>
              <a:t>; Flag; </a:t>
            </a:r>
          </a:p>
          <a:p>
            <a:pPr marL="431800" lvl="2" indent="0">
              <a:buNone/>
            </a:pPr>
            <a:r>
              <a:rPr lang="en-US" sz="1200" dirty="0"/>
              <a:t># Block Statistic Type: MVL0; Vector; Scale: 4</a:t>
            </a:r>
          </a:p>
          <a:p>
            <a:pPr marL="431800" lvl="2" indent="0">
              <a:buNone/>
            </a:pPr>
            <a:r>
              <a:rPr lang="en-US" sz="1200" dirty="0"/>
              <a:t># Block Statistic Type: MVL1; Vector; Scale: 4</a:t>
            </a:r>
          </a:p>
          <a:p>
            <a:pPr marL="431800" lvl="2" indent="0">
              <a:buNone/>
            </a:pPr>
            <a:r>
              <a:rPr lang="en-US" sz="1200" dirty="0"/>
              <a:t># Block Statistic Type: IPCM; Flag; </a:t>
            </a:r>
          </a:p>
          <a:p>
            <a:pPr marL="431800" lvl="2" indent="0">
              <a:buNone/>
            </a:pPr>
            <a:r>
              <a:rPr lang="en-US" sz="1200" dirty="0"/>
              <a:t># Block Statistic Type: </a:t>
            </a:r>
            <a:r>
              <a:rPr lang="en-US" sz="1200" dirty="0" err="1"/>
              <a:t>Y_IntraMode</a:t>
            </a:r>
            <a:r>
              <a:rPr lang="en-US" sz="1200" dirty="0"/>
              <a:t>; Integer; [0, 73]</a:t>
            </a:r>
          </a:p>
          <a:p>
            <a:pPr marL="431800" lvl="2" indent="0">
              <a:buNone/>
            </a:pPr>
            <a:r>
              <a:rPr lang="en-US" sz="1200" dirty="0"/>
              <a:t># Block Statistic Type: </a:t>
            </a:r>
            <a:r>
              <a:rPr lang="en-US" sz="1200" dirty="0" err="1"/>
              <a:t>Cb_IntraMode</a:t>
            </a:r>
            <a:r>
              <a:rPr lang="en-US" sz="1200" dirty="0"/>
              <a:t>; Integer; [0, 73]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of statistics - Header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047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15900" lvl="1" indent="0">
              <a:buNone/>
            </a:pPr>
            <a:r>
              <a:rPr lang="en-US" dirty="0" smtClean="0"/>
              <a:t>Example of human readable format</a:t>
            </a:r>
          </a:p>
          <a:p>
            <a:pPr marL="215900" lvl="1" indent="0">
              <a:buNone/>
            </a:pPr>
            <a:endParaRPr lang="en-US" dirty="0" smtClean="0"/>
          </a:p>
          <a:p>
            <a:pPr marL="647700" lvl="3" indent="0">
              <a:buNone/>
            </a:pPr>
            <a:r>
              <a:rPr lang="en-US" sz="1200" dirty="0" err="1" smtClean="0"/>
              <a:t>BlockStat</a:t>
            </a:r>
            <a:r>
              <a:rPr lang="en-US" sz="1200" dirty="0"/>
              <a:t>: POC 16 @( 112,   0) [ 8x 8] </a:t>
            </a:r>
            <a:r>
              <a:rPr lang="en-US" sz="1200" dirty="0" err="1"/>
              <a:t>SkipFlag</a:t>
            </a:r>
            <a:r>
              <a:rPr lang="en-US" sz="1200" dirty="0"/>
              <a:t>=1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</a:t>
            </a:r>
            <a:r>
              <a:rPr lang="en-US" sz="1200" dirty="0" err="1"/>
              <a:t>InterDir</a:t>
            </a:r>
            <a:r>
              <a:rPr lang="en-US" sz="1200" dirty="0"/>
              <a:t>=1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</a:t>
            </a:r>
            <a:r>
              <a:rPr lang="en-US" sz="1200" dirty="0" err="1"/>
              <a:t>MergeFlag</a:t>
            </a:r>
            <a:r>
              <a:rPr lang="en-US" sz="1200" dirty="0"/>
              <a:t>=1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</a:t>
            </a:r>
            <a:r>
              <a:rPr lang="en-US" sz="1200" dirty="0" err="1"/>
              <a:t>MergeIdx</a:t>
            </a:r>
            <a:r>
              <a:rPr lang="en-US" sz="1200" dirty="0"/>
              <a:t>=0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</a:t>
            </a:r>
            <a:r>
              <a:rPr lang="en-US" sz="1200" dirty="0" err="1"/>
              <a:t>MergeType</a:t>
            </a:r>
            <a:r>
              <a:rPr lang="en-US" sz="1200" dirty="0"/>
              <a:t>=0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MVPIdxL0=255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MVPNumL0=255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RefIdxL0=0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MVDL0={   0,   0}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0) [ 8x 8] MVL0={ -70,  18}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8) [ 8x 8] </a:t>
            </a:r>
            <a:r>
              <a:rPr lang="en-US" sz="1200" dirty="0" err="1"/>
              <a:t>PredMode</a:t>
            </a:r>
            <a:r>
              <a:rPr lang="en-US" sz="1200" dirty="0"/>
              <a:t>=0</a:t>
            </a:r>
          </a:p>
          <a:p>
            <a:pPr marL="647700" lvl="3" indent="0">
              <a:buNone/>
            </a:pPr>
            <a:r>
              <a:rPr lang="en-US" sz="1200" dirty="0" err="1"/>
              <a:t>BlockStat</a:t>
            </a:r>
            <a:r>
              <a:rPr lang="en-US" sz="1200" dirty="0"/>
              <a:t>: POC 16 @( 112,   8) [ 8x 8] </a:t>
            </a:r>
            <a:r>
              <a:rPr lang="en-US" sz="1200" dirty="0" err="1"/>
              <a:t>PartSize</a:t>
            </a:r>
            <a:r>
              <a:rPr lang="en-US" sz="1200" dirty="0"/>
              <a:t>=0</a:t>
            </a:r>
          </a:p>
          <a:p>
            <a:pPr marL="215900" lvl="1" indent="0"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of statistics – human readable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7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15900" lvl="1" indent="0">
              <a:buNone/>
            </a:pPr>
            <a:r>
              <a:rPr lang="en-US" dirty="0" smtClean="0"/>
              <a:t>Example of CSV format</a:t>
            </a:r>
          </a:p>
          <a:p>
            <a:pPr marL="215900" lvl="1" indent="0">
              <a:buNone/>
            </a:pPr>
            <a:endParaRPr lang="en-US" dirty="0" smtClean="0"/>
          </a:p>
          <a:p>
            <a:pPr marL="647700" lvl="3" indent="0">
              <a:buNone/>
            </a:pPr>
            <a:r>
              <a:rPr lang="en-US" sz="1200" dirty="0"/>
              <a:t>BlockStat;16; 112;   0; 8; 8;SkipFlag;1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8;InterDir;1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8;MergeFlag;1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8;MergeIdx;0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8;MergeType;0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8;MVPIdxL0;255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8;MVPNumL0;255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8;RefIdxL0;0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8;MVDL0;   0;   0</a:t>
            </a:r>
          </a:p>
          <a:p>
            <a:pPr marL="647700" lvl="3" indent="0">
              <a:buNone/>
            </a:pPr>
            <a:r>
              <a:rPr lang="en-US" sz="1200" dirty="0"/>
              <a:t>BlockStat;16; 112;   0; 8; 8;MVL0; -70;  18</a:t>
            </a:r>
          </a:p>
          <a:p>
            <a:pPr marL="647700" lvl="3" indent="0">
              <a:buNone/>
            </a:pPr>
            <a:r>
              <a:rPr lang="en-US" sz="1200" dirty="0"/>
              <a:t>BlockStat;16; 112;   8; 8; 8;PredMode;0</a:t>
            </a:r>
          </a:p>
          <a:p>
            <a:pPr marL="647700" lvl="3" indent="0">
              <a:buNone/>
            </a:pPr>
            <a:r>
              <a:rPr lang="en-US" sz="1200" dirty="0"/>
              <a:t>BlockStat;16; 112;   8; 8; 8;PartSize;0</a:t>
            </a:r>
          </a:p>
          <a:p>
            <a:pPr marL="215900" lvl="1" indent="0"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of statistics – CSV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628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5353049"/>
            <a:ext cx="11484000" cy="4476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New tools? → See the document for how to add some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Implemented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795008"/>
              </p:ext>
            </p:extLst>
          </p:nvPr>
        </p:nvGraphicFramePr>
        <p:xfrm>
          <a:off x="1403350" y="1221795"/>
          <a:ext cx="8978901" cy="3870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92967"/>
                <a:gridCol w="2992967"/>
                <a:gridCol w="2992967"/>
              </a:tblGrid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PredMode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MergeType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MVPIdxL1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MergeFlag  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MVPIdxL0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MVPNumL1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MVL0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MVPNumL0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MVDL1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69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MVL1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MVDL0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RefIdxL1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IPCM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RefIdxL0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IMVFlag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Y_IntraMode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MT_Depth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FrucMrgMode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Cb_IntraMode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ChromaQPAdj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AffineFlag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Cr_IntraMode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AffineMVL0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SkipFlag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SplitSeries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AffineMVL1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PartSize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RootCBF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EMTFlag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Depth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TransQuantBypassFlag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LICFlag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QT_Depth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MergeIdx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OBMCFlag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BT_Depth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InterDir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err="1">
                          <a:effectLst/>
                        </a:rPr>
                        <a:t>MVRefineFlag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2880">
                <a:tc>
                  <a:txBody>
                    <a:bodyPr/>
                    <a:lstStyle/>
                    <a:p>
                      <a:r>
                        <a:rPr lang="en-CA" sz="2000" dirty="0" err="1" smtClean="0">
                          <a:effectLst/>
                        </a:rPr>
                        <a:t>PDPCFlag</a:t>
                      </a:r>
                      <a:endParaRPr lang="de-DE" sz="20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CA" sz="2000" dirty="0" err="1" smtClean="0">
                          <a:effectLst/>
                        </a:rPr>
                        <a:t>NSSTIdx</a:t>
                      </a:r>
                      <a:endParaRPr lang="de-DE" sz="20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234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84000" y="1018650"/>
            <a:ext cx="11484000" cy="4448700"/>
          </a:xfrm>
        </p:spPr>
        <p:txBody>
          <a:bodyPr/>
          <a:lstStyle/>
          <a:p>
            <a:r>
              <a:rPr lang="en-US" dirty="0" smtClean="0"/>
              <a:t>Visualization using </a:t>
            </a:r>
            <a:r>
              <a:rPr lang="en-US" dirty="0" err="1" smtClean="0"/>
              <a:t>YUView</a:t>
            </a:r>
            <a:r>
              <a:rPr lang="en-US" dirty="0" smtClean="0"/>
              <a:t> (files named *.</a:t>
            </a:r>
            <a:r>
              <a:rPr lang="en-US" dirty="0" err="1" smtClean="0"/>
              <a:t>vtmbmsstats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Other </a:t>
            </a:r>
            <a:r>
              <a:rPr lang="en-US" dirty="0" err="1" smtClean="0"/>
              <a:t>YUView</a:t>
            </a:r>
            <a:r>
              <a:rPr lang="en-US" dirty="0" smtClean="0"/>
              <a:t> features</a:t>
            </a:r>
          </a:p>
          <a:p>
            <a:pPr lvl="1"/>
            <a:r>
              <a:rPr lang="en-US" dirty="0" smtClean="0"/>
              <a:t>Playback of </a:t>
            </a:r>
          </a:p>
          <a:p>
            <a:pPr lvl="2"/>
            <a:r>
              <a:rPr lang="en-US" dirty="0" err="1" smtClean="0"/>
              <a:t>YUView</a:t>
            </a:r>
            <a:r>
              <a:rPr lang="en-US" dirty="0" smtClean="0"/>
              <a:t> raw data </a:t>
            </a:r>
            <a:r>
              <a:rPr lang="en-US" dirty="0" smtClean="0"/>
              <a:t>(Interprets JCT/JVET filename conventions)</a:t>
            </a:r>
            <a:endParaRPr lang="en-US" dirty="0" smtClean="0"/>
          </a:p>
          <a:p>
            <a:pPr lvl="2"/>
            <a:r>
              <a:rPr lang="en-US" dirty="0" smtClean="0"/>
              <a:t>HEVC streams and statistics</a:t>
            </a:r>
          </a:p>
          <a:p>
            <a:pPr lvl="2"/>
            <a:r>
              <a:rPr lang="en-US" dirty="0" smtClean="0"/>
              <a:t>Other codecs supported by </a:t>
            </a:r>
            <a:r>
              <a:rPr lang="en-US" dirty="0" err="1" smtClean="0"/>
              <a:t>ffmpeg</a:t>
            </a:r>
            <a:endParaRPr lang="en-US" dirty="0" smtClean="0"/>
          </a:p>
          <a:p>
            <a:pPr lvl="1"/>
            <a:r>
              <a:rPr lang="en-US" dirty="0" smtClean="0"/>
              <a:t>Statistic features</a:t>
            </a:r>
          </a:p>
          <a:p>
            <a:pPr lvl="2"/>
            <a:r>
              <a:rPr lang="en-US" dirty="0" smtClean="0"/>
              <a:t>Configurable color</a:t>
            </a:r>
            <a:endParaRPr lang="en-US" dirty="0" smtClean="0"/>
          </a:p>
          <a:p>
            <a:pPr lvl="2"/>
            <a:r>
              <a:rPr lang="en-US" dirty="0" smtClean="0"/>
              <a:t>Selectable transparency</a:t>
            </a:r>
          </a:p>
          <a:p>
            <a:pPr lvl="2"/>
            <a:r>
              <a:rPr lang="en-US" dirty="0" smtClean="0"/>
              <a:t>Option to color code directionality </a:t>
            </a:r>
            <a:endParaRPr lang="en-US" dirty="0" smtClean="0"/>
          </a:p>
          <a:p>
            <a:pPr lvl="1"/>
            <a:r>
              <a:rPr lang="en-US" dirty="0" smtClean="0"/>
              <a:t>Difference view</a:t>
            </a:r>
          </a:p>
          <a:p>
            <a:pPr lvl="1"/>
            <a:r>
              <a:rPr lang="en-US" dirty="0" smtClean="0"/>
              <a:t>No interpolation / only zoom of 2</a:t>
            </a:r>
            <a:r>
              <a:rPr lang="en-US" baseline="30000" dirty="0" smtClean="0"/>
              <a:t>n</a:t>
            </a:r>
          </a:p>
          <a:p>
            <a:pPr lvl="1"/>
            <a:r>
              <a:rPr lang="en-US" dirty="0" smtClean="0"/>
              <a:t>Split/comparison view</a:t>
            </a:r>
          </a:p>
          <a:p>
            <a:pPr lvl="1"/>
            <a:r>
              <a:rPr lang="en-US" dirty="0" smtClean="0"/>
              <a:t>Grid</a:t>
            </a:r>
          </a:p>
          <a:p>
            <a:pPr lvl="1"/>
            <a:r>
              <a:rPr lang="en-US" dirty="0" smtClean="0"/>
              <a:t>Zoom box</a:t>
            </a:r>
          </a:p>
          <a:p>
            <a:pPr lvl="1"/>
            <a:r>
              <a:rPr lang="en-US" dirty="0"/>
              <a:t>Not designed for real time </a:t>
            </a:r>
            <a:r>
              <a:rPr lang="en-US" dirty="0" smtClean="0"/>
              <a:t>playback (UHD)</a:t>
            </a:r>
          </a:p>
          <a:p>
            <a:pPr lvl="2"/>
            <a:r>
              <a:rPr lang="en-US" dirty="0" smtClean="0"/>
              <a:t>Fast playback uses large buffering 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Visualization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6848475" y="2552700"/>
            <a:ext cx="2743200" cy="1285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/>
              <a:t>Demo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975184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6140057" cy="4448700"/>
          </a:xfrm>
        </p:spPr>
        <p:txBody>
          <a:bodyPr/>
          <a:lstStyle/>
          <a:p>
            <a:r>
              <a:rPr lang="en-US" dirty="0" smtClean="0"/>
              <a:t>Extension provided along with this document</a:t>
            </a:r>
          </a:p>
          <a:p>
            <a:pPr lvl="1"/>
            <a:r>
              <a:rPr lang="en-US" dirty="0" smtClean="0"/>
              <a:t>Proposal: Add to VTM/BMS and </a:t>
            </a:r>
            <a:r>
              <a:rPr lang="en-US" dirty="0" smtClean="0"/>
              <a:t>maintenance</a:t>
            </a:r>
          </a:p>
          <a:p>
            <a:pPr lvl="1"/>
            <a:endParaRPr lang="en-US" dirty="0" smtClean="0"/>
          </a:p>
          <a:p>
            <a:r>
              <a:rPr lang="en-US" dirty="0" err="1" smtClean="0"/>
              <a:t>YUView</a:t>
            </a:r>
            <a:endParaRPr lang="en-US" dirty="0" smtClean="0"/>
          </a:p>
          <a:p>
            <a:pPr lvl="1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github.com/IENT/YUView/tree/vtmbms_statistics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Statistics at the moment still in separate branch “</a:t>
            </a:r>
            <a:r>
              <a:rPr lang="en-CA" dirty="0" err="1" smtClean="0"/>
              <a:t>vtmbms_statistics</a:t>
            </a:r>
            <a:r>
              <a:rPr lang="en-CA" dirty="0" smtClean="0"/>
              <a:t>”</a:t>
            </a:r>
          </a:p>
          <a:p>
            <a:pPr lvl="1"/>
            <a:r>
              <a:rPr lang="en-CA" dirty="0" smtClean="0"/>
              <a:t>Licences: GPLv3</a:t>
            </a:r>
            <a:endParaRPr lang="en-CA" dirty="0" smtClean="0"/>
          </a:p>
          <a:p>
            <a:pPr lvl="1"/>
            <a:r>
              <a:rPr lang="en-CA" dirty="0" smtClean="0"/>
              <a:t>Supports Windows, Linux and Mac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Where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729" y="2762249"/>
            <a:ext cx="5683271" cy="311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55177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688</Words>
  <Application>Microsoft Office PowerPoint</Application>
  <PresentationFormat>Breitbild</PresentationFormat>
  <Paragraphs>130</Paragraphs>
  <Slides>10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Calibri</vt:lpstr>
      <vt:lpstr>Symbol</vt:lpstr>
      <vt:lpstr>Times New Roman</vt:lpstr>
      <vt:lpstr>Wingdings</vt:lpstr>
      <vt:lpstr>Präsentation_Master_RWTH_Institute_16zu9</vt:lpstr>
      <vt:lpstr>Reference software extension for coding block statistics</vt:lpstr>
      <vt:lpstr>In a nutshell</vt:lpstr>
      <vt:lpstr>Storing of statistics</vt:lpstr>
      <vt:lpstr>Storing of statistics - Header</vt:lpstr>
      <vt:lpstr>Storing of statistics – human readable</vt:lpstr>
      <vt:lpstr>Storing of statistics – CSV </vt:lpstr>
      <vt:lpstr>Implemented statistics</vt:lpstr>
      <vt:lpstr>Visualization</vt:lpstr>
      <vt:lpstr>Where to get it</vt:lpstr>
      <vt:lpstr>PowerPoint-Präsentation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Johannes Sauer</cp:lastModifiedBy>
  <cp:revision>117</cp:revision>
  <dcterms:created xsi:type="dcterms:W3CDTF">2018-04-07T08:42:10Z</dcterms:created>
  <dcterms:modified xsi:type="dcterms:W3CDTF">2018-07-13T10:16:23Z</dcterms:modified>
</cp:coreProperties>
</file>