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946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12.07.2018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12.07.2018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900" dirty="0">
                <a:solidFill>
                  <a:schemeClr val="tx2"/>
                </a:solidFill>
              </a:rPr>
              <a:t>JVET-K0146 |  </a:t>
            </a:r>
            <a:r>
              <a:rPr lang="en-US" altLang="de-DE" sz="900" dirty="0">
                <a:solidFill>
                  <a:schemeClr val="tx2"/>
                </a:solidFill>
              </a:rPr>
              <a:t>CE10: Results on Geometric Block Partitioning (Test 3.3)</a:t>
            </a:r>
          </a:p>
          <a:p>
            <a:pPr eaLnBrk="1" hangingPunct="1">
              <a:defRPr/>
            </a:pPr>
            <a:r>
              <a:rPr lang="de-DE" altLang="de-DE" sz="900" dirty="0">
                <a:solidFill>
                  <a:schemeClr val="tx2"/>
                </a:solidFill>
              </a:rPr>
              <a:t>Max Bläser |  RWTH Aachen University </a:t>
            </a:r>
          </a:p>
          <a:p>
            <a:pPr eaLnBrk="1" hangingPunct="1">
              <a:defRPr/>
            </a:pP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/>
              <a:t>JVET-K0146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/>
              <a:t>CE10: Results on Geometric Block Partitioning (Test 3.3)</a:t>
            </a:r>
          </a:p>
          <a:p>
            <a:endParaRPr lang="en-US" dirty="0"/>
          </a:p>
          <a:p>
            <a:r>
              <a:rPr lang="en-US" dirty="0"/>
              <a:t>Max Bläser, Johannes Sauer, Mathias Wien</a:t>
            </a:r>
          </a:p>
          <a:p>
            <a:r>
              <a:rPr lang="en-US" dirty="0"/>
              <a:t>RWTH Aachen University</a:t>
            </a:r>
          </a:p>
          <a:p>
            <a:endParaRPr lang="en-US" dirty="0"/>
          </a:p>
          <a:p>
            <a:r>
              <a:rPr lang="en-US" dirty="0"/>
              <a:t>blaeser@ient.rwth-aachen.de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D0EE98B-322B-40A6-8613-A1B1887E91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Contribution relates to CfP submission JVET-J0023</a:t>
            </a:r>
          </a:p>
          <a:p>
            <a:pPr lvl="1"/>
            <a:r>
              <a:rPr lang="en-US" dirty="0"/>
              <a:t>Geometric block partitioning (GEO) on top of JEM-7.0</a:t>
            </a:r>
          </a:p>
          <a:p>
            <a:pPr lvl="2"/>
            <a:r>
              <a:rPr lang="en-US" dirty="0"/>
              <a:t>Partitioning of a block by straight line into two segments</a:t>
            </a:r>
          </a:p>
          <a:p>
            <a:pPr lvl="2"/>
            <a:r>
              <a:rPr lang="en-US" dirty="0"/>
              <a:t>Additional syntax elements coded for partitioning line</a:t>
            </a:r>
          </a:p>
          <a:p>
            <a:pPr lvl="2"/>
            <a:r>
              <a:rPr lang="en-US" dirty="0"/>
              <a:t>Inter- and intra-prediction of segments</a:t>
            </a:r>
          </a:p>
          <a:p>
            <a:pPr lvl="2"/>
            <a:r>
              <a:rPr lang="en-US" dirty="0"/>
              <a:t>Overlapped-wedge combination of predicted segments</a:t>
            </a:r>
          </a:p>
          <a:p>
            <a:pPr lvl="2"/>
            <a:r>
              <a:rPr lang="en-US" dirty="0"/>
              <a:t>Additional Shape-adaptive DCT (SA-DCT)</a:t>
            </a:r>
          </a:p>
          <a:p>
            <a:pPr lvl="2"/>
            <a:endParaRPr lang="en-US" dirty="0"/>
          </a:p>
          <a:p>
            <a:r>
              <a:rPr lang="en-US" dirty="0"/>
              <a:t>Integration of GEO into VTM-1.1 / BMS-1.1 for CE10-3.3</a:t>
            </a:r>
          </a:p>
          <a:p>
            <a:pPr lvl="1"/>
            <a:r>
              <a:rPr lang="en-US" dirty="0"/>
              <a:t>GEO signaled as additional mode (such as Affine) on leaf of QTBT-TT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 contrast to JVET-J0023 no SA-DCT available 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No Affine + GEO, OBMC off for GEO blocks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0739D1-D06A-4561-949C-CFD0FC306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of Geometric Partitioning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05FC7C6-D4CB-4027-897E-565013F7F78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915" y="1728524"/>
            <a:ext cx="2893695" cy="2893695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8D3DBEE-4D82-4FA5-9501-6D182FE0D5AB}"/>
              </a:ext>
            </a:extLst>
          </p:cNvPr>
          <p:cNvSpPr txBox="1"/>
          <p:nvPr/>
        </p:nvSpPr>
        <p:spPr>
          <a:xfrm>
            <a:off x="8917068" y="4649794"/>
            <a:ext cx="20969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GEO + QTBT (JEM-7.0)</a:t>
            </a:r>
          </a:p>
        </p:txBody>
      </p:sp>
    </p:spTree>
    <p:extLst>
      <p:ext uri="{BB962C8B-B14F-4D97-AF65-F5344CB8AC3E}">
        <p14:creationId xmlns:p14="http://schemas.microsoft.com/office/powerpoint/2010/main" val="3704849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5ACCDD9F-E8B5-426D-AE79-18AA272C096F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/>
                  <a:t>Coding results have been obtained according to the Common test conditions given in JVET-J1010 and the methodology of JVET-J1005. Thus, GEO was tested in the following way:</a:t>
                </a:r>
              </a:p>
              <a:p>
                <a:pPr lvl="1"/>
                <a:r>
                  <a:rPr lang="en-US" dirty="0"/>
                  <a:t>Tool on with VTM software against Tool off VTM reference </a:t>
                </a:r>
              </a:p>
              <a:p>
                <a:pPr lvl="1"/>
                <a:r>
                  <a:rPr lang="en-US" dirty="0"/>
                  <a:t>Tool on with BMS software against Tool off BMS reference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Tested configurations</a:t>
                </a:r>
              </a:p>
              <a:p>
                <a:pPr lvl="1"/>
                <a:r>
                  <a:rPr lang="en-US" dirty="0"/>
                  <a:t>Random-access and Lowdelay-B</a:t>
                </a:r>
              </a:p>
              <a:p>
                <a:pPr lvl="1"/>
                <a:r>
                  <a:rPr lang="en-US" dirty="0"/>
                  <a:t>In accordance with JVET-J0023, GEO disabled on highest temporal id (RA), odd frames (LB)</a:t>
                </a:r>
              </a:p>
              <a:p>
                <a:pPr lvl="1"/>
                <a:endParaRPr lang="en-US" dirty="0"/>
              </a:p>
              <a:p>
                <a:r>
                  <a:rPr lang="en-US" dirty="0"/>
                  <a:t>Encoder complexity reductions</a:t>
                </a:r>
              </a:p>
              <a:p>
                <a:pPr lvl="1"/>
                <a:r>
                  <a:rPr lang="en-US" dirty="0"/>
                  <a:t>Fast skipping of GEO in case of:</a:t>
                </a:r>
              </a:p>
              <a:p>
                <a:pPr lvl="2"/>
                <a:r>
                  <a:rPr lang="en-US" dirty="0"/>
                  <a:t>Skip or Affine-Merge mode is best mode</a:t>
                </a:r>
              </a:p>
              <a:p>
                <a:pPr lvl="2"/>
                <a:r>
                  <a:rPr lang="en-US" dirty="0"/>
                  <a:t>Low-textured block measured by weighted variance</a:t>
                </a:r>
              </a:p>
              <a:p>
                <a:pPr lvl="1"/>
                <a:r>
                  <a:rPr lang="en-US" dirty="0"/>
                  <a:t>Minimum block size for GEO blocks 8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8 luma samples</a:t>
                </a:r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5ACCDD9F-E8B5-426D-AE79-18AA272C096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2A87137E-B5E3-44BD-BC73-4C916492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CE10-3.3 Setup</a:t>
            </a:r>
          </a:p>
        </p:txBody>
      </p:sp>
    </p:spTree>
    <p:extLst>
      <p:ext uri="{BB962C8B-B14F-4D97-AF65-F5344CB8AC3E}">
        <p14:creationId xmlns:p14="http://schemas.microsoft.com/office/powerpoint/2010/main" val="4070432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34FE1C-33E5-4378-A03D-B1EAF6838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</p:spPr>
        <p:txBody>
          <a:bodyPr/>
          <a:lstStyle/>
          <a:p>
            <a:r>
              <a:rPr lang="en-US" dirty="0"/>
              <a:t>CE10-3.3 Results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89B10162-42EC-486E-B17B-9E44BA925D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839293"/>
              </p:ext>
            </p:extLst>
          </p:nvPr>
        </p:nvGraphicFramePr>
        <p:xfrm>
          <a:off x="384000" y="961528"/>
          <a:ext cx="11484002" cy="2406833"/>
        </p:xfrm>
        <a:graphic>
          <a:graphicData uri="http://schemas.openxmlformats.org/drawingml/2006/table">
            <a:tbl>
              <a:tblPr/>
              <a:tblGrid>
                <a:gridCol w="2414322">
                  <a:extLst>
                    <a:ext uri="{9D8B030D-6E8A-4147-A177-3AD203B41FA5}">
                      <a16:colId xmlns:a16="http://schemas.microsoft.com/office/drawing/2014/main" val="1291029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826479542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253815676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070247969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638466164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29032684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850415305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098655329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017233081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708657231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7249395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6954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025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2916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1872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253%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834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25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0285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4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250%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228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174%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0068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439266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AE187BF9-3554-4D02-803B-0251B4EB8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595402"/>
              </p:ext>
            </p:extLst>
          </p:nvPr>
        </p:nvGraphicFramePr>
        <p:xfrm>
          <a:off x="384000" y="3497832"/>
          <a:ext cx="11484003" cy="2406833"/>
        </p:xfrm>
        <a:graphic>
          <a:graphicData uri="http://schemas.openxmlformats.org/drawingml/2006/table">
            <a:tbl>
              <a:tblPr/>
              <a:tblGrid>
                <a:gridCol w="2414323">
                  <a:extLst>
                    <a:ext uri="{9D8B030D-6E8A-4147-A177-3AD203B41FA5}">
                      <a16:colId xmlns:a16="http://schemas.microsoft.com/office/drawing/2014/main" val="3484115234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756954940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659616111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212350009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352231522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231918495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693495867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450517193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1084754858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828029242"/>
                    </a:ext>
                  </a:extLst>
                </a:gridCol>
                <a:gridCol w="906968">
                  <a:extLst>
                    <a:ext uri="{9D8B030D-6E8A-4147-A177-3AD203B41FA5}">
                      <a16:colId xmlns:a16="http://schemas.microsoft.com/office/drawing/2014/main" val="31976472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</a:t>
                      </a:r>
                      <a:r>
                        <a:rPr lang="de-DE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delay</a:t>
                      </a:r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B Main10 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475062"/>
                  </a:ext>
                </a:extLst>
              </a:tr>
              <a:tr h="191119"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196307"/>
                  </a:ext>
                </a:extLst>
              </a:tr>
              <a:tr h="156299"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1957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878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289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605%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290%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21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516%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6972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492%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1669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545%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387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699%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261%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7099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9817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196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BFBB6A7-BC55-4948-80DF-6BF2C2F4F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GEO + QTBT-TT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9DB3761-1B7C-4708-8FDA-FB966CF26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590" y="927332"/>
            <a:ext cx="8894820" cy="500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5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727BAE7-4C60-41F6-9692-832505695B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GEO + VTM-1.1 / GEO + BMS-1.1</a:t>
            </a:r>
          </a:p>
          <a:p>
            <a:pPr lvl="1"/>
            <a:r>
              <a:rPr lang="en-US" dirty="0"/>
              <a:t>RA: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Overall -0.80% ΔBD-rate for VTM, 250% encoder complexity, 137% decoder complexity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Overall -0.73% ΔBD-rate for BMS, 142% encoder complexity, 114% decoder complexity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Higher coding gains for classes A1/A2: -1.46% / -1.63% for VTM, -1.40% / -1.69% for BMS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LB:</a:t>
            </a:r>
          </a:p>
          <a:p>
            <a:pPr lvl="2"/>
            <a:r>
              <a:rPr lang="en-US" dirty="0"/>
              <a:t>Overall -0.27% </a:t>
            </a:r>
            <a:r>
              <a:rPr lang="en-US" dirty="0">
                <a:solidFill>
                  <a:srgbClr val="000000"/>
                </a:solidFill>
              </a:rPr>
              <a:t>ΔBD-rate for VTM, 545% encoder complexity, 160% decoder complexity</a:t>
            </a:r>
          </a:p>
          <a:p>
            <a:pPr lvl="2"/>
            <a:r>
              <a:rPr lang="en-US" dirty="0"/>
              <a:t>Overall -0.31% </a:t>
            </a:r>
            <a:r>
              <a:rPr lang="en-US" dirty="0">
                <a:solidFill>
                  <a:srgbClr val="000000"/>
                </a:solidFill>
              </a:rPr>
              <a:t>ΔBD-rate for BMS, 239% encoder complexity, 134% decoder complexity</a:t>
            </a:r>
          </a:p>
          <a:p>
            <a:pPr lvl="2"/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Suggestion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Consideration of non-rectangular partitions for VVC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Further study of GEO (performance for sub-HD)</a:t>
            </a:r>
          </a:p>
          <a:p>
            <a:pPr lvl="1"/>
            <a:r>
              <a:rPr lang="en-US" dirty="0">
                <a:solidFill>
                  <a:srgbClr val="000000"/>
                </a:solidFill>
              </a:rPr>
              <a:t>Specialized transform for non-rectangular partitions 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13CB240-838B-476E-922E-0C121DDEC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Conclusion</a:t>
            </a:r>
          </a:p>
        </p:txBody>
      </p:sp>
    </p:spTree>
    <p:extLst>
      <p:ext uri="{BB962C8B-B14F-4D97-AF65-F5344CB8AC3E}">
        <p14:creationId xmlns:p14="http://schemas.microsoft.com/office/powerpoint/2010/main" val="3889287574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ient_presentation_16x9</Template>
  <TotalTime>0</TotalTime>
  <Words>727</Words>
  <Application>Microsoft Office PowerPoint</Application>
  <PresentationFormat>Breitbild</PresentationFormat>
  <Paragraphs>248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Cambria Math</vt:lpstr>
      <vt:lpstr>Symbol</vt:lpstr>
      <vt:lpstr>Wingdings</vt:lpstr>
      <vt:lpstr>Präsentation_Master_RWTH_Institute_16zu9</vt:lpstr>
      <vt:lpstr>JVET-K0146</vt:lpstr>
      <vt:lpstr>Integration of Geometric Partitioning </vt:lpstr>
      <vt:lpstr>CE10-3.3 Setup</vt:lpstr>
      <vt:lpstr>CE10-3.3 Results</vt:lpstr>
      <vt:lpstr>Example of GEO + QTBT-TT</vt:lpstr>
      <vt:lpstr>Summary &amp; Conclusion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JVET-K0146</dc:title>
  <dc:creator>Max Bläser</dc:creator>
  <cp:lastModifiedBy>Max Bläser</cp:lastModifiedBy>
  <cp:revision>26</cp:revision>
  <dcterms:created xsi:type="dcterms:W3CDTF">2018-07-10T10:50:19Z</dcterms:created>
  <dcterms:modified xsi:type="dcterms:W3CDTF">2018-07-12T16:29:45Z</dcterms:modified>
</cp:coreProperties>
</file>