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82" r:id="rId3"/>
    <p:sldId id="297" r:id="rId4"/>
    <p:sldId id="289" r:id="rId5"/>
    <p:sldId id="296" r:id="rId6"/>
    <p:sldId id="288" r:id="rId7"/>
    <p:sldId id="268" r:id="rId8"/>
    <p:sldId id="294" r:id="rId9"/>
    <p:sldId id="257" r:id="rId10"/>
    <p:sldId id="291" r:id="rId11"/>
    <p:sldId id="293" r:id="rId12"/>
    <p:sldId id="290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383" autoAdjust="0"/>
  </p:normalViewPr>
  <p:slideViewPr>
    <p:cSldViewPr>
      <p:cViewPr varScale="1">
        <p:scale>
          <a:sx n="84" d="100"/>
          <a:sy n="84" d="100"/>
        </p:scale>
        <p:origin x="1426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18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y\MPEG123\MPEG123\JVET-K0126\ToolsAnalysis_VTM_AI_r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disk\MPEG123\JVET-K0126\ToolsAnalysis_VTM_R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disk\MPEG123\JVET-K0126\ToolsAnalysis_VTM_AI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971067934008922"/>
          <c:y val="0.10246349704820622"/>
          <c:w val="0.63599149779835817"/>
          <c:h val="0.81151499757544965"/>
        </c:manualLayout>
      </c:layout>
      <c:scatterChart>
        <c:scatterStyle val="lineMarker"/>
        <c:varyColors val="0"/>
        <c:ser>
          <c:idx val="0"/>
          <c:order val="0"/>
          <c:tx>
            <c:strRef>
              <c:f>'Low rates (QPs 27,32,37,42)'!$A$7</c:f>
              <c:strCache>
                <c:ptCount val="1"/>
                <c:pt idx="0">
                  <c:v>VTM+V1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'Low rates (QPs 27,32,37,42)'!$H$7</c:f>
              <c:numCache>
                <c:formatCode>0.00%</c:formatCode>
                <c:ptCount val="1"/>
                <c:pt idx="0">
                  <c:v>1.96</c:v>
                </c:pt>
              </c:numCache>
            </c:numRef>
          </c:xVal>
          <c:yVal>
            <c:numRef>
              <c:f>'Low rates (QPs 27,32,37,42)'!$C$7</c:f>
              <c:numCache>
                <c:formatCode>0.00%</c:formatCode>
                <c:ptCount val="1"/>
                <c:pt idx="0">
                  <c:v>-3.2300000000000002E-2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'Low rates (QPs 27,32,37,42)'!$A$8</c:f>
              <c:strCache>
                <c:ptCount val="1"/>
                <c:pt idx="0">
                  <c:v>VTM+V2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'Low rates (QPs 27,32,37,42)'!$H$8</c:f>
              <c:numCache>
                <c:formatCode>0.00%</c:formatCode>
                <c:ptCount val="1"/>
                <c:pt idx="0">
                  <c:v>1.77</c:v>
                </c:pt>
              </c:numCache>
            </c:numRef>
          </c:xVal>
          <c:yVal>
            <c:numRef>
              <c:f>'Low rates (QPs 27,32,37,42)'!$C$8</c:f>
              <c:numCache>
                <c:formatCode>0.00%</c:formatCode>
                <c:ptCount val="1"/>
                <c:pt idx="0">
                  <c:v>-3.1E-2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'Low rates (QPs 27,32,37,42)'!$A$9</c:f>
              <c:strCache>
                <c:ptCount val="1"/>
                <c:pt idx="0">
                  <c:v>JVET-K0171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'Low rates (QPs 27,32,37,42)'!$H$9</c:f>
              <c:numCache>
                <c:formatCode>0.00%</c:formatCode>
                <c:ptCount val="1"/>
                <c:pt idx="0">
                  <c:v>2.0676727369089112</c:v>
                </c:pt>
              </c:numCache>
            </c:numRef>
          </c:xVal>
          <c:yVal>
            <c:numRef>
              <c:f>'Low rates (QPs 27,32,37,42)'!$C$9</c:f>
              <c:numCache>
                <c:formatCode>0.00%</c:formatCode>
                <c:ptCount val="1"/>
                <c:pt idx="0">
                  <c:v>-3.2905770630531045E-2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'Low rates (QPs 27,32,37,42)'!$A$10</c:f>
              <c:strCache>
                <c:ptCount val="1"/>
                <c:pt idx="0">
                  <c:v>VTM+AMT</c:v>
                </c:pt>
              </c:strCache>
              <c:extLst xmlns:c15="http://schemas.microsoft.com/office/drawing/2012/chart"/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'Low rates (QPs 27,32,37,42)'!$H$10</c:f>
              <c:numCache>
                <c:formatCode>0.00%</c:formatCode>
                <c:ptCount val="1"/>
                <c:pt idx="0">
                  <c:v>2.09</c:v>
                </c:pt>
              </c:numCache>
              <c:extLst xmlns:c15="http://schemas.microsoft.com/office/drawing/2012/chart"/>
            </c:numRef>
          </c:xVal>
          <c:yVal>
            <c:numRef>
              <c:f>'Low rates (QPs 27,32,37,42)'!$C$10</c:f>
              <c:numCache>
                <c:formatCode>0.00%</c:formatCode>
                <c:ptCount val="1"/>
                <c:pt idx="0">
                  <c:v>-3.4599999999999999E-2</c:v>
                </c:pt>
              </c:numCache>
              <c:extLst xmlns:c15="http://schemas.microsoft.com/office/drawing/2012/chart"/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41672544"/>
        <c:axId val="2041668736"/>
        <c:extLst>
          <c:ext xmlns:c15="http://schemas.microsoft.com/office/drawing/2012/chart" uri="{02D57815-91ED-43cb-92C2-25804820EDAC}">
            <c15:filteredScatterSeries>
              <c15:ser>
                <c:idx val="4"/>
                <c:order val="4"/>
                <c:tx>
                  <c:strRef>
                    <c:extLst>
                      <c:ext uri="{02D57815-91ED-43cb-92C2-25804820EDAC}">
                        <c15:formulaRef>
                          <c15:sqref>'Low rates (QPs 27,32,37,42)'!$A$11</c15:sqref>
                        </c15:formulaRef>
                      </c:ext>
                    </c:extLst>
                    <c:strCache>
                      <c:ptCount val="1"/>
                      <c:pt idx="0">
                        <c:v>K0096, LGE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5"/>
                    </a:solidFill>
                    <a:ln w="9525">
                      <a:solidFill>
                        <a:schemeClr val="accent5"/>
                      </a:solidFill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'Low rates (QPs 27,32,37,42)'!$H$11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2.0099999999999998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'Low rates (QPs 27,32,37,42)'!$C$11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-3.3099999999999997E-2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27,32,37,42)'!$A$12</c15:sqref>
                        </c15:formulaRef>
                      </c:ext>
                    </c:extLst>
                    <c:strCache>
                      <c:ptCount val="1"/>
                      <c:pt idx="0">
                        <c:v>VTM+AMT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6"/>
                    </a:solidFill>
                    <a:ln w="9525">
                      <a:solidFill>
                        <a:schemeClr val="accent6"/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27,32,37,42)'!$H$12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2.09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27,32,37,42)'!$C$12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-3.4599999999999999E-2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27,32,37,42)'!$A$13</c15:sqref>
                        </c15:formulaRef>
                      </c:ext>
                    </c:extLst>
                    <c:strCache>
                      <c:ptCount val="1"/>
                      <c:pt idx="0">
                        <c:v>CE6(AMT)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>
                        <a:lumMod val="60000"/>
                      </a:schemeClr>
                    </a:solidFill>
                    <a:ln w="9525">
                      <a:solidFill>
                        <a:schemeClr val="accent1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27,32,37,42)'!$H$13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2.1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27,32,37,42)'!$C$13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-3.4599999999999999E-2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27,32,37,42)'!$A$14</c15:sqref>
                        </c15:formulaRef>
                      </c:ext>
                    </c:extLst>
                    <c:strCache>
                      <c:ptCount val="1"/>
                      <c:pt idx="0">
                        <c:v>CE6(A1)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2">
                        <a:lumMod val="60000"/>
                      </a:schemeClr>
                    </a:solidFill>
                    <a:ln w="9525">
                      <a:solidFill>
                        <a:schemeClr val="accent2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27,32,37,42)'!$H$14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1.06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27,32,37,42)'!$C$14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-2.23E-2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8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27,32,37,42)'!$A$15</c15:sqref>
                        </c15:formulaRef>
                      </c:ext>
                    </c:extLst>
                    <c:strCache>
                      <c:ptCount val="1"/>
                      <c:pt idx="0">
                        <c:v>CE6(AMT+ANG65)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>
                        <a:lumMod val="60000"/>
                      </a:schemeClr>
                    </a:solidFill>
                    <a:ln w="9525">
                      <a:solidFill>
                        <a:schemeClr val="accent3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27,32,37,42)'!$H$15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2.02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27,32,37,42)'!$C$15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-3.5200000000000002E-2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9"/>
                <c:order val="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27,32,37,42)'!$A$16</c15:sqref>
                        </c15:formulaRef>
                      </c:ext>
                    </c:extLst>
                    <c:strCache>
                      <c:ptCount val="1"/>
                      <c:pt idx="0">
                        <c:v>CE6(A2)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4">
                        <a:lumMod val="60000"/>
                      </a:schemeClr>
                    </a:solidFill>
                    <a:ln w="9525">
                      <a:solidFill>
                        <a:schemeClr val="accent4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27,32,37,42)'!$H$16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1.08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27,32,37,42)'!$C$16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-2.1999999999999999E-2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10"/>
                <c:order val="1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27,32,37,42)'!$A$17</c15:sqref>
                        </c15:formulaRef>
                      </c:ext>
                    </c:extLst>
                    <c:strCache>
                      <c:ptCount val="1"/>
                      <c:pt idx="0">
                        <c:v>CE6(AMT+ANG65+LM)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5">
                        <a:lumMod val="60000"/>
                      </a:schemeClr>
                    </a:solidFill>
                    <a:ln w="9525">
                      <a:solidFill>
                        <a:schemeClr val="accent5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27,32,37,42)'!$H$17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2.0099999999999998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27,32,37,42)'!$C$17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-3.5299999999999998E-2</c:v>
                      </c:pt>
                    </c:numCache>
                  </c:numRef>
                </c:yVal>
                <c:smooth val="0"/>
              </c15:ser>
            </c15:filteredScatterSeries>
          </c:ext>
        </c:extLst>
      </c:scatterChart>
      <c:valAx>
        <c:axId val="2041672544"/>
        <c:scaling>
          <c:orientation val="minMax"/>
          <c:min val="1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b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050" b="1"/>
                  <a:t>EncTime</a:t>
                </a:r>
              </a:p>
            </c:rich>
          </c:tx>
          <c:layout>
            <c:manualLayout>
              <c:xMode val="edge"/>
              <c:yMode val="edge"/>
              <c:x val="0.43002073297257487"/>
              <c:y val="0.9178465164805440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b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41668736"/>
        <c:crosses val="autoZero"/>
        <c:crossBetween val="midCat"/>
      </c:valAx>
      <c:valAx>
        <c:axId val="2041668736"/>
        <c:scaling>
          <c:orientation val="maxMin"/>
          <c:max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BDR-Y</a:t>
                </a:r>
                <a:endParaRPr lang="zh-CN" altLang="en-U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4167254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971067934008922"/>
          <c:y val="0.10246349704820622"/>
          <c:w val="0.63599149779835817"/>
          <c:h val="0.81151499757544965"/>
        </c:manualLayout>
      </c:layout>
      <c:scatterChart>
        <c:scatterStyle val="lineMarker"/>
        <c:varyColors val="0"/>
        <c:ser>
          <c:idx val="0"/>
          <c:order val="0"/>
          <c:tx>
            <c:strRef>
              <c:f>'Low rates (QPs 27,32,37,42)'!$A$7</c:f>
              <c:strCache>
                <c:ptCount val="1"/>
                <c:pt idx="0">
                  <c:v>VTM+V1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'Low rates (QPs 27,32,37,42)'!$H$7</c:f>
              <c:numCache>
                <c:formatCode>0.00%</c:formatCode>
                <c:ptCount val="1"/>
                <c:pt idx="0">
                  <c:v>1.0516666666666667</c:v>
                </c:pt>
              </c:numCache>
            </c:numRef>
          </c:xVal>
          <c:yVal>
            <c:numRef>
              <c:f>'Low rates (QPs 27,32,37,42)'!$C$7</c:f>
              <c:numCache>
                <c:formatCode>0.00%</c:formatCode>
                <c:ptCount val="1"/>
                <c:pt idx="0">
                  <c:v>-1.43E-2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'Low rates (QPs 27,32,37,42)'!$A$8</c:f>
              <c:strCache>
                <c:ptCount val="1"/>
                <c:pt idx="0">
                  <c:v>VTM+V2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'Low rates (QPs 27,32,37,42)'!$H$8</c:f>
              <c:numCache>
                <c:formatCode>0.00%</c:formatCode>
                <c:ptCount val="1"/>
                <c:pt idx="0">
                  <c:v>1.0516666666666667</c:v>
                </c:pt>
              </c:numCache>
            </c:numRef>
          </c:xVal>
          <c:yVal>
            <c:numRef>
              <c:f>'Low rates (QPs 27,32,37,42)'!$C$8</c:f>
              <c:numCache>
                <c:formatCode>0.00%</c:formatCode>
                <c:ptCount val="1"/>
                <c:pt idx="0">
                  <c:v>-1.3899999999999999E-2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'Low rates (QPs 27,32,37,42)'!$A$9</c:f>
              <c:strCache>
                <c:ptCount val="1"/>
                <c:pt idx="0">
                  <c:v>VTM+AMT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'Low rates (QPs 27,32,37,42)'!$H$9</c:f>
              <c:numCache>
                <c:formatCode>0.00%</c:formatCode>
                <c:ptCount val="1"/>
                <c:pt idx="0">
                  <c:v>1.0666666666666667</c:v>
                </c:pt>
              </c:numCache>
            </c:numRef>
          </c:xVal>
          <c:yVal>
            <c:numRef>
              <c:f>'Low rates (QPs 27,32,37,42)'!$C$9</c:f>
              <c:numCache>
                <c:formatCode>0.00%</c:formatCode>
                <c:ptCount val="1"/>
                <c:pt idx="0">
                  <c:v>-1.5299999999999999E-2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41668192"/>
        <c:axId val="2041669824"/>
        <c:extLst>
          <c:ext xmlns:c15="http://schemas.microsoft.com/office/drawing/2012/chart" uri="{02D57815-91ED-43cb-92C2-25804820EDAC}">
            <c15:filteredScatterSeries>
              <c15:ser>
                <c:idx val="3"/>
                <c:order val="3"/>
                <c:tx>
                  <c:strRef>
                    <c:extLst>
                      <c:ext uri="{02D57815-91ED-43cb-92C2-25804820EDAC}">
                        <c15:formulaRef>
                          <c15:sqref>'Low rates (QPs 27,32,37,42)'!$A$10</c15:sqref>
                        </c15:formulaRef>
                      </c:ext>
                    </c:extLst>
                    <c:strCache>
                      <c:ptCount val="1"/>
                      <c:pt idx="0">
                        <c:v>CE6_luma_chroma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4"/>
                    </a:solidFill>
                    <a:ln w="9525">
                      <a:solidFill>
                        <a:schemeClr val="accent4"/>
                      </a:solidFill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'Low rates (QPs 27,32,37,42)'!$H$10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1.1366666666666667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'Low rates (QPs 27,32,37,42)'!$C$10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-1.8800000000000001E-2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27,32,37,42)'!$A$11</c15:sqref>
                        </c15:formulaRef>
                      </c:ext>
                    </c:extLst>
                    <c:strCache>
                      <c:ptCount val="1"/>
                      <c:pt idx="0">
                        <c:v>CE6_luma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5"/>
                    </a:solidFill>
                    <a:ln w="9525">
                      <a:solidFill>
                        <a:schemeClr val="accent5"/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27,32,37,42)'!$H$11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1.1383333333333332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27,32,37,42)'!$C$11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-1.7299999999999999E-2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27,32,37,42)'!$A$12</c15:sqref>
                        </c15:formulaRef>
                      </c:ext>
                    </c:extLst>
                    <c:strCache>
                      <c:ptCount val="1"/>
                      <c:pt idx="0">
                        <c:v>CE6_chroma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6"/>
                    </a:solidFill>
                    <a:ln w="9525">
                      <a:solidFill>
                        <a:schemeClr val="accent6"/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27,32,37,42)'!$H$12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1.0041666666666667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27,32,37,42)'!$C$12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-8.0000000000000004E-4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27,32,37,42)'!$A$13</c15:sqref>
                        </c15:formulaRef>
                      </c:ext>
                    </c:extLst>
                    <c:strCache>
                      <c:ptCount val="1"/>
                      <c:pt idx="0">
                        <c:v>CE6(AMT)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>
                        <a:lumMod val="60000"/>
                      </a:schemeClr>
                    </a:solidFill>
                    <a:ln w="9525">
                      <a:solidFill>
                        <a:schemeClr val="accent1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27,32,37,42)'!$H$13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1.3166666666666667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27,32,37,42)'!$C$13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-3.4599999999999999E-2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27,32,37,42)'!$A$14</c15:sqref>
                        </c15:formulaRef>
                      </c:ext>
                    </c:extLst>
                    <c:strCache>
                      <c:ptCount val="1"/>
                      <c:pt idx="0">
                        <c:v>CE6(A1)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2">
                        <a:lumMod val="60000"/>
                      </a:schemeClr>
                    </a:solidFill>
                    <a:ln w="9525">
                      <a:solidFill>
                        <a:schemeClr val="accent2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27,32,37,42)'!$H$14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1.135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27,32,37,42)'!$C$14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-2.23E-2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8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27,32,37,42)'!$A$15</c15:sqref>
                        </c15:formulaRef>
                      </c:ext>
                    </c:extLst>
                    <c:strCache>
                      <c:ptCount val="1"/>
                      <c:pt idx="0">
                        <c:v>CE6(AMT+ANG65)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>
                        <a:lumMod val="60000"/>
                      </a:schemeClr>
                    </a:solidFill>
                    <a:ln w="9525">
                      <a:solidFill>
                        <a:schemeClr val="accent3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27,32,37,42)'!$H$15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1.2450000000000001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27,32,37,42)'!$C$15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-3.5200000000000002E-2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9"/>
                <c:order val="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27,32,37,42)'!$A$16</c15:sqref>
                        </c15:formulaRef>
                      </c:ext>
                    </c:extLst>
                    <c:strCache>
                      <c:ptCount val="1"/>
                      <c:pt idx="0">
                        <c:v>CE6(A2)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4">
                        <a:lumMod val="60000"/>
                      </a:schemeClr>
                    </a:solidFill>
                    <a:ln w="9525">
                      <a:solidFill>
                        <a:schemeClr val="accent4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27,32,37,42)'!$H$16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1.0716666666666668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27,32,37,42)'!$C$16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-2.1999999999999999E-2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10"/>
                <c:order val="1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27,32,37,42)'!$A$17</c15:sqref>
                        </c15:formulaRef>
                      </c:ext>
                    </c:extLst>
                    <c:strCache>
                      <c:ptCount val="1"/>
                      <c:pt idx="0">
                        <c:v>CE6(AMT+ANG65+LM)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5">
                        <a:lumMod val="60000"/>
                      </a:schemeClr>
                    </a:solidFill>
                    <a:ln w="9525">
                      <a:solidFill>
                        <a:schemeClr val="accent5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27,32,37,42)'!$H$17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1.2016666666666667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27,32,37,42)'!$C$17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-3.5299999999999998E-2</c:v>
                      </c:pt>
                    </c:numCache>
                  </c:numRef>
                </c:yVal>
                <c:smooth val="0"/>
              </c15:ser>
            </c15:filteredScatterSeries>
          </c:ext>
        </c:extLst>
      </c:scatterChart>
      <c:valAx>
        <c:axId val="2041668192"/>
        <c:scaling>
          <c:orientation val="minMax"/>
          <c:min val="1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b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dirty="0" smtClean="0"/>
                  <a:t>(EncTime+5*</a:t>
                </a:r>
                <a:r>
                  <a:rPr lang="en-US" altLang="zh-CN" dirty="0" err="1" smtClean="0"/>
                  <a:t>DecTime</a:t>
                </a:r>
                <a:r>
                  <a:rPr lang="en-US" altLang="zh-CN" dirty="0" smtClean="0"/>
                  <a:t>)/6</a:t>
                </a:r>
                <a:endParaRPr lang="en-US" altLang="zh-CN" dirty="0"/>
              </a:p>
            </c:rich>
          </c:tx>
          <c:layout>
            <c:manualLayout>
              <c:xMode val="edge"/>
              <c:yMode val="edge"/>
              <c:x val="0.33923545681611272"/>
              <c:y val="0.9129390937569753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b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41669824"/>
        <c:crosses val="autoZero"/>
        <c:crossBetween val="midCat"/>
      </c:valAx>
      <c:valAx>
        <c:axId val="2041669824"/>
        <c:scaling>
          <c:orientation val="maxMin"/>
          <c:max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BDR-Y</a:t>
                </a:r>
                <a:endParaRPr lang="zh-CN" altLang="en-U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4166819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971067934008922"/>
          <c:y val="0.10246349704820622"/>
          <c:w val="0.63599149779835817"/>
          <c:h val="0.81151499757544965"/>
        </c:manualLayout>
      </c:layout>
      <c:scatterChart>
        <c:scatterStyle val="lineMarker"/>
        <c:varyColors val="0"/>
        <c:ser>
          <c:idx val="0"/>
          <c:order val="0"/>
          <c:tx>
            <c:strRef>
              <c:f>'Low rates (QPs 27,32,37,42)'!$A$7</c:f>
              <c:strCache>
                <c:ptCount val="1"/>
                <c:pt idx="0">
                  <c:v>VTM+V1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'Low rates (QPs 27,32,37,42)'!$H$7</c:f>
              <c:numCache>
                <c:formatCode>0.00%</c:formatCode>
                <c:ptCount val="1"/>
                <c:pt idx="0">
                  <c:v>1.2683333333333333</c:v>
                </c:pt>
              </c:numCache>
            </c:numRef>
          </c:xVal>
          <c:yVal>
            <c:numRef>
              <c:f>'Low rates (QPs 27,32,37,42)'!$C$7</c:f>
              <c:numCache>
                <c:formatCode>0.00%</c:formatCode>
                <c:ptCount val="1"/>
                <c:pt idx="0">
                  <c:v>-3.2300000000000002E-2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'Low rates (QPs 27,32,37,42)'!$A$8</c:f>
              <c:strCache>
                <c:ptCount val="1"/>
                <c:pt idx="0">
                  <c:v>VTM+V2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'Low rates (QPs 27,32,37,42)'!$H$8</c:f>
              <c:numCache>
                <c:formatCode>0.00%</c:formatCode>
                <c:ptCount val="1"/>
                <c:pt idx="0">
                  <c:v>1.2366666666666666</c:v>
                </c:pt>
              </c:numCache>
            </c:numRef>
          </c:xVal>
          <c:yVal>
            <c:numRef>
              <c:f>'Low rates (QPs 27,32,37,42)'!$C$8</c:f>
              <c:numCache>
                <c:formatCode>0.00%</c:formatCode>
                <c:ptCount val="1"/>
                <c:pt idx="0">
                  <c:v>-3.1E-2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'Low rates (QPs 27,32,37,42)'!$A$9</c:f>
              <c:strCache>
                <c:ptCount val="1"/>
                <c:pt idx="0">
                  <c:v>VTM+AMT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'Low rates (QPs 27,32,37,42)'!$H$9</c:f>
              <c:numCache>
                <c:formatCode>0.00%</c:formatCode>
                <c:ptCount val="1"/>
                <c:pt idx="0">
                  <c:v>1.3066666666666666</c:v>
                </c:pt>
              </c:numCache>
            </c:numRef>
          </c:xVal>
          <c:yVal>
            <c:numRef>
              <c:f>'Low rates (QPs 27,32,37,42)'!$C$9</c:f>
              <c:numCache>
                <c:formatCode>0.00%</c:formatCode>
                <c:ptCount val="1"/>
                <c:pt idx="0">
                  <c:v>-3.4599999999999999E-2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41676352"/>
        <c:axId val="2041663296"/>
        <c:extLst>
          <c:ext xmlns:c15="http://schemas.microsoft.com/office/drawing/2012/chart" uri="{02D57815-91ED-43cb-92C2-25804820EDAC}">
            <c15:filteredScatterSeries>
              <c15:ser>
                <c:idx val="3"/>
                <c:order val="3"/>
                <c:tx>
                  <c:strRef>
                    <c:extLst>
                      <c:ext uri="{02D57815-91ED-43cb-92C2-25804820EDAC}">
                        <c15:formulaRef>
                          <c15:sqref>'Low rates (QPs 27,32,37,42)'!$A$10</c15:sqref>
                        </c15:formulaRef>
                      </c:ext>
                    </c:extLst>
                    <c:strCache>
                      <c:ptCount val="1"/>
                      <c:pt idx="0">
                        <c:v>CE6_luma_chroma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4"/>
                    </a:solidFill>
                    <a:ln w="9525">
                      <a:solidFill>
                        <a:schemeClr val="accent4"/>
                      </a:solidFill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'Low rates (QPs 27,32,37,42)'!$H$10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1.1366666666666667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'Low rates (QPs 27,32,37,42)'!$C$10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-1.8800000000000001E-2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27,32,37,42)'!$A$11</c15:sqref>
                        </c15:formulaRef>
                      </c:ext>
                    </c:extLst>
                    <c:strCache>
                      <c:ptCount val="1"/>
                      <c:pt idx="0">
                        <c:v>CE6_luma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5"/>
                    </a:solidFill>
                    <a:ln w="9525">
                      <a:solidFill>
                        <a:schemeClr val="accent5"/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27,32,37,42)'!$H$11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1.1383333333333332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27,32,37,42)'!$C$11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-1.7299999999999999E-2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27,32,37,42)'!$A$12</c15:sqref>
                        </c15:formulaRef>
                      </c:ext>
                    </c:extLst>
                    <c:strCache>
                      <c:ptCount val="1"/>
                      <c:pt idx="0">
                        <c:v>CE6_chroma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6"/>
                    </a:solidFill>
                    <a:ln w="9525">
                      <a:solidFill>
                        <a:schemeClr val="accent6"/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27,32,37,42)'!$H$12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1.0041666666666667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27,32,37,42)'!$C$12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-8.0000000000000004E-4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27,32,37,42)'!$A$13</c15:sqref>
                        </c15:formulaRef>
                      </c:ext>
                    </c:extLst>
                    <c:strCache>
                      <c:ptCount val="1"/>
                      <c:pt idx="0">
                        <c:v>CE6(AMT)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>
                        <a:lumMod val="60000"/>
                      </a:schemeClr>
                    </a:solidFill>
                    <a:ln w="9525">
                      <a:solidFill>
                        <a:schemeClr val="accent1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27,32,37,42)'!$H$13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1.3166666666666667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27,32,37,42)'!$C$13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-3.4599999999999999E-2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27,32,37,42)'!$A$14</c15:sqref>
                        </c15:formulaRef>
                      </c:ext>
                    </c:extLst>
                    <c:strCache>
                      <c:ptCount val="1"/>
                      <c:pt idx="0">
                        <c:v>CE6(A1)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2">
                        <a:lumMod val="60000"/>
                      </a:schemeClr>
                    </a:solidFill>
                    <a:ln w="9525">
                      <a:solidFill>
                        <a:schemeClr val="accent2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27,32,37,42)'!$H$14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1.135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27,32,37,42)'!$C$14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-2.23E-2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8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27,32,37,42)'!$A$15</c15:sqref>
                        </c15:formulaRef>
                      </c:ext>
                    </c:extLst>
                    <c:strCache>
                      <c:ptCount val="1"/>
                      <c:pt idx="0">
                        <c:v>CE6(AMT+ANG65)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>
                        <a:lumMod val="60000"/>
                      </a:schemeClr>
                    </a:solidFill>
                    <a:ln w="9525">
                      <a:solidFill>
                        <a:schemeClr val="accent3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27,32,37,42)'!$H$15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1.2450000000000001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27,32,37,42)'!$C$15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-3.5200000000000002E-2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9"/>
                <c:order val="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27,32,37,42)'!$A$16</c15:sqref>
                        </c15:formulaRef>
                      </c:ext>
                    </c:extLst>
                    <c:strCache>
                      <c:ptCount val="1"/>
                      <c:pt idx="0">
                        <c:v>CE6(A2)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4">
                        <a:lumMod val="60000"/>
                      </a:schemeClr>
                    </a:solidFill>
                    <a:ln w="9525">
                      <a:solidFill>
                        <a:schemeClr val="accent4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27,32,37,42)'!$H$16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1.0716666666666668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27,32,37,42)'!$C$16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-2.1999999999999999E-2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10"/>
                <c:order val="1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27,32,37,42)'!$A$17</c15:sqref>
                        </c15:formulaRef>
                      </c:ext>
                    </c:extLst>
                    <c:strCache>
                      <c:ptCount val="1"/>
                      <c:pt idx="0">
                        <c:v>CE6(AMT+ANG65+LM)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5">
                        <a:lumMod val="60000"/>
                      </a:schemeClr>
                    </a:solidFill>
                    <a:ln w="9525">
                      <a:solidFill>
                        <a:schemeClr val="accent5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27,32,37,42)'!$H$17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1.2016666666666667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27,32,37,42)'!$C$17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-3.5299999999999998E-2</c:v>
                      </c:pt>
                    </c:numCache>
                  </c:numRef>
                </c:yVal>
                <c:smooth val="0"/>
              </c15:ser>
            </c15:filteredScatterSeries>
          </c:ext>
        </c:extLst>
      </c:scatterChart>
      <c:valAx>
        <c:axId val="2041676352"/>
        <c:scaling>
          <c:orientation val="minMax"/>
          <c:min val="1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b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dirty="0" smtClean="0"/>
                  <a:t>(EncTime+5*</a:t>
                </a:r>
                <a:r>
                  <a:rPr lang="en-US" altLang="zh-CN" dirty="0" err="1" smtClean="0"/>
                  <a:t>DecTime</a:t>
                </a:r>
                <a:r>
                  <a:rPr lang="en-US" altLang="zh-CN" dirty="0" smtClean="0"/>
                  <a:t>)/6</a:t>
                </a:r>
                <a:endParaRPr lang="en-US" altLang="zh-CN" dirty="0"/>
              </a:p>
            </c:rich>
          </c:tx>
          <c:layout>
            <c:manualLayout>
              <c:xMode val="edge"/>
              <c:yMode val="edge"/>
              <c:x val="0.33923545681611272"/>
              <c:y val="0.9129390937569753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b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41663296"/>
        <c:crosses val="autoZero"/>
        <c:crossBetween val="midCat"/>
      </c:valAx>
      <c:valAx>
        <c:axId val="2041663296"/>
        <c:scaling>
          <c:orientation val="maxMin"/>
          <c:max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BDR-Y</a:t>
                </a:r>
                <a:endParaRPr lang="zh-CN" alt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4167635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F2464-B1C9-425D-8E0A-FC50CACB4F07}" type="datetimeFigureOut">
              <a:rPr lang="zh-CN" altLang="en-US" smtClean="0"/>
              <a:pPr/>
              <a:t>2018/7/14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8EC77-FF3D-4A55-A78B-ACB4491CE7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514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8EC77-FF3D-4A55-A78B-ACB4491CE7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777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6A02F40-53B1-47FD-B915-C13E8FA04BE9}" type="datetime1">
              <a:rPr lang="zh-CN" altLang="en-US" smtClean="0"/>
              <a:pPr/>
              <a:t>2018/7/14</a:t>
            </a:fld>
            <a:endParaRPr lang="en-US" altLang="zh-CN" smtClean="0"/>
          </a:p>
        </p:txBody>
      </p:sp>
      <p:sp>
        <p:nvSpPr>
          <p:cNvPr id="174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D4E1E3-E4BD-4F38-A09B-552C3D6BE6EA}" type="slidenum">
              <a:rPr lang="en-US" altLang="zh-CN" smtClean="0"/>
              <a:pPr/>
              <a:t>7</a:t>
            </a:fld>
            <a:endParaRPr lang="en-US" altLang="zh-CN" smtClean="0"/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1817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2638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652463" y="6207125"/>
            <a:ext cx="2921000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FrutigerNext LT Bold" pitchFamily="1" charset="0"/>
                <a:ea typeface="+mn-ea"/>
              </a:rPr>
              <a:t>HISILICON TECHNOLOGIES CO., LTD.</a:t>
            </a:r>
            <a:endParaRPr lang="en-US" altLang="zh-CN" sz="2200" dirty="0">
              <a:latin typeface="Arial" charset="0"/>
              <a:ea typeface="+mn-ea"/>
            </a:endParaRP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7224713" y="4094163"/>
            <a:ext cx="1404937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+mn-lt"/>
                <a:ea typeface="+mn-ea"/>
              </a:rPr>
              <a:t>www.hisilicon.com</a:t>
            </a:r>
          </a:p>
        </p:txBody>
      </p:sp>
      <p:sp>
        <p:nvSpPr>
          <p:cNvPr id="8" name="Text Box 66"/>
          <p:cNvSpPr txBox="1">
            <a:spLocks noChangeArrowheads="1"/>
          </p:cNvSpPr>
          <p:nvPr/>
        </p:nvSpPr>
        <p:spPr bwMode="auto">
          <a:xfrm>
            <a:off x="-1968500" y="1322388"/>
            <a:ext cx="1968500" cy="3752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80139" tIns="40069" rIns="80139" bIns="40069">
            <a:spAutoFit/>
          </a:bodyPr>
          <a:lstStyle/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:40-47pt  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:26-30pt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Medium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:35-47pt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>
                <a:latin typeface="Arial" charset="0"/>
                <a:ea typeface="华文细黑" pitchFamily="2" charset="-122"/>
              </a:rPr>
              <a:t>  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:24-28pt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ct val="5000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</p:txBody>
      </p:sp>
      <p:pic>
        <p:nvPicPr>
          <p:cNvPr id="9" name="Picture 67" descr="海思-修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6093296"/>
            <a:ext cx="17287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636588" y="1392238"/>
            <a:ext cx="5303837" cy="1666875"/>
          </a:xfrm>
        </p:spPr>
        <p:txBody>
          <a:bodyPr/>
          <a:lstStyle>
            <a:lvl1pPr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4213" y="3182938"/>
            <a:ext cx="5305425" cy="865187"/>
          </a:xfrm>
        </p:spPr>
        <p:txBody>
          <a:bodyPr lIns="80139" tIns="40069" rIns="80139" bIns="40069"/>
          <a:lstStyle>
            <a:lvl1pPr marL="0" indent="0">
              <a:buFont typeface="Wingdings" pitchFamily="2" charset="2"/>
              <a:buNone/>
              <a:defRPr sz="280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5589240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1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876256" y="4149080"/>
            <a:ext cx="1874044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 dirty="0"/>
              <a:t>www.huawei.com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77423-842C-405F-9FBF-6813D7917482}" type="datetimeFigureOut">
              <a:rPr lang="zh-CN" altLang="en-US" smtClean="0"/>
              <a:pPr/>
              <a:t>2018/7/14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07504" y="1268760"/>
            <a:ext cx="6552728" cy="1666875"/>
          </a:xfrm>
        </p:spPr>
        <p:txBody>
          <a:bodyPr>
            <a:noAutofit/>
          </a:bodyPr>
          <a:lstStyle/>
          <a:p>
            <a:r>
              <a:rPr lang="en-CA" altLang="zh-CN" sz="2800" b="0" dirty="0"/>
              <a:t>JVET-K0126: </a:t>
            </a:r>
            <a:r>
              <a:rPr lang="en-CA" altLang="zh-CN" sz="2800" b="0" dirty="0" smtClean="0"/>
              <a:t>Simplified </a:t>
            </a:r>
            <a:r>
              <a:rPr lang="en-CA" altLang="zh-CN" sz="2800" b="0" dirty="0"/>
              <a:t>multiple-core transform for intra residual coding</a:t>
            </a:r>
            <a:endParaRPr lang="zh-CN" altLang="en-US" sz="2800" b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323528" y="3573016"/>
            <a:ext cx="5976019" cy="8651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1600" u="sng" dirty="0" err="1" smtClean="0"/>
              <a:t>Yongbing</a:t>
            </a:r>
            <a:r>
              <a:rPr lang="en-US" altLang="zh-CN" sz="1600" u="sng" dirty="0" smtClean="0"/>
              <a:t> Lin</a:t>
            </a:r>
            <a:r>
              <a:rPr lang="en-US" altLang="zh-CN" sz="1600" dirty="0" smtClean="0"/>
              <a:t>, </a:t>
            </a:r>
            <a:r>
              <a:rPr lang="en-US" altLang="zh-CN" sz="1600" dirty="0" err="1" smtClean="0"/>
              <a:t>Quanhe</a:t>
            </a:r>
            <a:r>
              <a:rPr lang="en-US" altLang="zh-CN" sz="1600" dirty="0" smtClean="0"/>
              <a:t> Yu, </a:t>
            </a:r>
            <a:r>
              <a:rPr lang="en-US" altLang="zh-CN" sz="1600" dirty="0" err="1" smtClean="0"/>
              <a:t>Jianhua</a:t>
            </a:r>
            <a:r>
              <a:rPr lang="en-US" altLang="zh-CN" sz="1600" dirty="0" smtClean="0"/>
              <a:t> Zheng (HiSilicon) </a:t>
            </a:r>
          </a:p>
          <a:p>
            <a:pPr algn="ctr">
              <a:buNone/>
            </a:pPr>
            <a:r>
              <a:rPr lang="en-US" altLang="zh-CN" sz="1600" dirty="0" err="1" smtClean="0"/>
              <a:t>Xiaoqiang</a:t>
            </a:r>
            <a:r>
              <a:rPr lang="en-US" altLang="zh-CN" sz="1600" dirty="0" smtClean="0"/>
              <a:t> Cao, Ce Zhu (UESTC)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Test results for the 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version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285787"/>
              </p:ext>
            </p:extLst>
          </p:nvPr>
        </p:nvGraphicFramePr>
        <p:xfrm>
          <a:off x="688029" y="692696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 +AMT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416886"/>
              </p:ext>
            </p:extLst>
          </p:nvPr>
        </p:nvGraphicFramePr>
        <p:xfrm>
          <a:off x="688029" y="2247148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 +AMT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353572"/>
              </p:ext>
            </p:extLst>
          </p:nvPr>
        </p:nvGraphicFramePr>
        <p:xfrm>
          <a:off x="688029" y="3801600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 with AMT disabled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 (AMT Intra only)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724858"/>
              </p:ext>
            </p:extLst>
          </p:nvPr>
        </p:nvGraphicFramePr>
        <p:xfrm>
          <a:off x="688029" y="5356051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 with AMT disabled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 (AMT Intra only)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697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Test results for the 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version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101799"/>
              </p:ext>
            </p:extLst>
          </p:nvPr>
        </p:nvGraphicFramePr>
        <p:xfrm>
          <a:off x="670593" y="756394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 +AMT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809401"/>
              </p:ext>
            </p:extLst>
          </p:nvPr>
        </p:nvGraphicFramePr>
        <p:xfrm>
          <a:off x="670593" y="2289613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 +AMT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37680"/>
              </p:ext>
            </p:extLst>
          </p:nvPr>
        </p:nvGraphicFramePr>
        <p:xfrm>
          <a:off x="670593" y="3822832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 with AMT disabled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 (AMT Intra only)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643752"/>
              </p:ext>
            </p:extLst>
          </p:nvPr>
        </p:nvGraphicFramePr>
        <p:xfrm>
          <a:off x="670593" y="5356051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 with AMT disabled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 (AMT Intra only)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884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Test results</a:t>
            </a:r>
            <a:r>
              <a:rPr lang="en-US" altLang="zh-CN" dirty="0"/>
              <a:t> (AI)</a:t>
            </a:r>
            <a:r>
              <a:rPr lang="en-US" altLang="zh-CN" dirty="0" smtClean="0"/>
              <a:t> for the proposals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427762"/>
              </p:ext>
            </p:extLst>
          </p:nvPr>
        </p:nvGraphicFramePr>
        <p:xfrm>
          <a:off x="1331640" y="1922678"/>
          <a:ext cx="6336702" cy="996984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056117"/>
                <a:gridCol w="1056117"/>
                <a:gridCol w="1056117"/>
                <a:gridCol w="1056117"/>
                <a:gridCol w="1056117"/>
                <a:gridCol w="1056117"/>
              </a:tblGrid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Tool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BDR-Y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BDR-U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BDR-V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EncTime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DecTime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VTM+V1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dirty="0" smtClean="0">
                          <a:effectLst/>
                        </a:rPr>
                        <a:t>-3.23%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-1.68%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-1.64%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dirty="0" smtClean="0">
                          <a:effectLst/>
                        </a:rPr>
                        <a:t>196%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113%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VTM+V2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dirty="0" smtClean="0">
                          <a:effectLst/>
                        </a:rPr>
                        <a:t>-3.10%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-1.79%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-1.80%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dirty="0" smtClean="0">
                          <a:effectLst/>
                        </a:rPr>
                        <a:t>177%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113%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VTM+AMT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dirty="0" smtClean="0">
                          <a:effectLst/>
                        </a:rPr>
                        <a:t>-3.46%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-1.55%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-1.53%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dirty="0" smtClean="0">
                          <a:effectLst/>
                        </a:rPr>
                        <a:t>209%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115%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166676" y="1628800"/>
            <a:ext cx="70382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Comparison of coding performance between proposals and AMT, for AI case on top of VTM-1.0</a:t>
            </a: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1219573" y="5847208"/>
            <a:ext cx="67756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altLang="zh-CN" sz="1400" dirty="0"/>
              <a:t>Figure 1. </a:t>
            </a:r>
            <a:r>
              <a:rPr lang="en-CA" altLang="zh-CN" sz="1400" dirty="0" smtClean="0"/>
              <a:t>Trade</a:t>
            </a:r>
            <a:r>
              <a:rPr lang="en-US" altLang="zh-CN" sz="1400" dirty="0" smtClean="0"/>
              <a:t>-</a:t>
            </a:r>
            <a:r>
              <a:rPr lang="en-CA" altLang="zh-CN" sz="1400" dirty="0" smtClean="0"/>
              <a:t>off </a:t>
            </a:r>
            <a:r>
              <a:rPr lang="en-CA" altLang="zh-CN" sz="1400" dirty="0"/>
              <a:t>between performance (BDR-Y) and complexity (EncTime+5*</a:t>
            </a:r>
            <a:r>
              <a:rPr lang="en-CA" altLang="zh-CN" sz="1400" dirty="0" err="1"/>
              <a:t>DecTime</a:t>
            </a:r>
            <a:r>
              <a:rPr lang="en-CA" altLang="zh-CN" sz="1400" dirty="0" smtClean="0"/>
              <a:t>)/6</a:t>
            </a:r>
            <a:endParaRPr lang="zh-CN" altLang="en-US" sz="1400" dirty="0"/>
          </a:p>
        </p:txBody>
      </p:sp>
      <p:graphicFrame>
        <p:nvGraphicFramePr>
          <p:cNvPr id="16" name="图表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4197502"/>
              </p:ext>
            </p:extLst>
          </p:nvPr>
        </p:nvGraphicFramePr>
        <p:xfrm>
          <a:off x="2261614" y="2919662"/>
          <a:ext cx="4830666" cy="2927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直接连接符 7"/>
          <p:cNvCxnSpPr/>
          <p:nvPr/>
        </p:nvCxnSpPr>
        <p:spPr>
          <a:xfrm flipV="1">
            <a:off x="2968752" y="3450336"/>
            <a:ext cx="2828544" cy="2151888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109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Background: </a:t>
            </a:r>
            <a:r>
              <a:rPr lang="en-US" altLang="zh-CN" sz="2200" dirty="0" smtClean="0"/>
              <a:t>AMT in BMS1.0</a:t>
            </a:r>
          </a:p>
          <a:p>
            <a:pPr lvl="1"/>
            <a:r>
              <a:rPr lang="en-US" altLang="zh-CN" sz="1800" dirty="0" smtClean="0"/>
              <a:t>3%+ gain with 2X encoding time (AI)</a:t>
            </a:r>
          </a:p>
          <a:p>
            <a:pPr lvl="1"/>
            <a:r>
              <a:rPr lang="en-US" altLang="zh-CN" sz="1800" dirty="0" smtClean="0"/>
              <a:t>Usage of 5 transform types</a:t>
            </a:r>
          </a:p>
          <a:p>
            <a:pPr lvl="1"/>
            <a:r>
              <a:rPr lang="en-US" altLang="zh-CN" sz="1800" dirty="0" smtClean="0"/>
              <a:t>Selection from maximum 5 </a:t>
            </a:r>
            <a:r>
              <a:rPr lang="en-US" altLang="zh-CN" sz="1800" dirty="0"/>
              <a:t>Transform pair </a:t>
            </a:r>
            <a:r>
              <a:rPr lang="en-US" altLang="zh-CN" sz="1800" dirty="0" smtClean="0"/>
              <a:t>candidates</a:t>
            </a:r>
          </a:p>
          <a:p>
            <a:pPr lvl="1"/>
            <a:r>
              <a:rPr lang="en-US" altLang="zh-CN" sz="1800" dirty="0" smtClean="0"/>
              <a:t>transform subset selection depending on Intra mode</a:t>
            </a:r>
          </a:p>
          <a:p>
            <a:pPr lvl="1"/>
            <a:endParaRPr lang="en-US" altLang="zh-CN" sz="2200" dirty="0" smtClean="0"/>
          </a:p>
          <a:p>
            <a:r>
              <a:rPr lang="en-US" altLang="zh-CN" sz="2000" dirty="0" smtClean="0"/>
              <a:t>Proposal: simplified AMT for intra residual coding</a:t>
            </a:r>
          </a:p>
          <a:p>
            <a:pPr lvl="1"/>
            <a:r>
              <a:rPr lang="en-US" altLang="zh-CN" sz="1800" dirty="0" smtClean="0"/>
              <a:t>Reduced transform types</a:t>
            </a:r>
          </a:p>
          <a:p>
            <a:pPr lvl="1"/>
            <a:r>
              <a:rPr lang="en-US" altLang="zh-CN" sz="1800" dirty="0" smtClean="0"/>
              <a:t>Reduced transform pair candidates</a:t>
            </a:r>
          </a:p>
          <a:p>
            <a:pPr lvl="1"/>
            <a:r>
              <a:rPr lang="en-US" altLang="zh-CN" sz="1800" dirty="0" smtClean="0"/>
              <a:t>no transform subset selection</a:t>
            </a:r>
          </a:p>
        </p:txBody>
      </p:sp>
    </p:spTree>
    <p:extLst>
      <p:ext uri="{BB962C8B-B14F-4D97-AF65-F5344CB8AC3E}">
        <p14:creationId xmlns:p14="http://schemas.microsoft.com/office/powerpoint/2010/main" val="16063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AMT approach discussed in CE6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Only DCT-2, DST-7, DCT8</a:t>
            </a:r>
          </a:p>
          <a:p>
            <a:r>
              <a:rPr lang="en-US" altLang="zh-CN" sz="2800" dirty="0" smtClean="0"/>
              <a:t>Restriction on larger transform size</a:t>
            </a:r>
          </a:p>
          <a:p>
            <a:r>
              <a:rPr lang="en-US" altLang="zh-CN" sz="2800" dirty="0" smtClean="0"/>
              <a:t>Signaled transform pairs for AMT</a:t>
            </a:r>
          </a:p>
          <a:p>
            <a:pPr lvl="1"/>
            <a:r>
              <a:rPr lang="en-US" altLang="zh-CN" sz="2400" dirty="0" smtClean="0"/>
              <a:t>0: (DST-7, DST-7)</a:t>
            </a:r>
          </a:p>
          <a:p>
            <a:pPr lvl="1"/>
            <a:r>
              <a:rPr lang="en-US" altLang="zh-CN" sz="2400" dirty="0"/>
              <a:t>1</a:t>
            </a:r>
            <a:r>
              <a:rPr lang="en-US" altLang="zh-CN" sz="2400" dirty="0" smtClean="0"/>
              <a:t>: </a:t>
            </a:r>
            <a:r>
              <a:rPr lang="en-US" altLang="zh-CN" sz="2400" dirty="0"/>
              <a:t>(DST-7, </a:t>
            </a:r>
            <a:r>
              <a:rPr lang="en-US" altLang="zh-CN" sz="2400" dirty="0" smtClean="0"/>
              <a:t>DCT-8)</a:t>
            </a:r>
          </a:p>
          <a:p>
            <a:pPr lvl="1"/>
            <a:r>
              <a:rPr lang="en-US" altLang="zh-CN" sz="2400" dirty="0" smtClean="0"/>
              <a:t>2: </a:t>
            </a:r>
            <a:r>
              <a:rPr lang="en-US" altLang="zh-CN" sz="2400" dirty="0"/>
              <a:t>(</a:t>
            </a:r>
            <a:r>
              <a:rPr lang="en-US" altLang="zh-CN" sz="2400" dirty="0" smtClean="0"/>
              <a:t>DCT-8, </a:t>
            </a:r>
            <a:r>
              <a:rPr lang="en-US" altLang="zh-CN" sz="2400" dirty="0"/>
              <a:t>DST-7</a:t>
            </a:r>
            <a:r>
              <a:rPr lang="en-US" altLang="zh-CN" sz="2400" dirty="0" smtClean="0"/>
              <a:t>)</a:t>
            </a:r>
          </a:p>
          <a:p>
            <a:pPr lvl="1"/>
            <a:r>
              <a:rPr lang="en-US" altLang="zh-CN" sz="2400" dirty="0" smtClean="0"/>
              <a:t>3: </a:t>
            </a:r>
            <a:r>
              <a:rPr lang="en-US" altLang="zh-CN" sz="2400" dirty="0"/>
              <a:t>(</a:t>
            </a:r>
            <a:r>
              <a:rPr lang="en-US" altLang="zh-CN" sz="2400" dirty="0" smtClean="0"/>
              <a:t>DCT-8, DCT-8)</a:t>
            </a:r>
          </a:p>
          <a:p>
            <a:r>
              <a:rPr lang="en-US" altLang="zh-CN" sz="2800" dirty="0"/>
              <a:t>Very similar to JVET-K0171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8096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Proposed versions of simplified </a:t>
            </a:r>
            <a:r>
              <a:rPr lang="en-US" altLang="zh-CN" dirty="0"/>
              <a:t>AMT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623" y="1451422"/>
            <a:ext cx="8229600" cy="1153095"/>
          </a:xfrm>
        </p:spPr>
        <p:txBody>
          <a:bodyPr>
            <a:noAutofit/>
          </a:bodyPr>
          <a:lstStyle/>
          <a:p>
            <a:r>
              <a:rPr lang="en-CA" altLang="zh-CN" sz="1800" b="1" dirty="0" smtClean="0"/>
              <a:t>Transform </a:t>
            </a:r>
            <a:r>
              <a:rPr lang="en-CA" altLang="zh-CN" sz="1800" b="1" dirty="0"/>
              <a:t>types:  DCT-2, DCT8, </a:t>
            </a:r>
            <a:r>
              <a:rPr lang="en-CA" altLang="zh-CN" sz="1800" b="1" dirty="0" smtClean="0"/>
              <a:t>DST-7</a:t>
            </a:r>
          </a:p>
          <a:p>
            <a:r>
              <a:rPr lang="en-CA" altLang="zh-CN" sz="1800" b="1" dirty="0" smtClean="0"/>
              <a:t>removal of (DCT-8, DCT-8), only other 3 transform pairs used</a:t>
            </a:r>
          </a:p>
          <a:p>
            <a:r>
              <a:rPr lang="en-CA" altLang="zh-CN" sz="1800" b="1" dirty="0" smtClean="0"/>
              <a:t>Proposed 2 methods for signalling transform pairs</a:t>
            </a:r>
            <a:endParaRPr lang="en-CA" altLang="zh-CN" sz="1800" b="1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597414"/>
              </p:ext>
            </p:extLst>
          </p:nvPr>
        </p:nvGraphicFramePr>
        <p:xfrm>
          <a:off x="1120140" y="3125720"/>
          <a:ext cx="6903720" cy="1270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75596"/>
                <a:gridCol w="3168352"/>
                <a:gridCol w="1800200"/>
                <a:gridCol w="859572"/>
              </a:tblGrid>
              <a:tr h="0"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AMT flag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Transform pair</a:t>
                      </a:r>
                      <a:r>
                        <a:rPr lang="zh-CN" sz="1100" kern="100" dirty="0" smtClean="0">
                          <a:effectLst/>
                        </a:rPr>
                        <a:t>（</a:t>
                      </a:r>
                      <a:r>
                        <a:rPr lang="en-US" altLang="zh-CN" sz="1100" kern="100" dirty="0" smtClean="0">
                          <a:effectLst/>
                        </a:rPr>
                        <a:t>H</a:t>
                      </a:r>
                      <a:r>
                        <a:rPr lang="en-US" sz="1100" kern="100" dirty="0" smtClean="0">
                          <a:effectLst/>
                        </a:rPr>
                        <a:t>, V</a:t>
                      </a:r>
                      <a:r>
                        <a:rPr lang="zh-CN" sz="1100" kern="100" dirty="0" smtClean="0">
                          <a:effectLst/>
                        </a:rPr>
                        <a:t>）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Transform pair index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 err="1" smtClean="0">
                          <a:effectLst/>
                        </a:rPr>
                        <a:t>Code</a:t>
                      </a:r>
                      <a:r>
                        <a:rPr lang="en-US" altLang="zh-CN" sz="1100" kern="100" dirty="0" err="1" smtClean="0">
                          <a:effectLst/>
                        </a:rPr>
                        <a:t>word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effectLst/>
                        </a:rPr>
                        <a:t>( DCT-2</a:t>
                      </a:r>
                      <a:r>
                        <a:rPr lang="zh-CN" sz="1200" b="1" kern="100" dirty="0">
                          <a:effectLst/>
                        </a:rPr>
                        <a:t>，</a:t>
                      </a:r>
                      <a:r>
                        <a:rPr lang="en-US" sz="1200" b="1" kern="100" dirty="0">
                          <a:effectLst/>
                        </a:rPr>
                        <a:t>DCT-2 )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N/A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N/A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rowSpan="3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</a:endParaRP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effectLst/>
                        </a:rPr>
                        <a:t>( DST-7</a:t>
                      </a:r>
                      <a:r>
                        <a:rPr lang="zh-CN" sz="1200" b="1" kern="100" dirty="0">
                          <a:effectLst/>
                        </a:rPr>
                        <a:t>，</a:t>
                      </a:r>
                      <a:r>
                        <a:rPr lang="en-US" sz="1200" b="1" kern="100" dirty="0">
                          <a:effectLst/>
                        </a:rPr>
                        <a:t>DST-7 )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effectLst/>
                        </a:rPr>
                        <a:t>( DCT-8</a:t>
                      </a:r>
                      <a:r>
                        <a:rPr lang="zh-CN" sz="1200" b="1" kern="100" dirty="0">
                          <a:effectLst/>
                        </a:rPr>
                        <a:t>，</a:t>
                      </a:r>
                      <a:r>
                        <a:rPr lang="en-US" sz="1200" b="1" kern="100" dirty="0">
                          <a:effectLst/>
                        </a:rPr>
                        <a:t>DST-7 )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10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effectLst/>
                        </a:rPr>
                        <a:t>( DST-7</a:t>
                      </a:r>
                      <a:r>
                        <a:rPr lang="zh-CN" sz="1200" b="1" kern="100" dirty="0">
                          <a:effectLst/>
                        </a:rPr>
                        <a:t>，</a:t>
                      </a:r>
                      <a:r>
                        <a:rPr lang="en-US" sz="1200" b="1" kern="100" dirty="0">
                          <a:effectLst/>
                        </a:rPr>
                        <a:t>DCT-8 )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2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11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817987"/>
              </p:ext>
            </p:extLst>
          </p:nvPr>
        </p:nvGraphicFramePr>
        <p:xfrm>
          <a:off x="1120140" y="4967312"/>
          <a:ext cx="6903720" cy="1270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75596"/>
                <a:gridCol w="3168352"/>
                <a:gridCol w="1800200"/>
                <a:gridCol w="859572"/>
              </a:tblGrid>
              <a:tr h="0"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AMT flag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Transform pair</a:t>
                      </a:r>
                      <a:r>
                        <a:rPr lang="zh-CN" sz="1100" kern="100" dirty="0" smtClean="0">
                          <a:effectLst/>
                        </a:rPr>
                        <a:t>（</a:t>
                      </a:r>
                      <a:r>
                        <a:rPr lang="en-US" altLang="zh-CN" sz="1100" kern="100" dirty="0" smtClean="0">
                          <a:effectLst/>
                        </a:rPr>
                        <a:t>H</a:t>
                      </a:r>
                      <a:r>
                        <a:rPr lang="en-US" sz="1100" kern="100" dirty="0" smtClean="0">
                          <a:effectLst/>
                        </a:rPr>
                        <a:t>, V</a:t>
                      </a:r>
                      <a:r>
                        <a:rPr lang="zh-CN" sz="1100" kern="100" dirty="0" smtClean="0">
                          <a:effectLst/>
                        </a:rPr>
                        <a:t>）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Transform pair index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 err="1" smtClean="0">
                          <a:effectLst/>
                        </a:rPr>
                        <a:t>Code</a:t>
                      </a:r>
                      <a:r>
                        <a:rPr lang="en-US" altLang="zh-CN" sz="1100" kern="100" dirty="0" err="1" smtClean="0">
                          <a:effectLst/>
                        </a:rPr>
                        <a:t>word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effectLst/>
                        </a:rPr>
                        <a:t>( DCT-2</a:t>
                      </a:r>
                      <a:r>
                        <a:rPr lang="zh-CN" sz="1200" b="1" kern="100" dirty="0">
                          <a:effectLst/>
                        </a:rPr>
                        <a:t>，</a:t>
                      </a:r>
                      <a:r>
                        <a:rPr lang="en-US" sz="1200" b="1" kern="100" dirty="0">
                          <a:effectLst/>
                        </a:rPr>
                        <a:t>DCT-2 )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N/A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N/A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</a:endParaRP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effectLst/>
                        </a:rPr>
                        <a:t>( DST-7</a:t>
                      </a:r>
                      <a:r>
                        <a:rPr lang="zh-CN" sz="1200" b="1" kern="100" dirty="0">
                          <a:effectLst/>
                        </a:rPr>
                        <a:t>，</a:t>
                      </a:r>
                      <a:r>
                        <a:rPr lang="en-US" sz="1200" b="1" kern="100" dirty="0">
                          <a:effectLst/>
                        </a:rPr>
                        <a:t>DST-7 )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effectLst/>
                        </a:rPr>
                        <a:t>( DST-7</a:t>
                      </a:r>
                      <a:r>
                        <a:rPr lang="zh-CN" sz="1200" b="1" kern="100" dirty="0">
                          <a:effectLst/>
                        </a:rPr>
                        <a:t>，</a:t>
                      </a:r>
                      <a:r>
                        <a:rPr lang="en-US" sz="1200" b="1" kern="100" dirty="0">
                          <a:effectLst/>
                        </a:rPr>
                        <a:t>DCT-8 ): if </a:t>
                      </a:r>
                      <a:r>
                        <a:rPr lang="en-US" sz="1200" b="1" kern="100" dirty="0" err="1">
                          <a:effectLst/>
                        </a:rPr>
                        <a:t>IntraPredMode</a:t>
                      </a:r>
                      <a:r>
                        <a:rPr lang="en-US" sz="1200" b="1" kern="100" dirty="0">
                          <a:effectLst/>
                        </a:rPr>
                        <a:t> &lt;= N</a:t>
                      </a:r>
                      <a:endParaRPr lang="zh-CN" sz="1400" b="1" kern="100" dirty="0">
                        <a:effectLst/>
                      </a:endParaRP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effectLst/>
                        </a:rPr>
                        <a:t>( DCT-8</a:t>
                      </a:r>
                      <a:r>
                        <a:rPr lang="zh-CN" sz="1200" b="1" kern="100" dirty="0">
                          <a:effectLst/>
                        </a:rPr>
                        <a:t>，</a:t>
                      </a:r>
                      <a:r>
                        <a:rPr lang="en-US" sz="1200" b="1" kern="100" dirty="0">
                          <a:effectLst/>
                        </a:rPr>
                        <a:t>DST-7 ): if </a:t>
                      </a:r>
                      <a:r>
                        <a:rPr lang="en-US" sz="1200" b="1" kern="100" dirty="0" err="1">
                          <a:effectLst/>
                        </a:rPr>
                        <a:t>IntraPredMode</a:t>
                      </a:r>
                      <a:r>
                        <a:rPr lang="en-US" sz="1200" b="1" kern="100" dirty="0">
                          <a:effectLst/>
                        </a:rPr>
                        <a:t> &gt; </a:t>
                      </a:r>
                      <a:r>
                        <a:rPr lang="en-US" sz="1200" b="1" kern="100" dirty="0" smtClean="0">
                          <a:effectLst/>
                        </a:rPr>
                        <a:t>N </a:t>
                      </a:r>
                      <a:r>
                        <a:rPr lang="zh-CN" altLang="en-US" sz="1200" b="1" kern="100" dirty="0" smtClean="0">
                          <a:effectLst/>
                        </a:rPr>
                        <a:t>*</a:t>
                      </a:r>
                      <a:endParaRPr lang="zh-CN" sz="1400" b="1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827584" y="2780928"/>
            <a:ext cx="44315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#1 proposed version:  transform </a:t>
            </a:r>
            <a:r>
              <a:rPr lang="en-US" altLang="zh-CN" sz="1600" dirty="0"/>
              <a:t>pair </a:t>
            </a:r>
            <a:r>
              <a:rPr lang="en-US" altLang="zh-CN" sz="1600" dirty="0" smtClean="0"/>
              <a:t>and </a:t>
            </a:r>
            <a:r>
              <a:rPr lang="en-US" altLang="zh-CN" sz="1600" dirty="0"/>
              <a:t>signaling</a:t>
            </a:r>
            <a:endParaRPr lang="zh-CN" altLang="en-US" sz="1600" dirty="0"/>
          </a:p>
        </p:txBody>
      </p:sp>
      <p:sp>
        <p:nvSpPr>
          <p:cNvPr id="8" name="文本框 7"/>
          <p:cNvSpPr txBox="1"/>
          <p:nvPr/>
        </p:nvSpPr>
        <p:spPr>
          <a:xfrm>
            <a:off x="827584" y="4647059"/>
            <a:ext cx="445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#2 </a:t>
            </a:r>
            <a:r>
              <a:rPr lang="en-US" altLang="zh-CN" sz="1600" dirty="0"/>
              <a:t>proposed version:  transform pair and signaling</a:t>
            </a:r>
            <a:endParaRPr lang="zh-CN" altLang="en-US" sz="1600" dirty="0"/>
          </a:p>
        </p:txBody>
      </p:sp>
      <p:sp>
        <p:nvSpPr>
          <p:cNvPr id="4" name="文本框 3"/>
          <p:cNvSpPr txBox="1"/>
          <p:nvPr/>
        </p:nvSpPr>
        <p:spPr>
          <a:xfrm>
            <a:off x="2499515" y="6289575"/>
            <a:ext cx="24325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/>
              <a:t>* </a:t>
            </a:r>
            <a:r>
              <a:rPr lang="en-US" altLang="zh-CN" sz="1400" dirty="0" smtClean="0"/>
              <a:t>N=18 for VTM; N=34 for BMS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1426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Test results</a:t>
            </a:r>
            <a:r>
              <a:rPr lang="en-US" altLang="zh-CN" dirty="0"/>
              <a:t> (AI)</a:t>
            </a:r>
            <a:r>
              <a:rPr lang="en-US" altLang="zh-CN" dirty="0" smtClean="0"/>
              <a:t> for the proposals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238405"/>
              </p:ext>
            </p:extLst>
          </p:nvPr>
        </p:nvGraphicFramePr>
        <p:xfrm>
          <a:off x="1331640" y="1922678"/>
          <a:ext cx="6336702" cy="1362744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224136"/>
                <a:gridCol w="888098"/>
                <a:gridCol w="1056117"/>
                <a:gridCol w="1056117"/>
                <a:gridCol w="1056117"/>
                <a:gridCol w="1056117"/>
              </a:tblGrid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Tool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BDR-Y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BDR-U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BDR-V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EncTime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err="1">
                          <a:effectLst/>
                        </a:rPr>
                        <a:t>DecTime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VTM+AMT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dirty="0" smtClean="0">
                          <a:effectLst/>
                        </a:rPr>
                        <a:t>-3.46%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-1.55%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-1.53%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dirty="0" smtClean="0">
                          <a:effectLst/>
                        </a:rPr>
                        <a:t>209%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115%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JVET-K0171</a:t>
                      </a:r>
                    </a:p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(4 trans. pairs)</a:t>
                      </a:r>
                      <a:endParaRPr lang="zh-CN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-3.29%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122%</a:t>
                      </a:r>
                    </a:p>
                  </a:txBody>
                  <a:tcPr marL="7620" marR="7620" marT="7620" marB="0" anchor="ctr"/>
                </a:tc>
              </a:tr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VTM+V1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-3.23%</a:t>
                      </a:r>
                      <a:endParaRPr lang="zh-CN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-1.68%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-1.64%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196%</a:t>
                      </a:r>
                      <a:endParaRPr lang="zh-CN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113%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VTM+V2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-3.10%</a:t>
                      </a:r>
                      <a:endParaRPr lang="zh-CN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-1.79%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-1.80%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177%</a:t>
                      </a:r>
                      <a:endParaRPr lang="zh-CN" sz="12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113%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166676" y="1628800"/>
            <a:ext cx="70382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Comparison of coding performance between proposals and AMT, for AI case on top of VTM-1.0</a:t>
            </a: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2243052" y="6217567"/>
            <a:ext cx="43242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CN" sz="1400" dirty="0"/>
              <a:t>Figure 1. </a:t>
            </a:r>
            <a:r>
              <a:rPr lang="en-CA" altLang="zh-CN" sz="1400" dirty="0" smtClean="0"/>
              <a:t>performance </a:t>
            </a:r>
            <a:r>
              <a:rPr lang="en-CA" altLang="zh-CN" sz="1400" dirty="0"/>
              <a:t>(BDR-Y) </a:t>
            </a:r>
            <a:r>
              <a:rPr lang="en-CA" altLang="zh-CN" sz="1400" dirty="0" err="1" smtClean="0"/>
              <a:t>v.s</a:t>
            </a:r>
            <a:r>
              <a:rPr lang="en-CA" altLang="zh-CN" sz="1400" dirty="0" smtClean="0"/>
              <a:t>. complexity </a:t>
            </a:r>
            <a:r>
              <a:rPr lang="en-CA" altLang="zh-CN" sz="1400" dirty="0"/>
              <a:t>(</a:t>
            </a:r>
            <a:r>
              <a:rPr lang="en-CA" altLang="zh-CN" sz="1400" dirty="0" err="1" smtClean="0"/>
              <a:t>EncTime</a:t>
            </a:r>
            <a:r>
              <a:rPr lang="en-CA" altLang="zh-CN" sz="1400" dirty="0" smtClean="0"/>
              <a:t>)</a:t>
            </a:r>
            <a:endParaRPr lang="zh-CN" altLang="en-US" sz="1400" dirty="0"/>
          </a:p>
        </p:txBody>
      </p:sp>
      <p:graphicFrame>
        <p:nvGraphicFramePr>
          <p:cNvPr id="11" name="图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3893219"/>
              </p:ext>
            </p:extLst>
          </p:nvPr>
        </p:nvGraphicFramePr>
        <p:xfrm>
          <a:off x="2243052" y="3524060"/>
          <a:ext cx="4417180" cy="2693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6450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10550" cy="4524375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The proposed versions</a:t>
            </a:r>
          </a:p>
          <a:p>
            <a:pPr lvl="1"/>
            <a:r>
              <a:rPr lang="en-US" altLang="zh-CN" sz="1600" dirty="0" smtClean="0"/>
              <a:t>Unification of transform types for Intra and inter residuals</a:t>
            </a:r>
          </a:p>
          <a:p>
            <a:pPr lvl="1"/>
            <a:r>
              <a:rPr lang="en-US" altLang="zh-CN" sz="1600" dirty="0" smtClean="0"/>
              <a:t>Lower decoder complexity with reduced transform types</a:t>
            </a:r>
          </a:p>
          <a:p>
            <a:pPr lvl="1"/>
            <a:r>
              <a:rPr lang="en-US" altLang="zh-CN" sz="1600" dirty="0" smtClean="0"/>
              <a:t>10~30% encoding time reduction</a:t>
            </a:r>
          </a:p>
          <a:p>
            <a:r>
              <a:rPr lang="en-US" altLang="zh-CN" sz="2400" dirty="0" smtClean="0"/>
              <a:t>Recommend</a:t>
            </a:r>
          </a:p>
          <a:p>
            <a:pPr lvl="1"/>
            <a:r>
              <a:rPr lang="en-US" altLang="zh-CN" sz="2000" dirty="0" smtClean="0"/>
              <a:t>No </a:t>
            </a:r>
            <a:r>
              <a:rPr lang="en-US" altLang="zh-CN" sz="2000" dirty="0"/>
              <a:t>signaling transform pair (DCT-8, DCT-8)</a:t>
            </a: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38456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80512" cy="6858000"/>
          </a:xfrm>
          <a:prstGeom prst="rect">
            <a:avLst/>
          </a:prstGeom>
          <a:solidFill>
            <a:srgbClr val="99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236912" y="2736850"/>
            <a:ext cx="26320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/>
            <a:r>
              <a:rPr lang="en-US" altLang="zh-CN" sz="4000" dirty="0">
                <a:solidFill>
                  <a:schemeClr val="bg1"/>
                </a:solidFill>
                <a:latin typeface="FrutigerNext LT Medium" pitchFamily="34" charset="0"/>
                <a:ea typeface="MS PGothic" pitchFamily="34" charset="-128"/>
              </a:rPr>
              <a:t>Thank You</a:t>
            </a:r>
            <a:endParaRPr lang="en-US" altLang="zh-CN" sz="4000" dirty="0">
              <a:latin typeface="FrutigerNext LT Medium" pitchFamily="34" charset="0"/>
              <a:ea typeface="MS PGothic" pitchFamily="34" charset="-128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316386" y="3429000"/>
            <a:ext cx="2511228" cy="402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/>
            <a:r>
              <a:rPr lang="en-US" altLang="zh-CN" sz="2100" dirty="0" smtClean="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rPr>
              <a:t>www.hisilicon.com</a:t>
            </a:r>
            <a:endParaRPr lang="en-US" altLang="zh-CN" sz="4000" dirty="0">
              <a:latin typeface="FrutigerNext LT Regular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Test results</a:t>
            </a:r>
            <a:r>
              <a:rPr lang="en-US" altLang="zh-CN" dirty="0"/>
              <a:t> </a:t>
            </a:r>
            <a:r>
              <a:rPr lang="en-US" altLang="zh-CN" dirty="0" smtClean="0"/>
              <a:t>(RA) for the proposals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376458"/>
              </p:ext>
            </p:extLst>
          </p:nvPr>
        </p:nvGraphicFramePr>
        <p:xfrm>
          <a:off x="1331640" y="1922678"/>
          <a:ext cx="6336702" cy="996984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056117"/>
                <a:gridCol w="1056117"/>
                <a:gridCol w="1056117"/>
                <a:gridCol w="1056117"/>
                <a:gridCol w="1056117"/>
                <a:gridCol w="1056117"/>
              </a:tblGrid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Tool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BDR-Y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BDR-U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BDR-V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EncTime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DecTime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VTM+V1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-1.43%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-0.53%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-0.57%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121%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VTM+V2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-1.39%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-0.65%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116%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VTM+AMT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-1.53%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-0.50%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-0.63%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125%</a:t>
                      </a:r>
                      <a:endParaRPr lang="zh-CN" sz="11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166676" y="1628800"/>
            <a:ext cx="71857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Comparison of coding performance between  proposals and AMT, for RA case on top of VTM-1.0</a:t>
            </a: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1219573" y="5847208"/>
            <a:ext cx="67756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altLang="zh-CN" sz="1400" dirty="0"/>
              <a:t>Figure </a:t>
            </a:r>
            <a:r>
              <a:rPr lang="en-CA" altLang="zh-CN" sz="1400" dirty="0" smtClean="0"/>
              <a:t>2. Trade</a:t>
            </a:r>
            <a:r>
              <a:rPr lang="en-US" altLang="zh-CN" sz="1400" dirty="0" smtClean="0"/>
              <a:t>-</a:t>
            </a:r>
            <a:r>
              <a:rPr lang="en-CA" altLang="zh-CN" sz="1400" dirty="0" smtClean="0"/>
              <a:t>off </a:t>
            </a:r>
            <a:r>
              <a:rPr lang="en-CA" altLang="zh-CN" sz="1400" dirty="0"/>
              <a:t>between performance (BDR-Y) and complexity (EncTime+5*</a:t>
            </a:r>
            <a:r>
              <a:rPr lang="en-CA" altLang="zh-CN" sz="1400" dirty="0" err="1"/>
              <a:t>DecTime</a:t>
            </a:r>
            <a:r>
              <a:rPr lang="en-CA" altLang="zh-CN" sz="1400" dirty="0" smtClean="0"/>
              <a:t>)/6</a:t>
            </a:r>
            <a:endParaRPr lang="zh-CN" altLang="en-US" sz="1400" dirty="0"/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3950467"/>
              </p:ext>
            </p:extLst>
          </p:nvPr>
        </p:nvGraphicFramePr>
        <p:xfrm>
          <a:off x="2261614" y="2919662"/>
          <a:ext cx="5046690" cy="2927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直接连接符 7"/>
          <p:cNvCxnSpPr/>
          <p:nvPr/>
        </p:nvCxnSpPr>
        <p:spPr>
          <a:xfrm flipV="1">
            <a:off x="3017520" y="3520440"/>
            <a:ext cx="2735580" cy="2075688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870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363272" cy="3629000"/>
          </a:xfrm>
        </p:spPr>
        <p:txBody>
          <a:bodyPr>
            <a:noAutofit/>
          </a:bodyPr>
          <a:lstStyle/>
          <a:p>
            <a:r>
              <a:rPr lang="en-US" altLang="zh-CN" sz="1800" dirty="0" smtClean="0"/>
              <a:t>Simplified AMT (Intra only) for better trade-off between performance and complexity </a:t>
            </a:r>
          </a:p>
          <a:p>
            <a:pPr lvl="1"/>
            <a:r>
              <a:rPr lang="en-CA" altLang="zh-CN" sz="1600" dirty="0" smtClean="0"/>
              <a:t>Unification of transform types for intra and  inter residual coding (DCT2, DST7, DCT8)</a:t>
            </a:r>
          </a:p>
          <a:p>
            <a:pPr lvl="1"/>
            <a:r>
              <a:rPr lang="en-CA" altLang="zh-CN" sz="1600" dirty="0" smtClean="0"/>
              <a:t>number of transform types: 5 -&gt; 3</a:t>
            </a:r>
          </a:p>
          <a:p>
            <a:pPr lvl="1"/>
            <a:r>
              <a:rPr lang="en-CA" altLang="zh-CN" sz="1600" dirty="0" smtClean="0"/>
              <a:t>Number of transform pair</a:t>
            </a:r>
            <a:r>
              <a:rPr lang="en-US" altLang="zh-CN" sz="1600" dirty="0" smtClean="0"/>
              <a:t> candidates</a:t>
            </a:r>
            <a:r>
              <a:rPr lang="en-CA" altLang="zh-CN" sz="1600" dirty="0" smtClean="0"/>
              <a:t>: 5 -&gt; 3</a:t>
            </a:r>
          </a:p>
          <a:p>
            <a:pPr lvl="1"/>
            <a:r>
              <a:rPr lang="en-CA" altLang="zh-CN" sz="1600" dirty="0" smtClean="0"/>
              <a:t>No transform subset concept</a:t>
            </a:r>
            <a:endParaRPr lang="en-CA" altLang="zh-CN" sz="1600" dirty="0"/>
          </a:p>
          <a:p>
            <a:pPr lvl="1"/>
            <a:r>
              <a:rPr lang="en-CA" altLang="zh-CN" sz="1600" dirty="0" smtClean="0"/>
              <a:t>Encoding speedup: </a:t>
            </a:r>
            <a:r>
              <a:rPr lang="en-US" altLang="zh-CN" sz="1600" dirty="0" smtClean="0"/>
              <a:t>10</a:t>
            </a:r>
            <a:r>
              <a:rPr lang="en-CA" altLang="zh-CN" sz="1600" dirty="0" smtClean="0"/>
              <a:t>~</a:t>
            </a:r>
            <a:r>
              <a:rPr lang="en-US" altLang="zh-CN" sz="1600" dirty="0"/>
              <a:t>3</a:t>
            </a:r>
            <a:r>
              <a:rPr lang="en-US" altLang="zh-CN" sz="1600" dirty="0" smtClean="0"/>
              <a:t>0</a:t>
            </a:r>
            <a:r>
              <a:rPr lang="en-CA" altLang="zh-CN" sz="1600" dirty="0" smtClean="0"/>
              <a:t>% (AI) with negligible performance loss</a:t>
            </a:r>
          </a:p>
          <a:p>
            <a:pPr lvl="1"/>
            <a:endParaRPr lang="en-US" altLang="zh-CN" sz="1600" dirty="0" smtClean="0"/>
          </a:p>
          <a:p>
            <a:r>
              <a:rPr lang="en-US" altLang="zh-CN" sz="1800" dirty="0" smtClean="0"/>
              <a:t>Test results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082928"/>
              </p:ext>
            </p:extLst>
          </p:nvPr>
        </p:nvGraphicFramePr>
        <p:xfrm>
          <a:off x="899590" y="4509120"/>
          <a:ext cx="7272810" cy="825548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512170"/>
                <a:gridCol w="1152128"/>
                <a:gridCol w="1152128"/>
                <a:gridCol w="1152128"/>
                <a:gridCol w="1152128"/>
                <a:gridCol w="1152128"/>
              </a:tblGrid>
              <a:tr h="20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Tool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BDR-Y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BDR-U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BDR-V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EncTime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DecTime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smtClean="0">
                          <a:effectLst/>
                        </a:rPr>
                        <a:t>VTM+V1 (proposal)</a:t>
                      </a:r>
                      <a:endParaRPr lang="zh-CN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-3.23%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-1.68%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-1.64%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196%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113%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smtClean="0">
                          <a:effectLst/>
                        </a:rPr>
                        <a:t>VTM+V2</a:t>
                      </a:r>
                      <a:r>
                        <a:rPr lang="en-US" altLang="zh-CN" sz="1100" kern="1200" dirty="0" smtClean="0">
                          <a:effectLst/>
                        </a:rPr>
                        <a:t> (proposal)</a:t>
                      </a:r>
                      <a:endParaRPr lang="zh-CN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-3.10%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-1.79%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-1.80%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177%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113%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smtClean="0">
                          <a:effectLst/>
                        </a:rPr>
                        <a:t>VTM+AMT</a:t>
                      </a:r>
                      <a:endParaRPr lang="zh-CN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-3.46%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-1.55%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-1.53%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209%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115%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959761"/>
              </p:ext>
            </p:extLst>
          </p:nvPr>
        </p:nvGraphicFramePr>
        <p:xfrm>
          <a:off x="902688" y="5699796"/>
          <a:ext cx="7272810" cy="825548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512170"/>
                <a:gridCol w="1152128"/>
                <a:gridCol w="1152128"/>
                <a:gridCol w="1152128"/>
                <a:gridCol w="1152128"/>
                <a:gridCol w="1152128"/>
              </a:tblGrid>
              <a:tr h="20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Tool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BDR-Y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BDR-U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BDR-V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EncTime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DecTime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smtClean="0">
                          <a:effectLst/>
                        </a:rPr>
                        <a:t>VTM+V1 (proposal)</a:t>
                      </a:r>
                      <a:endParaRPr lang="zh-CN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-1.43%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-0.53%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-0.57%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smtClean="0">
                          <a:effectLst/>
                        </a:rPr>
                        <a:t>VTM+V2</a:t>
                      </a:r>
                      <a:r>
                        <a:rPr lang="en-US" altLang="zh-CN" sz="1100" kern="1200" dirty="0" smtClean="0">
                          <a:effectLst/>
                        </a:rPr>
                        <a:t> (proposal)</a:t>
                      </a:r>
                      <a:endParaRPr lang="zh-CN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-1.39%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-0.65%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-0.76%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smtClean="0">
                          <a:effectLst/>
                        </a:rPr>
                        <a:t>VTM+AMT</a:t>
                      </a:r>
                      <a:endParaRPr lang="zh-CN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-1.53%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-0.50%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-0.63%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125%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836762" y="4242574"/>
            <a:ext cx="47433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Performance under </a:t>
            </a:r>
            <a:r>
              <a:rPr lang="en-US" altLang="zh-CN" sz="1600" dirty="0" smtClean="0">
                <a:solidFill>
                  <a:srgbClr val="FF0000"/>
                </a:solidFill>
              </a:rPr>
              <a:t>AI</a:t>
            </a:r>
            <a:r>
              <a:rPr lang="en-US" altLang="zh-CN" sz="1600" dirty="0" smtClean="0"/>
              <a:t> configuration on top of VTM-1.0</a:t>
            </a:r>
            <a:endParaRPr lang="zh-CN" altLang="en-US" sz="1600" dirty="0"/>
          </a:p>
        </p:txBody>
      </p:sp>
      <p:sp>
        <p:nvSpPr>
          <p:cNvPr id="7" name="文本框 6"/>
          <p:cNvSpPr txBox="1"/>
          <p:nvPr/>
        </p:nvSpPr>
        <p:spPr>
          <a:xfrm>
            <a:off x="836762" y="5414158"/>
            <a:ext cx="48042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Performance under </a:t>
            </a:r>
            <a:r>
              <a:rPr lang="en-US" altLang="zh-CN" sz="1600" dirty="0" smtClean="0">
                <a:solidFill>
                  <a:srgbClr val="FF0000"/>
                </a:solidFill>
              </a:rPr>
              <a:t>RA</a:t>
            </a:r>
            <a:r>
              <a:rPr lang="en-US" altLang="zh-CN" sz="1600" dirty="0" smtClean="0"/>
              <a:t> configuration on top of VTM-1.0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8442</TotalTime>
  <Words>2151</Words>
  <Application>Microsoft Office PowerPoint</Application>
  <PresentationFormat>全屏显示(4:3)</PresentationFormat>
  <Paragraphs>853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FrutigerNext LT Bold</vt:lpstr>
      <vt:lpstr>FrutigerNext LT Medium</vt:lpstr>
      <vt:lpstr>FrutigerNext LT Regular</vt:lpstr>
      <vt:lpstr>MS PGothic</vt:lpstr>
      <vt:lpstr>华文细黑</vt:lpstr>
      <vt:lpstr>宋体</vt:lpstr>
      <vt:lpstr>Arial</vt:lpstr>
      <vt:lpstr>Calibri</vt:lpstr>
      <vt:lpstr>Times New Roman</vt:lpstr>
      <vt:lpstr>Wingdings</vt:lpstr>
      <vt:lpstr>Office 主题</vt:lpstr>
      <vt:lpstr>JVET-K0126: Simplified multiple-core transform for intra residual coding</vt:lpstr>
      <vt:lpstr>Introduction</vt:lpstr>
      <vt:lpstr>AMT approach discussed in CE6</vt:lpstr>
      <vt:lpstr>Proposed versions of simplified AMT</vt:lpstr>
      <vt:lpstr>Test results (AI) for the proposals</vt:lpstr>
      <vt:lpstr>Conclusion</vt:lpstr>
      <vt:lpstr>PowerPoint 演示文稿</vt:lpstr>
      <vt:lpstr>Test results (RA) for the proposals</vt:lpstr>
      <vt:lpstr>Summary</vt:lpstr>
      <vt:lpstr>Test results for the 1st version</vt:lpstr>
      <vt:lpstr>Test results for the 2nd version</vt:lpstr>
      <vt:lpstr>Test results (AI) for the proposals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Yongbing Lin</dc:creator>
  <cp:lastModifiedBy>Linyongbing</cp:lastModifiedBy>
  <cp:revision>852</cp:revision>
  <dcterms:created xsi:type="dcterms:W3CDTF">2017-01-03T09:55:58Z</dcterms:created>
  <dcterms:modified xsi:type="dcterms:W3CDTF">2018-07-14T08:08:12Z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(3)+FHn4M2YrN8kFbJmwlymx792uOwPb4cVg4CJJMJzrc2qpXqLSb2h5DoW9Bgsqj1J2tN7M0fM
Pw9ORv4DQl7BofokFj5PqX/ITY85rTCrAFbc13IE9Hht2NucLkhhcjwEP69JgK7f1rEUxrnB
AzbIAdVHW8vebnIr88agwZnEl2/HBBi7u6lCd+mPQIecBGe9uAZHhTqR6Vm4COHCNQyKT4my
byCh2VyuNDPyIYDNUL</vt:lpwstr>
  </property>
  <property fmtid="{D5CDD505-2E9C-101B-9397-08002B2CF9AE}" pid="3" name="_2015_ms_pID_7253431">
    <vt:lpwstr>SEeF+KhIa1SXyR5dD0koH69TOYisUB8X9TnGEkzI7adqCtMT8S6vdX
g5uBDoEnPkHQx6acy+i2AhzBf8wfLnT8sSlaoVLmB8u3ATUjRHJme8EpdRKdnKqskEhCJWhd
9u3YuMVKp+LukpOUYtJRsxXSgvBrrc/j1fYwu0SPSUL/xS+ZYkHgv+k19+071fg/WzsmidLB
Mj+NfvOwi4XKXZt/OSkHTohcVQul1HwTHVtN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1490252046</vt:lpwstr>
  </property>
  <property fmtid="{D5CDD505-2E9C-101B-9397-08002B2CF9AE}" pid="8" name="_2015_ms_pID_7253432">
    <vt:lpwstr>Yw==</vt:lpwstr>
  </property>
</Properties>
</file>