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82" r:id="rId4"/>
    <p:sldId id="289" r:id="rId5"/>
    <p:sldId id="290" r:id="rId6"/>
    <p:sldId id="294" r:id="rId7"/>
    <p:sldId id="288" r:id="rId8"/>
    <p:sldId id="268" r:id="rId9"/>
    <p:sldId id="291" r:id="rId10"/>
    <p:sldId id="29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31" autoAdjust="0"/>
  </p:normalViewPr>
  <p:slideViewPr>
    <p:cSldViewPr>
      <p:cViewPr varScale="1">
        <p:scale>
          <a:sx n="80" d="100"/>
          <a:sy n="80" d="100"/>
        </p:scale>
        <p:origin x="152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disk\MPEG123\JVET-K0126\ToolsAnalysis_VTM_A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disk\MPEG123\JVET-K0126\ToolsAnalysis_VTM_R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1067934008922"/>
          <c:y val="0.10246349704820622"/>
          <c:w val="0.63599149779835817"/>
          <c:h val="0.811514997575449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'Low rates (QPs 27,32,37,42)'!$A$7</c:f>
              <c:strCache>
                <c:ptCount val="1"/>
                <c:pt idx="0">
                  <c:v>VTM+V1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'Low rates (QPs 27,32,37,42)'!$H$7</c:f>
              <c:numCache>
                <c:formatCode>0.00%</c:formatCode>
                <c:ptCount val="1"/>
                <c:pt idx="0">
                  <c:v>1.2683333333333333</c:v>
                </c:pt>
              </c:numCache>
            </c:numRef>
          </c:xVal>
          <c:yVal>
            <c:numRef>
              <c:f>'Low rates (QPs 27,32,37,42)'!$C$7</c:f>
              <c:numCache>
                <c:formatCode>0.00%</c:formatCode>
                <c:ptCount val="1"/>
                <c:pt idx="0">
                  <c:v>-3.2300000000000002E-2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'Low rates (QPs 27,32,37,42)'!$A$8</c:f>
              <c:strCache>
                <c:ptCount val="1"/>
                <c:pt idx="0">
                  <c:v>VTM+V2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'Low rates (QPs 27,32,37,42)'!$H$8</c:f>
              <c:numCache>
                <c:formatCode>0.00%</c:formatCode>
                <c:ptCount val="1"/>
                <c:pt idx="0">
                  <c:v>1.2366666666666666</c:v>
                </c:pt>
              </c:numCache>
            </c:numRef>
          </c:xVal>
          <c:yVal>
            <c:numRef>
              <c:f>'Low rates (QPs 27,32,37,42)'!$C$8</c:f>
              <c:numCache>
                <c:formatCode>0.00%</c:formatCode>
                <c:ptCount val="1"/>
                <c:pt idx="0">
                  <c:v>-3.1E-2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'Low rates (QPs 27,32,37,42)'!$A$9</c:f>
              <c:strCache>
                <c:ptCount val="1"/>
                <c:pt idx="0">
                  <c:v>VTM+AMT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'Low rates (QPs 27,32,37,42)'!$H$9</c:f>
              <c:numCache>
                <c:formatCode>0.00%</c:formatCode>
                <c:ptCount val="1"/>
                <c:pt idx="0">
                  <c:v>1.3066666666666666</c:v>
                </c:pt>
              </c:numCache>
            </c:numRef>
          </c:xVal>
          <c:yVal>
            <c:numRef>
              <c:f>'Low rates (QPs 27,32,37,42)'!$C$9</c:f>
              <c:numCache>
                <c:formatCode>0.00%</c:formatCode>
                <c:ptCount val="1"/>
                <c:pt idx="0">
                  <c:v>-3.4599999999999999E-2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98874592"/>
        <c:axId val="-298886016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'Low rates (QPs 27,32,37,42)'!$A$10</c15:sqref>
                        </c15:formulaRef>
                      </c:ext>
                    </c:extLst>
                    <c:strCache>
                      <c:ptCount val="1"/>
                      <c:pt idx="0">
                        <c:v>CE6_luma_chroma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'Low rates (QPs 27,32,37,42)'!$H$10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1.1366666666666667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'Low rates (QPs 27,32,37,42)'!$C$10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-1.8800000000000001E-2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27,32,37,42)'!$A$11</c15:sqref>
                        </c15:formulaRef>
                      </c:ext>
                    </c:extLst>
                    <c:strCache>
                      <c:ptCount val="1"/>
                      <c:pt idx="0">
                        <c:v>CE6_luma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1.1383333333333332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-1.7299999999999999E-2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27,32,37,42)'!$A$12</c15:sqref>
                        </c15:formulaRef>
                      </c:ext>
                    </c:extLst>
                    <c:strCache>
                      <c:ptCount val="1"/>
                      <c:pt idx="0">
                        <c:v>CE6_chroma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1.0041666666666667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-8.0000000000000004E-4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27,32,37,42)'!$A$13</c15:sqref>
                        </c15:formulaRef>
                      </c:ext>
                    </c:extLst>
                    <c:strCache>
                      <c:ptCount val="1"/>
                      <c:pt idx="0">
                        <c:v>CE6(AMT)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1.3166666666666667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27,32,37,42)'!$A$14</c15:sqref>
                        </c15:formulaRef>
                      </c:ext>
                    </c:extLst>
                    <c:strCache>
                      <c:ptCount val="1"/>
                      <c:pt idx="0">
                        <c:v>CE6(A1)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>
                        <a:lumMod val="60000"/>
                      </a:schemeClr>
                    </a:solidFill>
                    <a:ln w="9525">
                      <a:solidFill>
                        <a:schemeClr val="accent2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-2.23E-2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27,32,37,42)'!$A$15</c15:sqref>
                        </c15:formulaRef>
                      </c:ext>
                    </c:extLst>
                    <c:strCache>
                      <c:ptCount val="1"/>
                      <c:pt idx="0">
                        <c:v>CE6(AMT+ANG65)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>
                        <a:lumMod val="60000"/>
                      </a:schemeClr>
                    </a:solidFill>
                    <a:ln w="9525">
                      <a:solidFill>
                        <a:schemeClr val="accent3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1.2450000000000001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-3.5200000000000002E-2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27,32,37,42)'!$A$16</c15:sqref>
                        </c15:formulaRef>
                      </c:ext>
                    </c:extLst>
                    <c:strCache>
                      <c:ptCount val="1"/>
                      <c:pt idx="0">
                        <c:v>CE6(A2)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>
                        <a:lumMod val="60000"/>
                      </a:schemeClr>
                    </a:solidFill>
                    <a:ln w="9525">
                      <a:solidFill>
                        <a:schemeClr val="accent4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1.0716666666666668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-2.1999999999999999E-2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27,32,37,42)'!$A$17</c15:sqref>
                        </c15:formulaRef>
                      </c:ext>
                    </c:extLst>
                    <c:strCache>
                      <c:ptCount val="1"/>
                      <c:pt idx="0">
                        <c:v>CE6(AMT+ANG65+LM)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>
                        <a:lumMod val="60000"/>
                      </a:schemeClr>
                    </a:solidFill>
                    <a:ln w="9525">
                      <a:solidFill>
                        <a:schemeClr val="accent5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1.2016666666666667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-3.5299999999999998E-2</c:v>
                      </c:pt>
                    </c:numCache>
                  </c:numRef>
                </c:yVal>
                <c:smooth val="0"/>
              </c15:ser>
            </c15:filteredScatterSeries>
          </c:ext>
        </c:extLst>
      </c:scatterChart>
      <c:valAx>
        <c:axId val="-298874592"/>
        <c:scaling>
          <c:orientation val="minMax"/>
          <c:min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EncTime+5*DecTime</a:t>
                </a:r>
              </a:p>
            </c:rich>
          </c:tx>
          <c:layout>
            <c:manualLayout>
              <c:xMode val="edge"/>
              <c:yMode val="edge"/>
              <c:x val="0.33923545681611272"/>
              <c:y val="0.912939093756975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8886016"/>
        <c:crosses val="autoZero"/>
        <c:crossBetween val="midCat"/>
      </c:valAx>
      <c:valAx>
        <c:axId val="-298886016"/>
        <c:scaling>
          <c:orientation val="maxMin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BDR-Y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88745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1067934008922"/>
          <c:y val="0.10246349704820622"/>
          <c:w val="0.63599149779835817"/>
          <c:h val="0.81151499757544965"/>
        </c:manualLayout>
      </c:layout>
      <c:scatterChart>
        <c:scatterStyle val="lineMarker"/>
        <c:varyColors val="0"/>
        <c:ser>
          <c:idx val="0"/>
          <c:order val="0"/>
          <c:tx>
            <c:strRef>
              <c:f>'Low rates (QPs 27,32,37,42)'!$A$7</c:f>
              <c:strCache>
                <c:ptCount val="1"/>
                <c:pt idx="0">
                  <c:v>VTM+V1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'Low rates (QPs 27,32,37,42)'!$H$7</c:f>
              <c:numCache>
                <c:formatCode>0.00%</c:formatCode>
                <c:ptCount val="1"/>
                <c:pt idx="0">
                  <c:v>1.0516666666666667</c:v>
                </c:pt>
              </c:numCache>
            </c:numRef>
          </c:xVal>
          <c:yVal>
            <c:numRef>
              <c:f>'Low rates (QPs 27,32,37,42)'!$C$7</c:f>
              <c:numCache>
                <c:formatCode>0.00%</c:formatCode>
                <c:ptCount val="1"/>
                <c:pt idx="0">
                  <c:v>-1.43E-2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'Low rates (QPs 27,32,37,42)'!$A$8</c:f>
              <c:strCache>
                <c:ptCount val="1"/>
                <c:pt idx="0">
                  <c:v>VTM+V2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'Low rates (QPs 27,32,37,42)'!$H$8</c:f>
              <c:numCache>
                <c:formatCode>0.00%</c:formatCode>
                <c:ptCount val="1"/>
                <c:pt idx="0">
                  <c:v>1.0516666666666667</c:v>
                </c:pt>
              </c:numCache>
            </c:numRef>
          </c:xVal>
          <c:yVal>
            <c:numRef>
              <c:f>'Low rates (QPs 27,32,37,42)'!$C$8</c:f>
              <c:numCache>
                <c:formatCode>0.00%</c:formatCode>
                <c:ptCount val="1"/>
                <c:pt idx="0">
                  <c:v>-1.3899999999999999E-2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'Low rates (QPs 27,32,37,42)'!$A$9</c:f>
              <c:strCache>
                <c:ptCount val="1"/>
                <c:pt idx="0">
                  <c:v>VTM+AMT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'Low rates (QPs 27,32,37,42)'!$H$9</c:f>
              <c:numCache>
                <c:formatCode>0.00%</c:formatCode>
                <c:ptCount val="1"/>
                <c:pt idx="0">
                  <c:v>1.0666666666666667</c:v>
                </c:pt>
              </c:numCache>
            </c:numRef>
          </c:xVal>
          <c:yVal>
            <c:numRef>
              <c:f>'Low rates (QPs 27,32,37,42)'!$C$9</c:f>
              <c:numCache>
                <c:formatCode>0.00%</c:formatCode>
                <c:ptCount val="1"/>
                <c:pt idx="0">
                  <c:v>-1.5299999999999999E-2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98885472"/>
        <c:axId val="-298876768"/>
        <c:extLst>
          <c:ext xmlns:c15="http://schemas.microsoft.com/office/drawing/2012/chart" uri="{02D57815-91ED-43cb-92C2-25804820EDAC}">
            <c15:filteredScatterSeries>
              <c15:ser>
                <c:idx val="3"/>
                <c:order val="3"/>
                <c:tx>
                  <c:strRef>
                    <c:extLst>
                      <c:ext uri="{02D57815-91ED-43cb-92C2-25804820EDAC}">
                        <c15:formulaRef>
                          <c15:sqref>'Low rates (QPs 27,32,37,42)'!$A$10</c15:sqref>
                        </c15:formulaRef>
                      </c:ext>
                    </c:extLst>
                    <c:strCache>
                      <c:ptCount val="1"/>
                      <c:pt idx="0">
                        <c:v>CE6_luma_chroma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/>
                    </a:solidFill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'Low rates (QPs 27,32,37,42)'!$H$10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1.1366666666666667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'Low rates (QPs 27,32,37,42)'!$C$10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-1.8800000000000001E-2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27,32,37,42)'!$A$11</c15:sqref>
                        </c15:formulaRef>
                      </c:ext>
                    </c:extLst>
                    <c:strCache>
                      <c:ptCount val="1"/>
                      <c:pt idx="0">
                        <c:v>CE6_luma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/>
                    </a:solidFill>
                    <a:ln w="9525">
                      <a:solidFill>
                        <a:schemeClr val="accent5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1.1383333333333332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27,32,37,42)'!$C$11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-1.7299999999999999E-2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27,32,37,42)'!$A$12</c15:sqref>
                        </c15:formulaRef>
                      </c:ext>
                    </c:extLst>
                    <c:strCache>
                      <c:ptCount val="1"/>
                      <c:pt idx="0">
                        <c:v>CE6_chroma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6"/>
                    </a:solidFill>
                    <a:ln w="9525">
                      <a:solidFill>
                        <a:schemeClr val="accent6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1.0041666666666667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27,32,37,42)'!$C$12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-8.0000000000000004E-4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27,32,37,42)'!$A$13</c15:sqref>
                        </c15:formulaRef>
                      </c:ext>
                    </c:extLst>
                    <c:strCache>
                      <c:ptCount val="1"/>
                      <c:pt idx="0">
                        <c:v>CE6(AMT)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>
                        <a:lumMod val="60000"/>
                      </a:schemeClr>
                    </a:solidFill>
                    <a:ln w="9525">
                      <a:solidFill>
                        <a:schemeClr val="accent1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1.3166666666666667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27,32,37,42)'!$C$13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-3.4599999999999999E-2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27,32,37,42)'!$A$14</c15:sqref>
                        </c15:formulaRef>
                      </c:ext>
                    </c:extLst>
                    <c:strCache>
                      <c:ptCount val="1"/>
                      <c:pt idx="0">
                        <c:v>CE6(A1)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>
                        <a:lumMod val="60000"/>
                      </a:schemeClr>
                    </a:solidFill>
                    <a:ln w="9525">
                      <a:solidFill>
                        <a:schemeClr val="accent2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1.135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27,32,37,42)'!$C$14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-2.23E-2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8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27,32,37,42)'!$A$15</c15:sqref>
                        </c15:formulaRef>
                      </c:ext>
                    </c:extLst>
                    <c:strCache>
                      <c:ptCount val="1"/>
                      <c:pt idx="0">
                        <c:v>CE6(AMT+ANG65)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>
                        <a:lumMod val="60000"/>
                      </a:schemeClr>
                    </a:solidFill>
                    <a:ln w="9525">
                      <a:solidFill>
                        <a:schemeClr val="accent3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1.2450000000000001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27,32,37,42)'!$C$15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-3.5200000000000002E-2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27,32,37,42)'!$A$16</c15:sqref>
                        </c15:formulaRef>
                      </c:ext>
                    </c:extLst>
                    <c:strCache>
                      <c:ptCount val="1"/>
                      <c:pt idx="0">
                        <c:v>CE6(A2)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4">
                        <a:lumMod val="60000"/>
                      </a:schemeClr>
                    </a:solidFill>
                    <a:ln w="9525">
                      <a:solidFill>
                        <a:schemeClr val="accent4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1.0716666666666668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27,32,37,42)'!$C$16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-2.1999999999999999E-2</c:v>
                      </c:pt>
                    </c:numCache>
                  </c:numRef>
                </c:yVal>
                <c:smooth val="0"/>
              </c15:ser>
            </c15:filteredScatterSeries>
            <c15:filteredScatte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27,32,37,42)'!$A$17</c15:sqref>
                        </c15:formulaRef>
                      </c:ext>
                    </c:extLst>
                    <c:strCache>
                      <c:ptCount val="1"/>
                      <c:pt idx="0">
                        <c:v>CE6(AMT+ANG65+LM)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5">
                        <a:lumMod val="60000"/>
                      </a:schemeClr>
                    </a:solidFill>
                    <a:ln w="9525">
                      <a:solidFill>
                        <a:schemeClr val="accent5">
                          <a:lumMod val="60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27,32,37,42)'!$H$17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1.2016666666666667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'Low rates (QPs 27,32,37,42)'!$C$17</c15:sqref>
                        </c15:formulaRef>
                      </c:ext>
                    </c:extLst>
                    <c:numCache>
                      <c:formatCode>0.00%</c:formatCode>
                      <c:ptCount val="1"/>
                      <c:pt idx="0">
                        <c:v>-3.5299999999999998E-2</c:v>
                      </c:pt>
                    </c:numCache>
                  </c:numRef>
                </c:yVal>
                <c:smooth val="0"/>
              </c15:ser>
            </c15:filteredScatterSeries>
          </c:ext>
        </c:extLst>
      </c:scatterChart>
      <c:valAx>
        <c:axId val="-298885472"/>
        <c:scaling>
          <c:orientation val="minMax"/>
          <c:min val="1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EncTime+5*DecTime</a:t>
                </a:r>
              </a:p>
            </c:rich>
          </c:tx>
          <c:layout>
            <c:manualLayout>
              <c:xMode val="edge"/>
              <c:yMode val="edge"/>
              <c:x val="0.33923545681611272"/>
              <c:y val="0.9129390937569753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8876768"/>
        <c:crosses val="autoZero"/>
        <c:crossBetween val="midCat"/>
      </c:valAx>
      <c:valAx>
        <c:axId val="-298876768"/>
        <c:scaling>
          <c:orientation val="maxMin"/>
          <c:max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BDR-Y</a:t>
                </a:r>
                <a:endParaRPr lang="zh-CN" alt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88854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1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777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2018/7/8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817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2018/7/8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107504" y="1268760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2800" b="0" dirty="0"/>
              <a:t>JVET-K0126: </a:t>
            </a:r>
            <a:r>
              <a:rPr lang="en-CA" altLang="zh-CN" sz="2800" b="0" dirty="0" smtClean="0"/>
              <a:t>Simplified </a:t>
            </a:r>
            <a:r>
              <a:rPr lang="en-CA" altLang="zh-CN" sz="2800" b="0" dirty="0"/>
              <a:t>multiple-core transform for intra residual coding</a:t>
            </a:r>
            <a:endParaRPr lang="zh-CN" altLang="en-US" sz="2800" b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23528" y="3573016"/>
            <a:ext cx="5976019" cy="8651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1600" u="sng" dirty="0" err="1" smtClean="0"/>
              <a:t>Yongbing</a:t>
            </a:r>
            <a:r>
              <a:rPr lang="en-US" altLang="zh-CN" sz="1600" u="sng" dirty="0" smtClean="0"/>
              <a:t> Lin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Quanhe</a:t>
            </a:r>
            <a:r>
              <a:rPr lang="en-US" altLang="zh-CN" sz="1600" dirty="0" smtClean="0"/>
              <a:t> Yu, </a:t>
            </a:r>
            <a:r>
              <a:rPr lang="en-US" altLang="zh-CN" sz="1600" dirty="0" err="1" smtClean="0"/>
              <a:t>Jianhua</a:t>
            </a:r>
            <a:r>
              <a:rPr lang="en-US" altLang="zh-CN" sz="1600" dirty="0" smtClean="0"/>
              <a:t> Zheng (HiSilicon) </a:t>
            </a:r>
          </a:p>
          <a:p>
            <a:pPr algn="ctr">
              <a:buNone/>
            </a:pPr>
            <a:r>
              <a:rPr lang="en-US" altLang="zh-CN" sz="1600" dirty="0" err="1" smtClean="0"/>
              <a:t>Xiaoqiang</a:t>
            </a:r>
            <a:r>
              <a:rPr lang="en-US" altLang="zh-CN" sz="1600" dirty="0" smtClean="0"/>
              <a:t> Cao, Ce Zhu (UESTC)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Test results for the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version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101799"/>
              </p:ext>
            </p:extLst>
          </p:nvPr>
        </p:nvGraphicFramePr>
        <p:xfrm>
          <a:off x="670593" y="756394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809401"/>
              </p:ext>
            </p:extLst>
          </p:nvPr>
        </p:nvGraphicFramePr>
        <p:xfrm>
          <a:off x="670593" y="2289613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7680"/>
              </p:ext>
            </p:extLst>
          </p:nvPr>
        </p:nvGraphicFramePr>
        <p:xfrm>
          <a:off x="670593" y="3822832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643752"/>
              </p:ext>
            </p:extLst>
          </p:nvPr>
        </p:nvGraphicFramePr>
        <p:xfrm>
          <a:off x="670593" y="5356051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84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629000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Simplified AMT (Intra only) for better trade-off between performance and complexity </a:t>
            </a:r>
          </a:p>
          <a:p>
            <a:pPr lvl="1"/>
            <a:r>
              <a:rPr lang="en-CA" altLang="zh-CN" sz="1600" dirty="0" smtClean="0"/>
              <a:t>Unification of transform core for intra and  inter residual coding (DCT2, DST7, DCT8)</a:t>
            </a:r>
          </a:p>
          <a:p>
            <a:pPr lvl="1"/>
            <a:r>
              <a:rPr lang="en-CA" altLang="zh-CN" sz="1600" dirty="0" smtClean="0"/>
              <a:t>number of transform cores: 5 -&gt; 3</a:t>
            </a:r>
          </a:p>
          <a:p>
            <a:pPr lvl="1"/>
            <a:r>
              <a:rPr lang="en-CA" altLang="zh-CN" sz="1600" dirty="0" smtClean="0"/>
              <a:t>Number of transform pair</a:t>
            </a:r>
            <a:r>
              <a:rPr lang="en-US" altLang="zh-CN" sz="1600" dirty="0" smtClean="0"/>
              <a:t>s</a:t>
            </a:r>
            <a:r>
              <a:rPr lang="en-CA" altLang="zh-CN" sz="1600" dirty="0" smtClean="0"/>
              <a:t>: 5 -&gt; 3</a:t>
            </a:r>
          </a:p>
          <a:p>
            <a:pPr lvl="1"/>
            <a:r>
              <a:rPr lang="en-CA" altLang="zh-CN" sz="1600" dirty="0" smtClean="0"/>
              <a:t>No transform subset concept</a:t>
            </a:r>
            <a:endParaRPr lang="en-CA" altLang="zh-CN" sz="1600" dirty="0"/>
          </a:p>
          <a:p>
            <a:pPr lvl="1"/>
            <a:r>
              <a:rPr lang="en-CA" altLang="zh-CN" sz="1600" dirty="0" smtClean="0"/>
              <a:t>Encoding speedup: ~15% (AI) with negligible performance loss</a:t>
            </a:r>
          </a:p>
          <a:p>
            <a:pPr lvl="1"/>
            <a:endParaRPr lang="en-US" altLang="zh-CN" sz="1600" dirty="0" smtClean="0"/>
          </a:p>
          <a:p>
            <a:r>
              <a:rPr lang="en-US" altLang="zh-CN" sz="1800" dirty="0" smtClean="0"/>
              <a:t>Test results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082928"/>
              </p:ext>
            </p:extLst>
          </p:nvPr>
        </p:nvGraphicFramePr>
        <p:xfrm>
          <a:off x="899590" y="4509120"/>
          <a:ext cx="7272810" cy="8255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12170"/>
                <a:gridCol w="1152128"/>
                <a:gridCol w="1152128"/>
                <a:gridCol w="1152128"/>
                <a:gridCol w="1152128"/>
                <a:gridCol w="1152128"/>
              </a:tblGrid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Tool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VTM+V1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-3.23%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-1.68%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-1.64%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196%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VTM+V2</a:t>
                      </a:r>
                      <a:r>
                        <a:rPr lang="en-US" altLang="zh-CN" sz="1100" kern="1200" dirty="0" smtClean="0">
                          <a:effectLst/>
                        </a:rPr>
                        <a:t>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-3.10%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-1.79%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-1.80%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177%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VTM+AMT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-3.46%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209%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115%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59761"/>
              </p:ext>
            </p:extLst>
          </p:nvPr>
        </p:nvGraphicFramePr>
        <p:xfrm>
          <a:off x="902688" y="5699796"/>
          <a:ext cx="7272810" cy="82554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12170"/>
                <a:gridCol w="1152128"/>
                <a:gridCol w="1152128"/>
                <a:gridCol w="1152128"/>
                <a:gridCol w="1152128"/>
                <a:gridCol w="1152128"/>
              </a:tblGrid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Tool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BDR-V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DecTime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VTM+V1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-1.43%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VTM+V2</a:t>
                      </a:r>
                      <a:r>
                        <a:rPr lang="en-US" altLang="zh-CN" sz="1100" kern="1200" dirty="0" smtClean="0">
                          <a:effectLst/>
                        </a:rPr>
                        <a:t> (proposal)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638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200" dirty="0" smtClean="0">
                          <a:effectLst/>
                        </a:rPr>
                        <a:t>VTM+AMT</a:t>
                      </a:r>
                      <a:endParaRPr lang="zh-CN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-1.53%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6762" y="4242574"/>
            <a:ext cx="4743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Performance under </a:t>
            </a:r>
            <a:r>
              <a:rPr lang="en-US" altLang="zh-CN" sz="1600" dirty="0" smtClean="0">
                <a:solidFill>
                  <a:srgbClr val="FF0000"/>
                </a:solidFill>
              </a:rPr>
              <a:t>AI</a:t>
            </a:r>
            <a:r>
              <a:rPr lang="en-US" altLang="zh-CN" sz="1600" dirty="0" smtClean="0"/>
              <a:t> configuration on top of VTM-1.0</a:t>
            </a:r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836762" y="5414158"/>
            <a:ext cx="4804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Performance under </a:t>
            </a:r>
            <a:r>
              <a:rPr lang="en-US" altLang="zh-CN" sz="1600" dirty="0" smtClean="0">
                <a:solidFill>
                  <a:srgbClr val="FF0000"/>
                </a:solidFill>
              </a:rPr>
              <a:t>RA</a:t>
            </a:r>
            <a:r>
              <a:rPr lang="en-US" altLang="zh-CN" sz="1600" dirty="0" smtClean="0"/>
              <a:t> configuration on top of VTM-1.0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Background: </a:t>
            </a:r>
            <a:r>
              <a:rPr lang="en-US" altLang="zh-CN" sz="2200" dirty="0" smtClean="0"/>
              <a:t>AMT in BMS1.0</a:t>
            </a:r>
          </a:p>
          <a:p>
            <a:pPr lvl="1"/>
            <a:r>
              <a:rPr lang="en-US" altLang="zh-CN" sz="1800" dirty="0" smtClean="0"/>
              <a:t>3%+ gain with 2X encoding time (AI)</a:t>
            </a:r>
          </a:p>
          <a:p>
            <a:pPr lvl="1"/>
            <a:r>
              <a:rPr lang="en-US" altLang="zh-CN" sz="1800" dirty="0" smtClean="0"/>
              <a:t>Usage of 5 kinds of transform cores</a:t>
            </a:r>
          </a:p>
          <a:p>
            <a:pPr lvl="1"/>
            <a:r>
              <a:rPr lang="en-US" altLang="zh-CN" sz="1800" dirty="0"/>
              <a:t>RDO </a:t>
            </a:r>
            <a:r>
              <a:rPr lang="en-US" altLang="zh-CN" sz="1800" dirty="0" smtClean="0"/>
              <a:t>based transform pair selection from maximum 5 ones</a:t>
            </a:r>
          </a:p>
          <a:p>
            <a:pPr lvl="1"/>
            <a:r>
              <a:rPr lang="en-US" altLang="zh-CN" sz="1800" dirty="0" smtClean="0"/>
              <a:t>Concept of transform subset</a:t>
            </a:r>
          </a:p>
          <a:p>
            <a:pPr lvl="1"/>
            <a:endParaRPr lang="en-US" altLang="zh-CN" sz="2200" dirty="0" smtClean="0"/>
          </a:p>
          <a:p>
            <a:r>
              <a:rPr lang="en-US" altLang="zh-CN" sz="2000" dirty="0" smtClean="0"/>
              <a:t>Proposal: simplified AMT for intra residual coding</a:t>
            </a:r>
          </a:p>
          <a:p>
            <a:pPr lvl="1"/>
            <a:r>
              <a:rPr lang="en-US" altLang="zh-CN" sz="1800" dirty="0" smtClean="0"/>
              <a:t>Tradeoff </a:t>
            </a:r>
            <a:r>
              <a:rPr lang="en-US" altLang="zh-CN" sz="1800" dirty="0"/>
              <a:t>between performance and complexity</a:t>
            </a:r>
          </a:p>
          <a:p>
            <a:pPr lvl="1"/>
            <a:r>
              <a:rPr lang="en-US" altLang="zh-CN" sz="1800" dirty="0" smtClean="0"/>
              <a:t>Reduced number of transform cores</a:t>
            </a:r>
          </a:p>
          <a:p>
            <a:pPr lvl="1"/>
            <a:r>
              <a:rPr lang="en-US" altLang="zh-CN" sz="1800" dirty="0" smtClean="0"/>
              <a:t>Reduced number of transform pairs to be signaled</a:t>
            </a:r>
          </a:p>
          <a:p>
            <a:pPr lvl="1"/>
            <a:r>
              <a:rPr lang="en-US" altLang="zh-CN" sz="1800" dirty="0" smtClean="0"/>
              <a:t>no transform subset</a:t>
            </a:r>
          </a:p>
        </p:txBody>
      </p:sp>
    </p:spTree>
    <p:extLst>
      <p:ext uri="{BB962C8B-B14F-4D97-AF65-F5344CB8AC3E}">
        <p14:creationId xmlns:p14="http://schemas.microsoft.com/office/powerpoint/2010/main" val="1606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Proposed versions of </a:t>
            </a:r>
            <a:r>
              <a:rPr lang="en-US" altLang="zh-CN" dirty="0"/>
              <a:t>simplified AMT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53095"/>
          </a:xfrm>
        </p:spPr>
        <p:txBody>
          <a:bodyPr>
            <a:noAutofit/>
          </a:bodyPr>
          <a:lstStyle/>
          <a:p>
            <a:r>
              <a:rPr lang="en-CA" altLang="zh-CN" sz="1800" b="1" dirty="0" smtClean="0"/>
              <a:t>1st </a:t>
            </a:r>
            <a:r>
              <a:rPr lang="en-CA" altLang="zh-CN" sz="1800" b="1" dirty="0"/>
              <a:t>proposed version </a:t>
            </a:r>
            <a:endParaRPr lang="en-CA" altLang="zh-CN" sz="1800" b="1" dirty="0" smtClean="0"/>
          </a:p>
          <a:p>
            <a:pPr lvl="1"/>
            <a:r>
              <a:rPr lang="en-CA" altLang="zh-CN" sz="1600" dirty="0" smtClean="0"/>
              <a:t>3 </a:t>
            </a:r>
            <a:r>
              <a:rPr lang="en-CA" altLang="zh-CN" sz="1600" dirty="0"/>
              <a:t>kinds of transform cores </a:t>
            </a:r>
            <a:endParaRPr lang="en-CA" altLang="zh-CN" sz="1600" dirty="0" smtClean="0"/>
          </a:p>
          <a:p>
            <a:pPr lvl="1"/>
            <a:r>
              <a:rPr lang="en-CA" altLang="zh-CN" sz="1600" dirty="0" smtClean="0"/>
              <a:t>4 </a:t>
            </a:r>
            <a:r>
              <a:rPr lang="en-CA" altLang="zh-CN" sz="1600" dirty="0"/>
              <a:t>transform pairs to be </a:t>
            </a:r>
            <a:r>
              <a:rPr lang="en-CA" altLang="zh-CN" sz="1600" dirty="0" smtClean="0"/>
              <a:t>signaled </a:t>
            </a:r>
          </a:p>
          <a:p>
            <a:r>
              <a:rPr lang="en-CA" altLang="zh-CN" sz="1800" b="1" dirty="0" smtClean="0"/>
              <a:t>2</a:t>
            </a:r>
            <a:r>
              <a:rPr lang="en-CA" altLang="zh-CN" sz="1800" b="1" baseline="30000" dirty="0" smtClean="0"/>
              <a:t>nd</a:t>
            </a:r>
            <a:r>
              <a:rPr lang="en-CA" altLang="zh-CN" sz="1800" b="1" dirty="0" smtClean="0"/>
              <a:t> proposed </a:t>
            </a:r>
            <a:r>
              <a:rPr lang="en-CA" altLang="zh-CN" sz="1800" b="1" dirty="0"/>
              <a:t>version </a:t>
            </a:r>
            <a:r>
              <a:rPr lang="en-CA" altLang="zh-CN" sz="1800" b="1" dirty="0" smtClean="0"/>
              <a:t>further </a:t>
            </a:r>
            <a:r>
              <a:rPr lang="en-CA" altLang="zh-CN" sz="1800" b="1" dirty="0"/>
              <a:t>reduces number of transform </a:t>
            </a:r>
            <a:r>
              <a:rPr lang="en-CA" altLang="zh-CN" sz="1800" b="1" dirty="0" smtClean="0"/>
              <a:t>pairs</a:t>
            </a:r>
            <a:endParaRPr lang="zh-CN" altLang="en-US" sz="18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492284"/>
              </p:ext>
            </p:extLst>
          </p:nvPr>
        </p:nvGraphicFramePr>
        <p:xfrm>
          <a:off x="1120140" y="3413752"/>
          <a:ext cx="6903720" cy="12700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75596"/>
                <a:gridCol w="3168352"/>
                <a:gridCol w="1800200"/>
                <a:gridCol w="859572"/>
              </a:tblGrid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AMT flag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Transform pair</a:t>
                      </a:r>
                      <a:r>
                        <a:rPr lang="zh-CN" sz="1100" kern="100">
                          <a:effectLst/>
                        </a:rPr>
                        <a:t>（</a:t>
                      </a:r>
                      <a:r>
                        <a:rPr lang="en-US" sz="1100" kern="100">
                          <a:effectLst/>
                        </a:rPr>
                        <a:t>V, H</a:t>
                      </a:r>
                      <a:r>
                        <a:rPr lang="zh-CN" sz="1100" kern="100">
                          <a:effectLst/>
                        </a:rPr>
                        <a:t>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Transform pair index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Code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( DCT-2</a:t>
                      </a:r>
                      <a:r>
                        <a:rPr lang="zh-CN" sz="1100" kern="100">
                          <a:effectLst/>
                        </a:rPr>
                        <a:t>，</a:t>
                      </a:r>
                      <a:r>
                        <a:rPr lang="en-US" sz="1100" kern="100">
                          <a:effectLst/>
                        </a:rPr>
                        <a:t>DCT-2 )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3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DST-7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DST-7 )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DCT-8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DST-7 )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DST-7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DCT-8 )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2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655696"/>
              </p:ext>
            </p:extLst>
          </p:nvPr>
        </p:nvGraphicFramePr>
        <p:xfrm>
          <a:off x="1120140" y="5039320"/>
          <a:ext cx="6903720" cy="12700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75596"/>
                <a:gridCol w="3168352"/>
                <a:gridCol w="1800200"/>
                <a:gridCol w="859572"/>
              </a:tblGrid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AMT flag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Transform pair</a:t>
                      </a:r>
                      <a:r>
                        <a:rPr lang="zh-CN" sz="1100" kern="100">
                          <a:effectLst/>
                        </a:rPr>
                        <a:t>（</a:t>
                      </a:r>
                      <a:r>
                        <a:rPr lang="en-US" sz="1100" kern="100">
                          <a:effectLst/>
                        </a:rPr>
                        <a:t>V, H</a:t>
                      </a:r>
                      <a:r>
                        <a:rPr lang="zh-CN" sz="1100" kern="100">
                          <a:effectLst/>
                        </a:rPr>
                        <a:t>）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Transform pair index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Code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( DCT-2</a:t>
                      </a:r>
                      <a:r>
                        <a:rPr lang="zh-CN" sz="1100" kern="100">
                          <a:effectLst/>
                        </a:rPr>
                        <a:t>，</a:t>
                      </a:r>
                      <a:r>
                        <a:rPr lang="en-US" sz="1100" kern="100">
                          <a:effectLst/>
                        </a:rPr>
                        <a:t>DCT-2 )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N/A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DST-7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DST-7 )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DST-7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DCT-8 ): if </a:t>
                      </a:r>
                      <a:r>
                        <a:rPr lang="en-US" sz="1100" kern="100" dirty="0" err="1">
                          <a:effectLst/>
                        </a:rPr>
                        <a:t>IntraPredMode</a:t>
                      </a:r>
                      <a:r>
                        <a:rPr lang="en-US" sz="1100" kern="100" dirty="0">
                          <a:effectLst/>
                        </a:rPr>
                        <a:t> &lt;= N</a:t>
                      </a:r>
                      <a:endParaRPr lang="zh-CN" sz="1200" kern="100" dirty="0">
                        <a:effectLst/>
                      </a:endParaRPr>
                    </a:p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( DCT-8</a:t>
                      </a:r>
                      <a:r>
                        <a:rPr lang="zh-CN" sz="1100" kern="100" dirty="0">
                          <a:effectLst/>
                        </a:rPr>
                        <a:t>，</a:t>
                      </a:r>
                      <a:r>
                        <a:rPr lang="en-US" sz="1100" kern="100" dirty="0">
                          <a:effectLst/>
                        </a:rPr>
                        <a:t>DST-7 ): if </a:t>
                      </a:r>
                      <a:r>
                        <a:rPr lang="en-US" sz="1100" kern="100" dirty="0" err="1">
                          <a:effectLst/>
                        </a:rPr>
                        <a:t>IntraPredMode</a:t>
                      </a:r>
                      <a:r>
                        <a:rPr lang="en-US" sz="1100" kern="100" dirty="0">
                          <a:effectLst/>
                        </a:rPr>
                        <a:t> &gt; N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0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7584" y="3068960"/>
            <a:ext cx="4431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#1 proposed version:  transform </a:t>
            </a:r>
            <a:r>
              <a:rPr lang="en-US" altLang="zh-CN" sz="1600" dirty="0"/>
              <a:t>pair </a:t>
            </a:r>
            <a:r>
              <a:rPr lang="en-US" altLang="zh-CN" sz="1600" dirty="0" smtClean="0"/>
              <a:t>and </a:t>
            </a:r>
            <a:r>
              <a:rPr lang="en-US" altLang="zh-CN" sz="1600" dirty="0"/>
              <a:t>signaling</a:t>
            </a:r>
            <a:endParaRPr lang="zh-CN" altLang="en-US" sz="1600" dirty="0"/>
          </a:p>
        </p:txBody>
      </p:sp>
      <p:sp>
        <p:nvSpPr>
          <p:cNvPr id="8" name="文本框 7"/>
          <p:cNvSpPr txBox="1"/>
          <p:nvPr/>
        </p:nvSpPr>
        <p:spPr>
          <a:xfrm>
            <a:off x="827584" y="4719067"/>
            <a:ext cx="4456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#2 </a:t>
            </a:r>
            <a:r>
              <a:rPr lang="en-US" altLang="zh-CN" sz="1600" dirty="0"/>
              <a:t>proposed version:  transform pair and signaling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426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(AI)</a:t>
            </a:r>
            <a:r>
              <a:rPr lang="en-US" altLang="zh-CN" dirty="0" smtClean="0"/>
              <a:t> for the proposals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036892"/>
              </p:ext>
            </p:extLst>
          </p:nvPr>
        </p:nvGraphicFramePr>
        <p:xfrm>
          <a:off x="1331640" y="1922678"/>
          <a:ext cx="6336702" cy="99698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056117"/>
                <a:gridCol w="1056117"/>
                <a:gridCol w="1056117"/>
                <a:gridCol w="1056117"/>
                <a:gridCol w="1056117"/>
                <a:gridCol w="1056117"/>
              </a:tblGrid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Tool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BDR-Y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EncTime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-3.23%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-1.68%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-1.64%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196%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113%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-3.10%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-1.79%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-1.80%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177%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113%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VTM+AMT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-3.46%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-1.55%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-1.53%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smtClean="0">
                          <a:effectLst/>
                        </a:rPr>
                        <a:t>209%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115%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6676" y="1628800"/>
            <a:ext cx="7038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Comparison of coding performance between proposals and AMT, for AI case on top of VTM-1.0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219573" y="5847208"/>
            <a:ext cx="656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400" dirty="0"/>
              <a:t>Figure 1. </a:t>
            </a:r>
            <a:r>
              <a:rPr lang="en-CA" altLang="zh-CN" sz="1400" dirty="0" smtClean="0"/>
              <a:t>Trade</a:t>
            </a:r>
            <a:r>
              <a:rPr lang="en-US" altLang="zh-CN" sz="1400" dirty="0" smtClean="0"/>
              <a:t>-</a:t>
            </a:r>
            <a:r>
              <a:rPr lang="en-CA" altLang="zh-CN" sz="1400" dirty="0" smtClean="0"/>
              <a:t>off </a:t>
            </a:r>
            <a:r>
              <a:rPr lang="en-CA" altLang="zh-CN" sz="1400" dirty="0"/>
              <a:t>between performance (BDR-Y) and complexity (EncTime+5*</a:t>
            </a:r>
            <a:r>
              <a:rPr lang="en-CA" altLang="zh-CN" sz="1400" dirty="0" err="1"/>
              <a:t>DecTime</a:t>
            </a:r>
            <a:r>
              <a:rPr lang="en-CA" altLang="zh-CN" sz="1400" dirty="0"/>
              <a:t>)</a:t>
            </a:r>
            <a:endParaRPr lang="zh-CN" altLang="en-US" sz="1400" dirty="0"/>
          </a:p>
        </p:txBody>
      </p:sp>
      <p:graphicFrame>
        <p:nvGraphicFramePr>
          <p:cNvPr id="16" name="图表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241764"/>
              </p:ext>
            </p:extLst>
          </p:nvPr>
        </p:nvGraphicFramePr>
        <p:xfrm>
          <a:off x="2261614" y="2919662"/>
          <a:ext cx="4830666" cy="2927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 flipV="1">
            <a:off x="2928938" y="3444240"/>
            <a:ext cx="2887662" cy="218808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10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Test results</a:t>
            </a:r>
            <a:r>
              <a:rPr lang="en-US" altLang="zh-CN" dirty="0"/>
              <a:t> </a:t>
            </a:r>
            <a:r>
              <a:rPr lang="en-US" altLang="zh-CN" dirty="0" smtClean="0"/>
              <a:t>(RA) for the proposals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961303"/>
              </p:ext>
            </p:extLst>
          </p:nvPr>
        </p:nvGraphicFramePr>
        <p:xfrm>
          <a:off x="1331640" y="1922678"/>
          <a:ext cx="6336702" cy="99698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1056117"/>
                <a:gridCol w="1056117"/>
                <a:gridCol w="1056117"/>
                <a:gridCol w="1056117"/>
                <a:gridCol w="1056117"/>
                <a:gridCol w="1056117"/>
              </a:tblGrid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effectLst/>
                        </a:rPr>
                        <a:t>Tool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BDR-Y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BDR-U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BDR-V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EncTime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DecTime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-1.43%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VTM+V2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4924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effectLst/>
                        </a:rPr>
                        <a:t>VTM+AMT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-1.53%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125%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6676" y="1628800"/>
            <a:ext cx="7185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Comparison of coding performance between  proposals and AMT, for RA case on top of VTM-1.0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219573" y="5847208"/>
            <a:ext cx="656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altLang="zh-CN" sz="1400" dirty="0"/>
              <a:t>Figure </a:t>
            </a:r>
            <a:r>
              <a:rPr lang="en-CA" altLang="zh-CN" sz="1400" dirty="0" smtClean="0"/>
              <a:t>2. </a:t>
            </a:r>
            <a:r>
              <a:rPr lang="en-CA" altLang="zh-CN" sz="1400" dirty="0" smtClean="0"/>
              <a:t>Trade</a:t>
            </a:r>
            <a:r>
              <a:rPr lang="en-US" altLang="zh-CN" sz="1400" dirty="0" smtClean="0"/>
              <a:t>-</a:t>
            </a:r>
            <a:r>
              <a:rPr lang="en-CA" altLang="zh-CN" sz="1400" dirty="0" smtClean="0"/>
              <a:t>off </a:t>
            </a:r>
            <a:r>
              <a:rPr lang="en-CA" altLang="zh-CN" sz="1400" dirty="0"/>
              <a:t>between performance (BDR-Y) and complexity (EncTime+5*</a:t>
            </a:r>
            <a:r>
              <a:rPr lang="en-CA" altLang="zh-CN" sz="1400" dirty="0" err="1"/>
              <a:t>DecTime</a:t>
            </a:r>
            <a:r>
              <a:rPr lang="en-CA" altLang="zh-CN" sz="1400" dirty="0"/>
              <a:t>)</a:t>
            </a:r>
            <a:endParaRPr lang="zh-CN" altLang="en-US" sz="1400" dirty="0"/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9123249"/>
              </p:ext>
            </p:extLst>
          </p:nvPr>
        </p:nvGraphicFramePr>
        <p:xfrm>
          <a:off x="2261614" y="2919662"/>
          <a:ext cx="5046690" cy="2927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 flipV="1">
            <a:off x="2928938" y="3459480"/>
            <a:ext cx="2928302" cy="2172846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870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0550" cy="45243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The proposals with better </a:t>
            </a:r>
            <a:r>
              <a:rPr lang="en-US" altLang="zh-CN" sz="2000" dirty="0" smtClean="0"/>
              <a:t>trade-off </a:t>
            </a:r>
            <a:r>
              <a:rPr lang="en-US" altLang="zh-CN" sz="2000" dirty="0" smtClean="0"/>
              <a:t>than the existing AMT</a:t>
            </a:r>
          </a:p>
          <a:p>
            <a:pPr lvl="1"/>
            <a:r>
              <a:rPr lang="en-US" altLang="zh-CN" sz="1600" dirty="0" smtClean="0"/>
              <a:t>Unification of transform cores for Intra and inter residuals</a:t>
            </a:r>
          </a:p>
          <a:p>
            <a:pPr lvl="1"/>
            <a:r>
              <a:rPr lang="en-US" altLang="zh-CN" sz="1600" dirty="0" smtClean="0"/>
              <a:t>Lower decoder complexity with reduced number of </a:t>
            </a:r>
            <a:r>
              <a:rPr lang="en-US" altLang="zh-CN" sz="1600" dirty="0"/>
              <a:t>transform cores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Encoding speedup with reduced number of transform pairs</a:t>
            </a:r>
          </a:p>
          <a:p>
            <a:pPr lvl="1"/>
            <a:r>
              <a:rPr lang="en-US" altLang="zh-CN" sz="1600" dirty="0" smtClean="0"/>
              <a:t>No transform subset concept</a:t>
            </a:r>
          </a:p>
          <a:p>
            <a:r>
              <a:rPr lang="en-US" altLang="zh-CN" sz="2000" dirty="0" smtClean="0"/>
              <a:t>recommend to inclusion of the proposals in next VTM/BMS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456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80512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2" y="2736850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16386" y="3429000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Test results for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</a:t>
            </a:r>
            <a:r>
              <a:rPr lang="en-US" altLang="zh-CN" dirty="0" smtClean="0"/>
              <a:t>version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285787"/>
              </p:ext>
            </p:extLst>
          </p:nvPr>
        </p:nvGraphicFramePr>
        <p:xfrm>
          <a:off x="688029" y="692696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6886"/>
              </p:ext>
            </p:extLst>
          </p:nvPr>
        </p:nvGraphicFramePr>
        <p:xfrm>
          <a:off x="688029" y="2247148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 +AMT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53572"/>
              </p:ext>
            </p:extLst>
          </p:nvPr>
        </p:nvGraphicFramePr>
        <p:xfrm>
          <a:off x="688029" y="3801600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724858"/>
              </p:ext>
            </p:extLst>
          </p:nvPr>
        </p:nvGraphicFramePr>
        <p:xfrm>
          <a:off x="688029" y="5356051"/>
          <a:ext cx="7772403" cy="145732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with AMT disabled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 (AMT Intra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970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7505</TotalTime>
  <Words>1993</Words>
  <Application>Microsoft Office PowerPoint</Application>
  <PresentationFormat>全屏显示(4:3)</PresentationFormat>
  <Paragraphs>809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FrutigerNext LT Bold</vt:lpstr>
      <vt:lpstr>FrutigerNext LT Medium</vt:lpstr>
      <vt:lpstr>FrutigerNext LT Regular</vt:lpstr>
      <vt:lpstr>MS PGothic</vt:lpstr>
      <vt:lpstr>华文细黑</vt:lpstr>
      <vt:lpstr>宋体</vt:lpstr>
      <vt:lpstr>Arial</vt:lpstr>
      <vt:lpstr>Calibri</vt:lpstr>
      <vt:lpstr>Times New Roman</vt:lpstr>
      <vt:lpstr>Wingdings</vt:lpstr>
      <vt:lpstr>Office 主题</vt:lpstr>
      <vt:lpstr>JVET-K0126: Simplified multiple-core transform for intra residual coding</vt:lpstr>
      <vt:lpstr>Summary</vt:lpstr>
      <vt:lpstr>Introduction</vt:lpstr>
      <vt:lpstr>Proposed versions of simplified AMT</vt:lpstr>
      <vt:lpstr>Test results (AI) for the proposals</vt:lpstr>
      <vt:lpstr>Test results (RA) for the proposals</vt:lpstr>
      <vt:lpstr>Conclusion</vt:lpstr>
      <vt:lpstr>PowerPoint 演示文稿</vt:lpstr>
      <vt:lpstr>Test results for the 1st version</vt:lpstr>
      <vt:lpstr>Test results for the 2nd version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Linyongbing</cp:lastModifiedBy>
  <cp:revision>761</cp:revision>
  <dcterms:created xsi:type="dcterms:W3CDTF">2017-01-03T09:55:58Z</dcterms:created>
  <dcterms:modified xsi:type="dcterms:W3CDTF">2018-07-08T04:51:38Z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(3)BseDhct0+YYUG/ps/TA/+djmxNDGTIjZM08BwKohmKqJ4vsDVqRm4+LrnqHefEagq+Olm9+1
9m/pBKkI7a5jL8ZQjIpghRFOhFqLPs60f8JjGoPG4KjcLWjZxIPoPP9GBAWIw37/v8Cu5185
Sbkhgf9Lcb+lSQjVJwqAHIik55NHqejPlUavyHDzcNSiBIyOS2vZcqL7KLsWMCTfDtr25DkX
fpScD/3y0A/pqtpURb</vt:lpwstr>
  </property>
  <property fmtid="{D5CDD505-2E9C-101B-9397-08002B2CF9AE}" pid="3" name="_2015_ms_pID_7253431">
    <vt:lpwstr>eiAuBpdQ0mKy5FZbcrKRbF4i1qwKCwWyAMAHGuX9Gt5qfUlbJYfE+y
cMlTixy2LSmT5Cww43VYzKrGlRLHTjs40QdYJi/HZIXzeHkycPImVTqYCfUIgEzorKNDBadq
25jYnO3Rt35z1AumZrOwxzqv9rYYm181fq4IWcX7973IP5OsfQ7coe5FWt1GMPKSnBbsyKyw
yXqZnK+r45cT769cAZkMV4vZKVtmexdMiLK5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1490252046</vt:lpwstr>
  </property>
  <property fmtid="{D5CDD505-2E9C-101B-9397-08002B2CF9AE}" pid="8" name="_2015_ms_pID_7253432">
    <vt:lpwstr>MQ==</vt:lpwstr>
  </property>
</Properties>
</file>