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handoutMasterIdLst>
    <p:handoutMasterId r:id="rId16"/>
  </p:handoutMasterIdLst>
  <p:sldIdLst>
    <p:sldId id="280" r:id="rId3"/>
    <p:sldId id="306" r:id="rId4"/>
    <p:sldId id="311" r:id="rId5"/>
    <p:sldId id="315" r:id="rId6"/>
    <p:sldId id="316" r:id="rId7"/>
    <p:sldId id="317" r:id="rId8"/>
    <p:sldId id="321" r:id="rId9"/>
    <p:sldId id="310" r:id="rId10"/>
    <p:sldId id="318" r:id="rId11"/>
    <p:sldId id="295" r:id="rId12"/>
    <p:sldId id="320" r:id="rId13"/>
    <p:sldId id="319" r:id="rId14"/>
  </p:sldIdLst>
  <p:sldSz cx="9144000" cy="6858000" type="screen4x3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F2CF8B-2D5D-4296-B719-0E97A9BA06DF}" type="datetimeFigureOut">
              <a:rPr lang="de-DE" smtClean="0"/>
              <a:t>15.07.2018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17C47-E464-4E12-BC13-F3E71ADF454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4924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84F66C-38E8-4FC5-8820-C5BD92C09222}" type="datetimeFigureOut">
              <a:rPr lang="de-DE" smtClean="0"/>
              <a:t>15.07.2018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820A02-F199-497D-BE5B-80B23229345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761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654" y="6139470"/>
            <a:ext cx="1216800" cy="674691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59" y="6216040"/>
            <a:ext cx="2123848" cy="576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3111103"/>
            <a:ext cx="7772400" cy="1181993"/>
          </a:xfrm>
        </p:spPr>
        <p:txBody>
          <a:bodyPr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8" name="Titel 1"/>
          <p:cNvSpPr txBox="1">
            <a:spLocks/>
          </p:cNvSpPr>
          <p:nvPr userDrawn="1"/>
        </p:nvSpPr>
        <p:spPr>
          <a:xfrm>
            <a:off x="1475656" y="4365104"/>
            <a:ext cx="6336704" cy="15121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sz="2400" dirty="0" smtClean="0">
                <a:latin typeface="+mj-lt"/>
              </a:rPr>
              <a:t>Christian </a:t>
            </a:r>
            <a:r>
              <a:rPr lang="de-DE" sz="2400" dirty="0" err="1" smtClean="0">
                <a:latin typeface="+mj-lt"/>
              </a:rPr>
              <a:t>Herglotz</a:t>
            </a:r>
            <a:r>
              <a:rPr lang="de-DE" sz="2400" dirty="0" smtClean="0">
                <a:latin typeface="+mj-lt"/>
              </a:rPr>
              <a:t>, Matthias </a:t>
            </a:r>
            <a:r>
              <a:rPr lang="de-DE" sz="2400" dirty="0" err="1" smtClean="0">
                <a:latin typeface="+mj-lt"/>
              </a:rPr>
              <a:t>Kränzler</a:t>
            </a:r>
            <a:r>
              <a:rPr lang="de-DE" sz="2400" dirty="0" smtClean="0">
                <a:latin typeface="+mj-lt"/>
              </a:rPr>
              <a:t>, André </a:t>
            </a:r>
            <a:r>
              <a:rPr lang="de-DE" sz="2400" dirty="0" err="1" smtClean="0">
                <a:latin typeface="+mj-lt"/>
              </a:rPr>
              <a:t>Kaup</a:t>
            </a:r>
            <a:endParaRPr lang="de-DE" sz="2400" baseline="0" dirty="0" smtClean="0"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de-DE" sz="1800" baseline="0" dirty="0" smtClean="0">
                <a:latin typeface="+mj-lt"/>
              </a:rPr>
              <a:t>christian.herglotz@fau.de </a:t>
            </a:r>
          </a:p>
          <a:p>
            <a:pPr>
              <a:spcAft>
                <a:spcPts val="600"/>
              </a:spcAft>
            </a:pPr>
            <a:endParaRPr lang="de-DE" sz="100" baseline="0" dirty="0" smtClean="0">
              <a:latin typeface="+mj-lt"/>
            </a:endParaRPr>
          </a:p>
          <a:p>
            <a:r>
              <a:rPr lang="de-DE" sz="2000" dirty="0" smtClean="0">
                <a:latin typeface="+mj-lt"/>
              </a:rPr>
              <a:t>Multimedia Communications </a:t>
            </a:r>
            <a:r>
              <a:rPr lang="de-DE" sz="2000" baseline="0" dirty="0" err="1" smtClean="0">
                <a:latin typeface="+mj-lt"/>
              </a:rPr>
              <a:t>and</a:t>
            </a:r>
            <a:r>
              <a:rPr lang="de-DE" sz="2000" baseline="0" dirty="0" smtClean="0">
                <a:latin typeface="+mj-lt"/>
              </a:rPr>
              <a:t> Signal Processing</a:t>
            </a:r>
          </a:p>
        </p:txBody>
      </p:sp>
      <p:pic>
        <p:nvPicPr>
          <p:cNvPr id="3" name="Grafik 2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89"/>
          <a:stretch/>
        </p:blipFill>
        <p:spPr>
          <a:xfrm>
            <a:off x="-3820" y="-27384"/>
            <a:ext cx="9144000" cy="2843347"/>
          </a:xfrm>
          <a:prstGeom prst="rect">
            <a:avLst/>
          </a:prstGeom>
        </p:spPr>
      </p:pic>
      <p:sp>
        <p:nvSpPr>
          <p:cNvPr id="10" name="Line 14"/>
          <p:cNvSpPr>
            <a:spLocks noChangeShapeType="1"/>
          </p:cNvSpPr>
          <p:nvPr userDrawn="1"/>
        </p:nvSpPr>
        <p:spPr bwMode="auto">
          <a:xfrm>
            <a:off x="288359" y="6093296"/>
            <a:ext cx="8652683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Line 15"/>
          <p:cNvSpPr>
            <a:spLocks noChangeShapeType="1"/>
          </p:cNvSpPr>
          <p:nvPr userDrawn="1"/>
        </p:nvSpPr>
        <p:spPr bwMode="auto">
          <a:xfrm>
            <a:off x="202958" y="6037733"/>
            <a:ext cx="8655496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6448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600" b="1" cap="all">
                <a:solidFill>
                  <a:schemeClr val="tx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55575" y="3068960"/>
            <a:ext cx="7739137" cy="13379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89"/>
          <a:stretch/>
        </p:blipFill>
        <p:spPr>
          <a:xfrm>
            <a:off x="-3820" y="-27384"/>
            <a:ext cx="9144000" cy="2843347"/>
          </a:xfrm>
          <a:prstGeom prst="rect">
            <a:avLst/>
          </a:prstGeom>
        </p:spPr>
      </p:pic>
      <p:sp>
        <p:nvSpPr>
          <p:cNvPr id="14" name="Line 14"/>
          <p:cNvSpPr>
            <a:spLocks noChangeShapeType="1"/>
          </p:cNvSpPr>
          <p:nvPr userDrawn="1"/>
        </p:nvSpPr>
        <p:spPr bwMode="auto">
          <a:xfrm>
            <a:off x="288359" y="6093296"/>
            <a:ext cx="8652683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5" name="Line 15"/>
          <p:cNvSpPr>
            <a:spLocks noChangeShapeType="1"/>
          </p:cNvSpPr>
          <p:nvPr userDrawn="1"/>
        </p:nvSpPr>
        <p:spPr bwMode="auto">
          <a:xfrm>
            <a:off x="202958" y="6037733"/>
            <a:ext cx="8655496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1" name="Grafik 10"/>
          <p:cNvPicPr>
            <a:picLocks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654" y="6139470"/>
            <a:ext cx="1216800" cy="674691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59" y="6216040"/>
            <a:ext cx="2123848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926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/>
          <a:lstStyle>
            <a:lvl1pPr>
              <a:defRPr sz="2800" baseline="0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288359" y="820267"/>
            <a:ext cx="8652683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3" name="Line 15"/>
          <p:cNvSpPr>
            <a:spLocks noChangeShapeType="1"/>
          </p:cNvSpPr>
          <p:nvPr userDrawn="1"/>
        </p:nvSpPr>
        <p:spPr bwMode="auto">
          <a:xfrm>
            <a:off x="202958" y="764704"/>
            <a:ext cx="8655496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4"/>
          <p:cNvSpPr>
            <a:spLocks noChangeShapeType="1"/>
          </p:cNvSpPr>
          <p:nvPr userDrawn="1"/>
        </p:nvSpPr>
        <p:spPr bwMode="auto">
          <a:xfrm>
            <a:off x="288359" y="6093296"/>
            <a:ext cx="8652683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5" name="Line 15"/>
          <p:cNvSpPr>
            <a:spLocks noChangeShapeType="1"/>
          </p:cNvSpPr>
          <p:nvPr userDrawn="1"/>
        </p:nvSpPr>
        <p:spPr bwMode="auto">
          <a:xfrm>
            <a:off x="202958" y="6037733"/>
            <a:ext cx="8655496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0" name="Grafik 9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654" y="6139470"/>
            <a:ext cx="1216800" cy="674691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59" y="6216040"/>
            <a:ext cx="2123848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548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C. </a:t>
            </a:r>
            <a:r>
              <a:rPr lang="de-DE" dirty="0" err="1" smtClean="0"/>
              <a:t>Herglotz</a:t>
            </a:r>
            <a:r>
              <a:rPr lang="de-DE" dirty="0" smtClean="0"/>
              <a:t>: Decoding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Estimation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an HEVC Hardware Decoder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027140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4038600" cy="492941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038600" cy="492941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C. </a:t>
            </a:r>
            <a:r>
              <a:rPr lang="de-DE" dirty="0" err="1" smtClean="0"/>
              <a:t>Herglotz</a:t>
            </a:r>
            <a:r>
              <a:rPr lang="de-DE" dirty="0" smtClean="0"/>
              <a:t>: Decoding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Estimation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an HEVC Hardware Decoder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88864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0506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916832"/>
            <a:ext cx="4040188" cy="420933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916832"/>
            <a:ext cx="4041775" cy="420933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C. </a:t>
            </a:r>
            <a:r>
              <a:rPr lang="de-DE" dirty="0" err="1" smtClean="0"/>
              <a:t>Herglotz</a:t>
            </a:r>
            <a:r>
              <a:rPr lang="de-DE" dirty="0" smtClean="0"/>
              <a:t>: Decoding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Estimation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an HEVC Hardware Decoder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81010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39237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680" y="6298655"/>
            <a:ext cx="904362" cy="501450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59" y="6367509"/>
            <a:ext cx="1579612" cy="428400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89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196753"/>
            <a:ext cx="8229600" cy="5040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23728" y="6205530"/>
            <a:ext cx="4824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 smtClean="0"/>
              <a:t>C. </a:t>
            </a:r>
            <a:r>
              <a:rPr lang="de-DE" dirty="0" err="1" smtClean="0"/>
              <a:t>Herglotz</a:t>
            </a:r>
            <a:r>
              <a:rPr lang="de-DE" dirty="0" smtClean="0"/>
              <a:t>: Decoding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Estimation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an HEVC Hardware Decoder</a:t>
            </a:r>
            <a:endParaRPr lang="de-DE" dirty="0"/>
          </a:p>
        </p:txBody>
      </p:sp>
      <p:sp>
        <p:nvSpPr>
          <p:cNvPr id="15" name="Fußzeilenplatzhalter 4"/>
          <p:cNvSpPr txBox="1">
            <a:spLocks/>
          </p:cNvSpPr>
          <p:nvPr/>
        </p:nvSpPr>
        <p:spPr>
          <a:xfrm>
            <a:off x="2371688" y="6434980"/>
            <a:ext cx="4392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Multimedia Communications and Signal Processing</a:t>
            </a:r>
            <a:endParaRPr lang="de-DE" dirty="0"/>
          </a:p>
        </p:txBody>
      </p:sp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288359" y="820267"/>
            <a:ext cx="8652683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2" name="Line 15"/>
          <p:cNvSpPr>
            <a:spLocks noChangeShapeType="1"/>
          </p:cNvSpPr>
          <p:nvPr userDrawn="1"/>
        </p:nvSpPr>
        <p:spPr bwMode="auto">
          <a:xfrm>
            <a:off x="202958" y="764704"/>
            <a:ext cx="8655496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6" name="Line 14"/>
          <p:cNvSpPr>
            <a:spLocks noChangeShapeType="1"/>
          </p:cNvSpPr>
          <p:nvPr userDrawn="1"/>
        </p:nvSpPr>
        <p:spPr bwMode="auto">
          <a:xfrm>
            <a:off x="288359" y="6220867"/>
            <a:ext cx="8652683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5"/>
          <p:cNvSpPr>
            <a:spLocks noChangeShapeType="1"/>
          </p:cNvSpPr>
          <p:nvPr userDrawn="1"/>
        </p:nvSpPr>
        <p:spPr bwMode="auto">
          <a:xfrm>
            <a:off x="202958" y="6165304"/>
            <a:ext cx="8655496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8" name="Textfeld 17"/>
          <p:cNvSpPr txBox="1"/>
          <p:nvPr userDrawn="1"/>
        </p:nvSpPr>
        <p:spPr>
          <a:xfrm>
            <a:off x="6764176" y="6248345"/>
            <a:ext cx="1192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May 28th 2018</a:t>
            </a:r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Textfeld 18"/>
          <p:cNvSpPr txBox="1"/>
          <p:nvPr userDrawn="1"/>
        </p:nvSpPr>
        <p:spPr>
          <a:xfrm>
            <a:off x="7020272" y="648060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Page </a:t>
            </a:r>
            <a:fld id="{AF634817-4550-4D34-8501-C09E3EF797D6}" type="slidenum">
              <a:rPr lang="de-DE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‹#›</a:t>
            </a:fld>
            <a:endParaRPr lang="de-DE" sz="1200" kern="1200" dirty="0" smtClean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6269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  <p:sldLayoutId id="2147483665" r:id="rId3"/>
  </p:sldLayoutIdLs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2800" b="0" kern="120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6.xml"/><Relationship Id="rId7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5.xml"/><Relationship Id="rId11" Type="http://schemas.openxmlformats.org/officeDocument/2006/relationships/image" Target="../media/image14.png"/><Relationship Id="rId5" Type="http://schemas.openxmlformats.org/officeDocument/2006/relationships/tags" Target="../tags/tag8.xml"/><Relationship Id="rId10" Type="http://schemas.openxmlformats.org/officeDocument/2006/relationships/image" Target="../media/image13.png"/><Relationship Id="rId4" Type="http://schemas.openxmlformats.org/officeDocument/2006/relationships/tags" Target="../tags/tag7.xml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11.xml"/><Relationship Id="rId7" Type="http://schemas.openxmlformats.org/officeDocument/2006/relationships/image" Target="../media/image17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/>
              <a:t>Decoding-Energy-Rate-Distortion Optimization</a:t>
            </a:r>
            <a:r>
              <a:rPr lang="de-DE" dirty="0"/>
              <a:t/>
            </a:r>
            <a:br>
              <a:rPr lang="de-DE" dirty="0"/>
            </a:br>
            <a:r>
              <a:rPr lang="en-CA" dirty="0" smtClean="0"/>
              <a:t>(JVET-K0108)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951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507288" cy="4929411"/>
          </a:xfrm>
        </p:spPr>
        <p:txBody>
          <a:bodyPr/>
          <a:lstStyle/>
          <a:p>
            <a:endParaRPr lang="de-DE" dirty="0" smtClean="0"/>
          </a:p>
          <a:p>
            <a:r>
              <a:rPr lang="de-DE" dirty="0" smtClean="0"/>
              <a:t>Extended RDO </a:t>
            </a:r>
            <a:r>
              <a:rPr lang="de-DE" dirty="0" err="1" smtClean="0"/>
              <a:t>can</a:t>
            </a:r>
            <a:r>
              <a:rPr lang="de-DE" dirty="0" smtClean="0"/>
              <a:t> </a:t>
            </a:r>
            <a:r>
              <a:rPr lang="de-DE" dirty="0" err="1" smtClean="0"/>
              <a:t>generate</a:t>
            </a:r>
            <a:r>
              <a:rPr lang="de-DE" dirty="0" smtClean="0"/>
              <a:t>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saving</a:t>
            </a:r>
            <a:r>
              <a:rPr lang="de-DE" dirty="0" smtClean="0"/>
              <a:t> </a:t>
            </a:r>
            <a:r>
              <a:rPr lang="de-DE" dirty="0" err="1" smtClean="0"/>
              <a:t>bit</a:t>
            </a:r>
            <a:r>
              <a:rPr lang="de-DE" dirty="0" smtClean="0"/>
              <a:t> </a:t>
            </a:r>
            <a:r>
              <a:rPr lang="de-DE" dirty="0" err="1" smtClean="0"/>
              <a:t>streams</a:t>
            </a:r>
            <a:endParaRPr lang="de-DE" dirty="0" smtClean="0"/>
          </a:p>
          <a:p>
            <a:endParaRPr lang="de-DE" dirty="0"/>
          </a:p>
          <a:p>
            <a:r>
              <a:rPr lang="de-DE" dirty="0" smtClean="0"/>
              <a:t>Potential savings of at least 20% expected</a:t>
            </a:r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C. </a:t>
            </a:r>
            <a:r>
              <a:rPr lang="de-DE" dirty="0" err="1" smtClean="0"/>
              <a:t>Herglotz</a:t>
            </a:r>
            <a:r>
              <a:rPr lang="de-DE" dirty="0" smtClean="0"/>
              <a:t>: </a:t>
            </a:r>
            <a:r>
              <a:rPr lang="de-DE" dirty="0" err="1"/>
              <a:t>Energy</a:t>
            </a:r>
            <a:r>
              <a:rPr lang="de-DE" dirty="0"/>
              <a:t> </a:t>
            </a:r>
            <a:r>
              <a:rPr lang="de-DE" dirty="0" err="1"/>
              <a:t>Optimization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HEVC Intraframe </a:t>
            </a:r>
            <a:r>
              <a:rPr lang="de-DE" dirty="0" err="1" smtClean="0"/>
              <a:t>Coding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6555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Literature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363272" cy="4929411"/>
          </a:xfrm>
        </p:spPr>
        <p:txBody>
          <a:bodyPr>
            <a:normAutofit/>
          </a:bodyPr>
          <a:lstStyle/>
          <a:p>
            <a:r>
              <a:rPr lang="de-DE" sz="1600" dirty="0"/>
              <a:t>[Berger71]: </a:t>
            </a:r>
            <a:r>
              <a:rPr lang="en-US" sz="1600" dirty="0"/>
              <a:t>T. Berger and </a:t>
            </a:r>
            <a:r>
              <a:rPr lang="en-US" sz="1600" dirty="0" smtClean="0"/>
              <a:t>T. </a:t>
            </a:r>
            <a:r>
              <a:rPr lang="en-US" sz="1600" dirty="0" err="1" smtClean="0"/>
              <a:t>Kailath</a:t>
            </a:r>
            <a:r>
              <a:rPr lang="en-US" sz="1600" dirty="0" smtClean="0"/>
              <a:t>. </a:t>
            </a:r>
            <a:r>
              <a:rPr lang="en-US" sz="1600" i="1" dirty="0"/>
              <a:t>Rate Distortion Theory - A Mathematical Basis for Data Compression</a:t>
            </a:r>
            <a:r>
              <a:rPr lang="en-US" sz="1600" dirty="0"/>
              <a:t>. Prentice-Hall Electrical Engineering Series, 1971.</a:t>
            </a:r>
            <a:endParaRPr lang="de-DE" sz="1600" dirty="0"/>
          </a:p>
          <a:p>
            <a:r>
              <a:rPr lang="de-DE" sz="1600" dirty="0"/>
              <a:t>[Gish68]: </a:t>
            </a:r>
            <a:r>
              <a:rPr lang="en-US" sz="1600" dirty="0"/>
              <a:t>H. Gish and J. Pierce. Asymptotically efficient quantizing. </a:t>
            </a:r>
            <a:r>
              <a:rPr lang="en-US" sz="1600" i="1" dirty="0"/>
              <a:t>IEEE Transactions on Information Theory</a:t>
            </a:r>
            <a:r>
              <a:rPr lang="en-US" sz="1600" dirty="0"/>
              <a:t>, 14(5):676–683, Sep 1968.</a:t>
            </a:r>
          </a:p>
          <a:p>
            <a:r>
              <a:rPr lang="en-US" sz="1600" dirty="0"/>
              <a:t>[Raoufi13]: P. </a:t>
            </a:r>
            <a:r>
              <a:rPr lang="en-US" sz="1600" dirty="0" err="1"/>
              <a:t>Raoufi</a:t>
            </a:r>
            <a:r>
              <a:rPr lang="en-US" sz="1600" dirty="0"/>
              <a:t> and J. Peters. Energy-efficient wireless video streaming with H.264 coding. In </a:t>
            </a:r>
            <a:r>
              <a:rPr lang="en-US" sz="1600" i="1" dirty="0"/>
              <a:t>Proc. IEEE International Conference on Multimedia and Expo Workshops (ICMEW)</a:t>
            </a:r>
            <a:r>
              <a:rPr lang="en-US" sz="1600" dirty="0"/>
              <a:t>, pages 1–6, Jul 2013</a:t>
            </a:r>
            <a:r>
              <a:rPr lang="en-US" sz="1600" dirty="0" smtClean="0"/>
              <a:t>.</a:t>
            </a:r>
          </a:p>
          <a:p>
            <a:r>
              <a:rPr lang="en-US" sz="1600" dirty="0" smtClean="0"/>
              <a:t>[HHK17]: </a:t>
            </a:r>
            <a:r>
              <a:rPr lang="en-US" sz="1600" i="1" dirty="0" smtClean="0"/>
              <a:t>C</a:t>
            </a:r>
            <a:r>
              <a:rPr lang="en-US" sz="1600" i="1" dirty="0"/>
              <a:t>. </a:t>
            </a:r>
            <a:r>
              <a:rPr lang="en-US" sz="1600" i="1" dirty="0" err="1"/>
              <a:t>Herglotz</a:t>
            </a:r>
            <a:r>
              <a:rPr lang="en-US" sz="1600" i="1" dirty="0"/>
              <a:t>, A. </a:t>
            </a:r>
            <a:r>
              <a:rPr lang="en-US" sz="1600" i="1" dirty="0" err="1"/>
              <a:t>Heindel</a:t>
            </a:r>
            <a:r>
              <a:rPr lang="en-US" sz="1600" i="1" dirty="0"/>
              <a:t>, A. </a:t>
            </a:r>
            <a:r>
              <a:rPr lang="en-US" sz="1600" i="1" dirty="0" err="1"/>
              <a:t>Kaup</a:t>
            </a:r>
            <a:r>
              <a:rPr lang="en-US" sz="1600" i="1" dirty="0"/>
              <a:t>, </a:t>
            </a:r>
            <a:r>
              <a:rPr lang="en-US" sz="1600" dirty="0"/>
              <a:t>„Decoding-Energy-Rate-Distortion Optimization for Video Coding“, </a:t>
            </a:r>
            <a:r>
              <a:rPr lang="en-US" sz="1600" i="1" dirty="0"/>
              <a:t>IEEE Transactions on Circuits and Systems for Video </a:t>
            </a:r>
            <a:r>
              <a:rPr lang="en-US" sz="1600" i="1" dirty="0" smtClean="0"/>
              <a:t>Technology</a:t>
            </a:r>
            <a:r>
              <a:rPr lang="en-US" sz="1600" dirty="0" smtClean="0"/>
              <a:t>, preprint, </a:t>
            </a:r>
            <a:r>
              <a:rPr lang="de-DE" sz="1600" dirty="0"/>
              <a:t>DOI: </a:t>
            </a:r>
            <a:r>
              <a:rPr lang="de-DE" sz="1600" dirty="0" smtClean="0"/>
              <a:t>10.1109/TCSVT.2017.2771819, Nov </a:t>
            </a:r>
            <a:r>
              <a:rPr lang="en-US" sz="1600" dirty="0" smtClean="0"/>
              <a:t>2017</a:t>
            </a:r>
            <a:r>
              <a:rPr lang="en-US" sz="1600" dirty="0"/>
              <a:t>. </a:t>
            </a:r>
            <a:endParaRPr lang="en-US" sz="1600" dirty="0" smtClean="0"/>
          </a:p>
          <a:p>
            <a:r>
              <a:rPr lang="en-US" sz="1600" dirty="0" smtClean="0"/>
              <a:t>[HSRSK18]: </a:t>
            </a:r>
            <a:r>
              <a:rPr lang="de-DE" sz="1600" dirty="0"/>
              <a:t>C. Herglotz, D. Springer, M. Reichenbach, B. Stabernack, and A. Kaup</a:t>
            </a:r>
            <a:r>
              <a:rPr lang="de-DE" sz="1600" dirty="0" smtClean="0"/>
              <a:t>, </a:t>
            </a:r>
            <a:r>
              <a:rPr lang="en-US" sz="1600" dirty="0" smtClean="0"/>
              <a:t>“</a:t>
            </a:r>
            <a:r>
              <a:rPr lang="en-US" sz="1600" dirty="0"/>
              <a:t>Modeling the energy consumption of the HEVC decoding process</a:t>
            </a:r>
            <a:r>
              <a:rPr lang="en-US" sz="1600" dirty="0" smtClean="0"/>
              <a:t>,” </a:t>
            </a:r>
            <a:r>
              <a:rPr lang="en-US" sz="1600" i="1" dirty="0" smtClean="0"/>
              <a:t>IEEE </a:t>
            </a:r>
            <a:r>
              <a:rPr lang="en-US" sz="1600" i="1" dirty="0"/>
              <a:t>Transactions on Circuits and Systems for Video </a:t>
            </a:r>
            <a:r>
              <a:rPr lang="en-US" sz="1600" i="1" dirty="0" smtClean="0"/>
              <a:t>Technology</a:t>
            </a:r>
            <a:r>
              <a:rPr lang="en-US" sz="1600" dirty="0" smtClean="0"/>
              <a:t>, </a:t>
            </a:r>
            <a:r>
              <a:rPr lang="de-DE" sz="1600" dirty="0"/>
              <a:t>28:217–229, </a:t>
            </a:r>
            <a:r>
              <a:rPr lang="de-DE" sz="1600" dirty="0" smtClean="0"/>
              <a:t>Jan 2018.</a:t>
            </a:r>
            <a:endParaRPr lang="de-DE" sz="1600" dirty="0"/>
          </a:p>
          <a:p>
            <a:endParaRPr lang="en-US" sz="1600" dirty="0"/>
          </a:p>
          <a:p>
            <a:endParaRPr lang="de-DE" sz="160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3003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Rate-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Diagram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507288" cy="4929411"/>
          </a:xfrm>
        </p:spPr>
        <p:txBody>
          <a:bodyPr/>
          <a:lstStyle/>
          <a:p>
            <a:r>
              <a:rPr lang="de-DE" dirty="0" smtClean="0"/>
              <a:t>Summary for JEM-5.1 intra coding</a:t>
            </a:r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p:pic>
        <p:nvPicPr>
          <p:cNvPr id="6" name="Picture 2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772816"/>
            <a:ext cx="5943600" cy="2033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77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Introduction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363272" cy="4929411"/>
          </a:xfrm>
        </p:spPr>
        <p:txBody>
          <a:bodyPr/>
          <a:lstStyle/>
          <a:p>
            <a:endParaRPr lang="de-DE" dirty="0" smtClean="0"/>
          </a:p>
          <a:p>
            <a:r>
              <a:rPr lang="de-DE" dirty="0" smtClean="0"/>
              <a:t>Energy consumption critical for portable devices</a:t>
            </a:r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r>
              <a:rPr lang="de-DE" dirty="0" smtClean="0"/>
              <a:t>Decoding-</a:t>
            </a:r>
            <a:r>
              <a:rPr lang="de-DE" dirty="0" err="1" smtClean="0"/>
              <a:t>energy</a:t>
            </a:r>
            <a:r>
              <a:rPr lang="de-DE" dirty="0" smtClean="0"/>
              <a:t>-rate-</a:t>
            </a:r>
            <a:r>
              <a:rPr lang="de-DE" dirty="0" err="1" smtClean="0"/>
              <a:t>distortion</a:t>
            </a:r>
            <a:r>
              <a:rPr lang="de-DE" dirty="0" smtClean="0"/>
              <a:t> </a:t>
            </a:r>
            <a:r>
              <a:rPr lang="de-DE" dirty="0" err="1" smtClean="0"/>
              <a:t>optimization</a:t>
            </a:r>
            <a:r>
              <a:rPr lang="de-DE" dirty="0" smtClean="0"/>
              <a:t> </a:t>
            </a:r>
            <a:r>
              <a:rPr lang="de-DE" dirty="0" err="1" smtClean="0"/>
              <a:t>encodes</a:t>
            </a:r>
            <a:r>
              <a:rPr lang="de-DE" dirty="0" smtClean="0"/>
              <a:t> </a:t>
            </a:r>
            <a:r>
              <a:rPr lang="de-DE" dirty="0" err="1" smtClean="0"/>
              <a:t>bit</a:t>
            </a:r>
            <a:r>
              <a:rPr lang="de-DE" dirty="0" smtClean="0"/>
              <a:t> </a:t>
            </a:r>
            <a:r>
              <a:rPr lang="de-DE" dirty="0" err="1" smtClean="0"/>
              <a:t>streams</a:t>
            </a:r>
            <a:r>
              <a:rPr lang="de-DE" dirty="0" smtClean="0"/>
              <a:t> </a:t>
            </a:r>
            <a:r>
              <a:rPr lang="de-DE" dirty="0" err="1" smtClean="0"/>
              <a:t>requiring</a:t>
            </a:r>
            <a:r>
              <a:rPr lang="de-DE" dirty="0" smtClean="0"/>
              <a:t> </a:t>
            </a:r>
            <a:r>
              <a:rPr lang="de-DE" dirty="0" err="1" smtClean="0"/>
              <a:t>less</a:t>
            </a:r>
            <a:r>
              <a:rPr lang="de-DE" dirty="0" smtClean="0"/>
              <a:t> </a:t>
            </a:r>
            <a:r>
              <a:rPr lang="de-DE" dirty="0" err="1" smtClean="0"/>
              <a:t>decoding</a:t>
            </a:r>
            <a:r>
              <a:rPr lang="de-DE" dirty="0" smtClean="0"/>
              <a:t> </a:t>
            </a:r>
            <a:r>
              <a:rPr lang="de-DE" dirty="0" err="1" smtClean="0"/>
              <a:t>energy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498732"/>
            <a:ext cx="1717386" cy="1072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78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Extended RDO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363272" cy="4929411"/>
          </a:xfrm>
        </p:spPr>
        <p:txBody>
          <a:bodyPr/>
          <a:lstStyle/>
          <a:p>
            <a:r>
              <a:rPr lang="de-DE" dirty="0" err="1" smtClean="0"/>
              <a:t>Cost</a:t>
            </a:r>
            <a:r>
              <a:rPr lang="de-DE" dirty="0" smtClean="0"/>
              <a:t> </a:t>
            </a:r>
            <a:r>
              <a:rPr lang="de-DE" dirty="0" err="1" smtClean="0"/>
              <a:t>function</a:t>
            </a:r>
            <a:endParaRPr lang="de-DE" dirty="0" smtClean="0"/>
          </a:p>
          <a:p>
            <a:endParaRPr lang="de-DE" dirty="0"/>
          </a:p>
          <a:p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293096"/>
            <a:ext cx="1733920" cy="801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355489"/>
            <a:ext cx="2592288" cy="45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Gerade Verbindung mit Pfeil 5"/>
          <p:cNvCxnSpPr/>
          <p:nvPr/>
        </p:nvCxnSpPr>
        <p:spPr>
          <a:xfrm flipH="1">
            <a:off x="3707904" y="2708920"/>
            <a:ext cx="1440160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2549155" y="3751379"/>
            <a:ext cx="20294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a</a:t>
            </a:r>
            <a:r>
              <a:rPr lang="de-DE" dirty="0" smtClean="0"/>
              <a:t>dditional Lagrange</a:t>
            </a:r>
          </a:p>
          <a:p>
            <a:pPr algn="ctr"/>
            <a:r>
              <a:rPr lang="de-DE" dirty="0" err="1" smtClean="0"/>
              <a:t>multiplier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742948" y="3694324"/>
            <a:ext cx="21262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/>
              <a:t>f</a:t>
            </a:r>
            <a:r>
              <a:rPr lang="de-DE" dirty="0" err="1" smtClean="0"/>
              <a:t>eature</a:t>
            </a:r>
            <a:r>
              <a:rPr lang="de-DE" dirty="0" smtClean="0"/>
              <a:t> </a:t>
            </a:r>
            <a:r>
              <a:rPr lang="de-DE" dirty="0" err="1" smtClean="0"/>
              <a:t>based</a:t>
            </a:r>
            <a:r>
              <a:rPr lang="de-DE" dirty="0" smtClean="0"/>
              <a:t> </a:t>
            </a:r>
            <a:r>
              <a:rPr lang="de-DE" dirty="0" err="1" smtClean="0"/>
              <a:t>model</a:t>
            </a:r>
            <a:endParaRPr lang="de-DE" dirty="0" smtClean="0"/>
          </a:p>
          <a:p>
            <a:pPr algn="ctr"/>
            <a:r>
              <a:rPr lang="de-DE" dirty="0" smtClean="0"/>
              <a:t>(</a:t>
            </a:r>
            <a:r>
              <a:rPr lang="de-DE" dirty="0" err="1" smtClean="0"/>
              <a:t>see</a:t>
            </a:r>
            <a:r>
              <a:rPr lang="de-DE" dirty="0" smtClean="0"/>
              <a:t> JVET-K0107)</a:t>
            </a:r>
            <a:endParaRPr lang="de-DE" dirty="0"/>
          </a:p>
        </p:txBody>
      </p:sp>
      <p:cxnSp>
        <p:nvCxnSpPr>
          <p:cNvPr id="12" name="Gerade Verbindung mit Pfeil 11"/>
          <p:cNvCxnSpPr/>
          <p:nvPr/>
        </p:nvCxnSpPr>
        <p:spPr>
          <a:xfrm>
            <a:off x="5436096" y="2708920"/>
            <a:ext cx="720080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22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Lagrange Multiplier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579296" cy="4929411"/>
          </a:xfrm>
        </p:spPr>
        <p:txBody>
          <a:bodyPr/>
          <a:lstStyle/>
          <a:p>
            <a:r>
              <a:rPr lang="de-DE" dirty="0" err="1" smtClean="0"/>
              <a:t>Memoryless</a:t>
            </a:r>
            <a:r>
              <a:rPr lang="de-DE" dirty="0" smtClean="0"/>
              <a:t> </a:t>
            </a:r>
            <a:r>
              <a:rPr lang="de-DE" dirty="0" err="1" smtClean="0"/>
              <a:t>Gaussian</a:t>
            </a:r>
            <a:r>
              <a:rPr lang="de-DE" dirty="0" smtClean="0"/>
              <a:t> </a:t>
            </a:r>
            <a:r>
              <a:rPr lang="de-DE" dirty="0" err="1" smtClean="0"/>
              <a:t>source</a:t>
            </a:r>
            <a:r>
              <a:rPr lang="de-DE" dirty="0" smtClean="0"/>
              <a:t> </a:t>
            </a:r>
            <a:r>
              <a:rPr lang="de-DE" dirty="0"/>
              <a:t>[Berger71</a:t>
            </a:r>
            <a:r>
              <a:rPr lang="de-DE" dirty="0" smtClean="0"/>
              <a:t>]:</a:t>
            </a:r>
          </a:p>
          <a:p>
            <a:endParaRPr lang="de-DE" dirty="0"/>
          </a:p>
          <a:p>
            <a:endParaRPr lang="de-DE" dirty="0" smtClean="0"/>
          </a:p>
          <a:p>
            <a:r>
              <a:rPr lang="de-DE" dirty="0" smtClean="0"/>
              <a:t>High-rate </a:t>
            </a:r>
            <a:r>
              <a:rPr lang="de-DE" dirty="0" err="1" smtClean="0"/>
              <a:t>approximation</a:t>
            </a:r>
            <a:r>
              <a:rPr lang="de-DE" dirty="0" smtClean="0"/>
              <a:t> </a:t>
            </a:r>
            <a:r>
              <a:rPr lang="de-DE" dirty="0"/>
              <a:t>[Gish68]: </a:t>
            </a:r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r>
              <a:rPr lang="de-DE" dirty="0" smtClean="0"/>
              <a:t>High-level </a:t>
            </a:r>
            <a:r>
              <a:rPr lang="de-DE" dirty="0" err="1" smtClean="0"/>
              <a:t>relation</a:t>
            </a:r>
            <a:r>
              <a:rPr lang="de-DE" dirty="0" smtClean="0"/>
              <a:t> </a:t>
            </a:r>
            <a:r>
              <a:rPr lang="de-DE" dirty="0" err="1" smtClean="0"/>
              <a:t>between</a:t>
            </a:r>
            <a:r>
              <a:rPr lang="de-DE" dirty="0" smtClean="0"/>
              <a:t> rate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/>
              <a:t>[Raoufi13]: 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049640"/>
            <a:ext cx="2736304" cy="52211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436559"/>
            <a:ext cx="1120000" cy="5600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5229200"/>
            <a:ext cx="4032447" cy="238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73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Lagrange Multiplier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435280" cy="4929411"/>
          </a:xfrm>
        </p:spPr>
        <p:txBody>
          <a:bodyPr/>
          <a:lstStyle/>
          <a:p>
            <a:r>
              <a:rPr lang="de-DE" dirty="0" err="1" smtClean="0"/>
              <a:t>With</a:t>
            </a:r>
            <a:endParaRPr lang="de-DE" dirty="0" smtClean="0"/>
          </a:p>
          <a:p>
            <a:endParaRPr lang="de-DE" dirty="0"/>
          </a:p>
          <a:p>
            <a:r>
              <a:rPr lang="de-DE" dirty="0" err="1" smtClean="0"/>
              <a:t>we</a:t>
            </a:r>
            <a:r>
              <a:rPr lang="de-DE" dirty="0" smtClean="0"/>
              <a:t> </a:t>
            </a:r>
            <a:r>
              <a:rPr lang="de-DE" dirty="0" err="1" smtClean="0"/>
              <a:t>obtain</a:t>
            </a:r>
            <a:r>
              <a:rPr lang="de-DE" dirty="0" smtClean="0"/>
              <a:t> a </a:t>
            </a:r>
            <a:r>
              <a:rPr lang="de-DE" dirty="0" err="1" smtClean="0"/>
              <a:t>relation</a:t>
            </a:r>
            <a:r>
              <a:rPr lang="de-DE" dirty="0" smtClean="0"/>
              <a:t> </a:t>
            </a:r>
            <a:r>
              <a:rPr lang="de-DE" dirty="0" err="1" smtClean="0"/>
              <a:t>between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distortion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Lagrange </a:t>
            </a:r>
            <a:r>
              <a:rPr lang="de-DE" dirty="0" err="1" smtClean="0"/>
              <a:t>multipliers</a:t>
            </a:r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r>
              <a:rPr lang="de-DE" dirty="0" err="1" smtClean="0"/>
              <a:t>Introducing</a:t>
            </a:r>
            <a:r>
              <a:rPr lang="de-DE" dirty="0" smtClean="0"/>
              <a:t> a </a:t>
            </a:r>
            <a:r>
              <a:rPr lang="de-DE" dirty="0" err="1" smtClean="0"/>
              <a:t>two</a:t>
            </a:r>
            <a:r>
              <a:rPr lang="de-DE" dirty="0" smtClean="0"/>
              <a:t> </a:t>
            </a:r>
            <a:r>
              <a:rPr lang="de-DE" dirty="0" err="1" smtClean="0"/>
              <a:t>new</a:t>
            </a:r>
            <a:r>
              <a:rPr lang="de-DE" dirty="0" smtClean="0"/>
              <a:t> </a:t>
            </a:r>
            <a:r>
              <a:rPr lang="de-DE" dirty="0" err="1" smtClean="0"/>
              <a:t>parameters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1" y="3501008"/>
            <a:ext cx="4550477" cy="30476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312" y="1567415"/>
            <a:ext cx="1213333" cy="542857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4086770" y="3437365"/>
            <a:ext cx="2700000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064" y="5085184"/>
            <a:ext cx="3310476" cy="579048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5013176"/>
            <a:ext cx="1173333" cy="609524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224" y="5190319"/>
            <a:ext cx="695238" cy="25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46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Rate-</a:t>
            </a:r>
            <a:r>
              <a:rPr lang="de-DE" dirty="0" err="1" smtClean="0"/>
              <a:t>Energy</a:t>
            </a:r>
            <a:r>
              <a:rPr lang="de-DE" dirty="0" smtClean="0"/>
              <a:t> Control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435280" cy="4929411"/>
          </a:xfrm>
        </p:spPr>
        <p:txBody>
          <a:bodyPr/>
          <a:lstStyle/>
          <a:p>
            <a:r>
              <a:rPr lang="de-DE" dirty="0" err="1" smtClean="0"/>
              <a:t>We</a:t>
            </a:r>
            <a:r>
              <a:rPr lang="de-DE" dirty="0" smtClean="0"/>
              <a:t> </a:t>
            </a:r>
            <a:r>
              <a:rPr lang="de-DE" dirty="0" err="1" smtClean="0"/>
              <a:t>can</a:t>
            </a:r>
            <a:r>
              <a:rPr lang="de-DE" dirty="0" smtClean="0"/>
              <a:t> </a:t>
            </a:r>
            <a:r>
              <a:rPr lang="de-DE" dirty="0" err="1" smtClean="0"/>
              <a:t>calculate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Lagrange </a:t>
            </a:r>
            <a:r>
              <a:rPr lang="de-DE" dirty="0" err="1" smtClean="0"/>
              <a:t>multipliers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p:pic>
        <p:nvPicPr>
          <p:cNvPr id="11" name="Grafik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042" y="2144779"/>
            <a:ext cx="1800200" cy="573011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042" y="3417538"/>
            <a:ext cx="1683902" cy="573011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3212280"/>
            <a:ext cx="2155712" cy="135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1856749"/>
            <a:ext cx="2155712" cy="135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Abgerundetes Rechteck 15"/>
          <p:cNvSpPr/>
          <p:nvPr/>
        </p:nvSpPr>
        <p:spPr>
          <a:xfrm>
            <a:off x="2411760" y="4797150"/>
            <a:ext cx="4176464" cy="122275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 smtClean="0">
                <a:solidFill>
                  <a:schemeClr val="tx1"/>
                </a:solidFill>
              </a:rPr>
              <a:t>QP </a:t>
            </a:r>
            <a:r>
              <a:rPr lang="de-DE" sz="1600" b="1" dirty="0" err="1" smtClean="0">
                <a:solidFill>
                  <a:schemeClr val="tx1"/>
                </a:solidFill>
              </a:rPr>
              <a:t>is</a:t>
            </a:r>
            <a:r>
              <a:rPr lang="de-DE" sz="1600" b="1" dirty="0" smtClean="0">
                <a:solidFill>
                  <a:schemeClr val="tx1"/>
                </a:solidFill>
              </a:rPr>
              <a:t> </a:t>
            </a:r>
            <a:r>
              <a:rPr lang="de-DE" sz="1600" b="1" dirty="0" err="1" smtClean="0">
                <a:solidFill>
                  <a:schemeClr val="tx1"/>
                </a:solidFill>
              </a:rPr>
              <a:t>related</a:t>
            </a:r>
            <a:r>
              <a:rPr lang="de-DE" sz="1600" b="1" dirty="0" smtClean="0">
                <a:solidFill>
                  <a:schemeClr val="tx1"/>
                </a:solidFill>
              </a:rPr>
              <a:t> </a:t>
            </a:r>
            <a:r>
              <a:rPr lang="de-DE" sz="1600" b="1" dirty="0" err="1" smtClean="0">
                <a:solidFill>
                  <a:schemeClr val="tx1"/>
                </a:solidFill>
              </a:rPr>
              <a:t>to</a:t>
            </a:r>
            <a:r>
              <a:rPr lang="de-DE" sz="1600" b="1" dirty="0" smtClean="0">
                <a:solidFill>
                  <a:schemeClr val="tx1"/>
                </a:solidFill>
              </a:rPr>
              <a:t> </a:t>
            </a:r>
            <a:r>
              <a:rPr lang="de-DE" sz="1600" b="1" dirty="0" err="1" smtClean="0">
                <a:solidFill>
                  <a:schemeClr val="tx1"/>
                </a:solidFill>
              </a:rPr>
              <a:t>distortion</a:t>
            </a:r>
            <a:endParaRPr lang="de-DE" sz="1600" b="1" dirty="0" smtClean="0">
              <a:solidFill>
                <a:schemeClr val="tx1"/>
              </a:solidFill>
            </a:endParaRPr>
          </a:p>
          <a:p>
            <a:pPr marL="285750" indent="-285750" algn="ctr">
              <a:buFontTx/>
              <a:buChar char="-"/>
            </a:pPr>
            <a:endParaRPr lang="de-DE" sz="1600" b="1" dirty="0" smtClean="0">
              <a:solidFill>
                <a:schemeClr val="tx1"/>
              </a:solidFill>
            </a:endParaRPr>
          </a:p>
          <a:p>
            <a:pPr algn="ctr"/>
            <a:r>
              <a:rPr lang="de-DE" sz="1600" b="1" dirty="0" smtClean="0">
                <a:solidFill>
                  <a:schemeClr val="tx1"/>
                </a:solidFill>
              </a:rPr>
              <a:t>        </a:t>
            </a:r>
            <a:r>
              <a:rPr lang="de-DE" sz="1600" b="1" dirty="0" err="1" smtClean="0">
                <a:solidFill>
                  <a:schemeClr val="tx1"/>
                </a:solidFill>
              </a:rPr>
              <a:t>determines</a:t>
            </a:r>
            <a:r>
              <a:rPr lang="de-DE" sz="1600" b="1" dirty="0" smtClean="0">
                <a:solidFill>
                  <a:schemeClr val="tx1"/>
                </a:solidFill>
              </a:rPr>
              <a:t> </a:t>
            </a:r>
            <a:r>
              <a:rPr lang="de-DE" sz="1600" b="1" dirty="0" err="1" smtClean="0">
                <a:solidFill>
                  <a:schemeClr val="tx1"/>
                </a:solidFill>
              </a:rPr>
              <a:t>the</a:t>
            </a:r>
            <a:r>
              <a:rPr lang="de-DE" sz="1600" b="1" dirty="0" smtClean="0">
                <a:solidFill>
                  <a:schemeClr val="tx1"/>
                </a:solidFill>
              </a:rPr>
              <a:t> rate-</a:t>
            </a:r>
            <a:r>
              <a:rPr lang="de-DE" sz="1600" b="1" dirty="0" err="1" smtClean="0">
                <a:solidFill>
                  <a:schemeClr val="tx1"/>
                </a:solidFill>
              </a:rPr>
              <a:t>energy</a:t>
            </a:r>
            <a:r>
              <a:rPr lang="de-DE" sz="1600" b="1" dirty="0" smtClean="0">
                <a:solidFill>
                  <a:schemeClr val="tx1"/>
                </a:solidFill>
              </a:rPr>
              <a:t> trade-off</a:t>
            </a:r>
            <a:endParaRPr lang="de-DE" sz="1600" b="1" dirty="0">
              <a:solidFill>
                <a:schemeClr val="tx1"/>
              </a:solidFill>
            </a:endParaRPr>
          </a:p>
        </p:txBody>
      </p:sp>
      <p:pic>
        <p:nvPicPr>
          <p:cNvPr id="17" name="Grafik 1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713" y="5622319"/>
            <a:ext cx="123810" cy="11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58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Evaluation Results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363272" cy="4929411"/>
          </a:xfrm>
        </p:spPr>
        <p:txBody>
          <a:bodyPr/>
          <a:lstStyle/>
          <a:p>
            <a:r>
              <a:rPr lang="de-DE" dirty="0" smtClean="0"/>
              <a:t>Savings reported for HEVC </a:t>
            </a:r>
            <a:r>
              <a:rPr lang="de-DE" dirty="0"/>
              <a:t>[HHK17]</a:t>
            </a:r>
          </a:p>
          <a:p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C. Herglotz: Decoding Energy Estimation of an HEVC Hardware Decoder</a:t>
            </a:r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44824"/>
            <a:ext cx="4694857" cy="2832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50141" y="5085184"/>
            <a:ext cx="35860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- FFmpeg decoding </a:t>
            </a:r>
          </a:p>
          <a:p>
            <a:r>
              <a:rPr lang="de-DE" dirty="0" smtClean="0"/>
              <a:t>- ARM-CortexA9 dual core processor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5117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Evaluation 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363272" cy="4929411"/>
          </a:xfrm>
        </p:spPr>
        <p:txBody>
          <a:bodyPr/>
          <a:lstStyle/>
          <a:p>
            <a:r>
              <a:rPr lang="de-DE" dirty="0" smtClean="0"/>
              <a:t>Specific energy values </a:t>
            </a:r>
            <a:r>
              <a:rPr lang="de-DE" smtClean="0"/>
              <a:t>for JEM-5.1 all intra coding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elle 3"/>
              <p:cNvGraphicFramePr>
                <a:graphicFrameLocks noGrp="1"/>
              </p:cNvGraphicFramePr>
              <p:nvPr/>
            </p:nvGraphicFramePr>
            <p:xfrm>
              <a:off x="1531620" y="2292191"/>
              <a:ext cx="6080760" cy="284988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137285"/>
                    <a:gridCol w="3522345"/>
                    <a:gridCol w="1421130"/>
                  </a:tblGrid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Feature</a:t>
                          </a:r>
                          <a14:m>
                            <m:oMath xmlns:m="http://schemas.openxmlformats.org/officeDocument/2006/math">
                              <m:r>
                                <a:rPr lang="en-CA" sz="1100">
                                  <a:effectLst/>
                                  <a:latin typeface="Cambria Math"/>
                                </a:rPr>
                                <m:t> </m:t>
                              </m:r>
                              <m:r>
                                <a:rPr lang="en-CA" sz="1100">
                                  <a:effectLst/>
                                  <a:latin typeface="Cambria Math"/>
                                </a:rPr>
                                <m:t>𝒇</m:t>
                              </m:r>
                            </m:oMath>
                          </a14:m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Explanation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Normalized value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E0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Offset energy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25808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SLICE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Energy to decode one slice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30497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INTRA_L0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 prediction (4x4 pixels)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1.833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INTRA_L1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 prediction (8x8 pixels and smaller)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3.283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INTRA_L2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 prediction (16x16 pixels and smaller)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9.141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INTRA_L3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 prediction (32x32 pixels and smaller)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22.81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INTRA_L4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 prediction (64x64 pixels and smaller)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80.28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INTRA_L5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 prediction (128x128 pixels and smaller)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99.42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COEFF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Decoding a single nonzero coefficient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0.1155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VAL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Decoding the remaining value of coefficients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-0.09176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TRANS_L0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Transform (4x4 pixels)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0.005478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TRANS_L1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Transform (8x8 pixels and smaller)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1.627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TRANS_L2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Transform (16x16 pixels and smaller)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2.892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TRANS_L3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Transform (32x32 pixels and smaller)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9.941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TRANS_L4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Transform (64x64 pixels and smaller)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25.94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TRANS_L5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Transform (128x128 pixels and smaller)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 dirty="0">
                              <a:effectLst/>
                            </a:rPr>
                            <a:t>285.0</a:t>
                          </a:r>
                          <a:endParaRPr lang="de-DE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elle 3"/>
              <p:cNvGraphicFramePr>
                <a:graphicFrameLocks noGrp="1"/>
              </p:cNvGraphicFramePr>
              <p:nvPr/>
            </p:nvGraphicFramePr>
            <p:xfrm>
              <a:off x="1531620" y="2292191"/>
              <a:ext cx="6080760" cy="284988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137285"/>
                    <a:gridCol w="3522345"/>
                    <a:gridCol w="1421130"/>
                  </a:tblGrid>
                  <a:tr h="167640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t="-25000" r="-433690" b="-16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Explanation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Normalized value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E0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Offset energy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25808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SLICE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Energy to decode one slice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30497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INTRA_L0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 prediction (4x4 pixels)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1.833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INTRA_L1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 prediction (8x8 pixels and smaller)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3.283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INTRA_L2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 prediction (16x16 pixels and smaller)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9.141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INTRA_L3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 prediction (32x32 pixels and smaller)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22.81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INTRA_L4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 prediction (64x64 pixels and smaller)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80.28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INTRA_L5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Intra prediction (128x128 pixels and smaller)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99.42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COEFF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Decoding a single nonzero coefficient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0.1155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VAL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Decoding the remaining value of coefficients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-0.09176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TRANS_L0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Transform (4x4 pixels)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0.005478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TRANS_L1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Transform (8x8 pixels and smaller)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1.627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TRANS_L2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Transform (16x16 pixels and smaller)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2.892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TRANS_L3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Transform (32x32 pixels and smaller)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9.941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TRANS_L4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Transform (64x64 pixels and smaller)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25.94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TRANS_L5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Transform (128x128 pixels and smaller)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 dirty="0">
                              <a:effectLst/>
                            </a:rPr>
                            <a:t>285.0</a:t>
                          </a:r>
                          <a:endParaRPr lang="de-DE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24726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Encoding </a:t>
            </a:r>
            <a:r>
              <a:rPr lang="de-DE" dirty="0" err="1" smtClean="0"/>
              <a:t>Results</a:t>
            </a:r>
            <a:r>
              <a:rPr lang="de-DE" dirty="0" smtClean="0"/>
              <a:t> Cactus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435280" cy="4929411"/>
          </a:xfrm>
        </p:spPr>
        <p:txBody>
          <a:bodyPr/>
          <a:lstStyle/>
          <a:p>
            <a:r>
              <a:rPr lang="de-DE" dirty="0" smtClean="0"/>
              <a:t>Rate-</a:t>
            </a:r>
            <a:r>
              <a:rPr lang="de-DE" dirty="0" err="1" smtClean="0"/>
              <a:t>distortion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decoding-energy-distortion</a:t>
            </a:r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r>
              <a:rPr lang="en-CA" dirty="0" err="1" smtClean="0"/>
              <a:t>Bjøntegaard</a:t>
            </a:r>
            <a:r>
              <a:rPr lang="en-CA" dirty="0" smtClean="0"/>
              <a:t>-Delta</a:t>
            </a:r>
            <a:r>
              <a:rPr lang="de-DE" dirty="0" smtClean="0"/>
              <a:t>: 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p:pic>
        <p:nvPicPr>
          <p:cNvPr id="6" name="Picture 2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859" y="1700808"/>
            <a:ext cx="5943600" cy="201104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el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7713918"/>
                  </p:ext>
                </p:extLst>
              </p:nvPr>
            </p:nvGraphicFramePr>
            <p:xfrm>
              <a:off x="2339752" y="4509120"/>
              <a:ext cx="4524375" cy="100584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08125"/>
                    <a:gridCol w="1508125"/>
                    <a:gridCol w="1508125"/>
                  </a:tblGrid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100">
                                    <a:effectLst/>
                                    <a:latin typeface="Cambria Math"/>
                                  </a:rPr>
                                  <m:t>𝝉</m:t>
                                </m:r>
                              </m:oMath>
                            </m:oMathPara>
                          </a14:m>
                          <a:endParaRPr lang="de-DE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 dirty="0">
                              <a:effectLst/>
                            </a:rPr>
                            <a:t>BDR (%)</a:t>
                          </a:r>
                          <a:endParaRPr lang="de-DE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BDE (%)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0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0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0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0.25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0.02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-0.34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0.5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7.62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-6.69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0.75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25.64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-6.67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1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28.80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 dirty="0">
                              <a:effectLst/>
                            </a:rPr>
                            <a:t>-6.35</a:t>
                          </a:r>
                          <a:endParaRPr lang="de-DE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el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7713918"/>
                  </p:ext>
                </p:extLst>
              </p:nvPr>
            </p:nvGraphicFramePr>
            <p:xfrm>
              <a:off x="2339752" y="4509120"/>
              <a:ext cx="4524375" cy="100584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08125"/>
                    <a:gridCol w="1508125"/>
                    <a:gridCol w="1508125"/>
                  </a:tblGrid>
                  <a:tr h="167640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8580" marR="68580" marT="0" marB="0">
                        <a:blipFill rotWithShape="1">
                          <a:blip r:embed="rId3"/>
                          <a:stretch>
                            <a:fillRect l="-405" t="-28571" r="-200810" b="-5428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 dirty="0">
                              <a:effectLst/>
                            </a:rPr>
                            <a:t>BDR (%)</a:t>
                          </a:r>
                          <a:endParaRPr lang="de-DE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BDE (%)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0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0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0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0.25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0.02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-0.34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0.5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7.62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-6.69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0.75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25.64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-6.67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1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>
                              <a:effectLst/>
                            </a:rPr>
                            <a:t>28.80</a:t>
                          </a:r>
                          <a:endParaRPr lang="de-DE" sz="11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100" dirty="0">
                              <a:effectLst/>
                            </a:rPr>
                            <a:t>-6.35</a:t>
                          </a:r>
                          <a:endParaRPr lang="de-DE" sz="11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44981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&#10;\begin{equation*}&#10;R(D) = \frac{1}{2}\max\left( 0, \ \mathrm{ln}\left(\frac{\sigma^2}{D}\right)\right)&#10;\end{equation*}&#10;&#10;&#10;\end{document}"/>
  <p:tag name="IGUANATEXSIZE" val="2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&#10;\begin{equation*}&#10;\lambda_\mathrm{E} =\frac{e^{\frac{\mathrm{QP}}{\alpha_\mathrm{E}}}}{\left(1 + \left( \frac{1}{\tau}-1\right)^{3}\right)\cdot\varepsilon}&#10;\end{equation*}&#10;&#10;\end{document}"/>
  <p:tag name="IGUANATEXSIZE" val="2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&#10;$\tau$&#10;&#10;&#10;\end{document}"/>
  <p:tag name="IGUANATEXSIZE" val="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&#10;\begin{equation*}&#10;D\approx \frac{4\cdot q^2}{12}&#10; \end{equation*}&#10;\end{document}"/>
  <p:tag name="IGUANATEXSIZE" val="2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&#10;\begin{equation*}&#10;E(R) \approx p_1\cdot r_\mathrm{I}\cdot R + p_2\cdot r_\mathrm{I} + p_3\cdot R + p_4&#10;\end{equation*}&#10;&#10;&#10;\end{document}"/>
  <p:tag name="IGUANATEXSIZE" val="2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&#10;\begin{equation*}&#10;\mathrm{QP}  = 3\cdot\mathrm{ld} \left[ 24\cdot \big(\lambda_\mathrm{R} + \lambda_\mathrm{E} \cdot (p_\mathrm{1} \cdot r_\mathrm{I} + p_\mathrm{3}) \big) \right]&#10; \end{equation*}&#10;\end{document}"/>
  <p:tag name="IGUANATEXSIZE" val="2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&#10;\begin{equation*}&#10;\frac{\partial J(D)}{\partial D}  =  0&#10; \end{equation*}&#10;\end{document}"/>
  <p:tag name="IGUANATEXSIZE" val="2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&#10;\begin{equation*}&#10;\xi = \frac{ \lambda_\mathrm{E} \cdot(p_\mathrm{1}\cdot r_\mathrm{I}+p_\mathrm{3})}{ \lambda_\mathrm{R}} \in [0, \infty )&#10;\end{equation*}&#10;\end{document}"/>
  <p:tag name="IGUANATEXSIZE" val="2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&#10;\begin{equation*}&#10;\tau = \frac{\xi^3}{1+\xi^3}&#10;\end{equation*}&#10;\end{document}"/>
  <p:tag name="IGUANATEXSIZE" val="2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&#10;$\in [0,1]$&#10;&#10;&#10;\end{document}"/>
  <p:tag name="IGUANATEXSIZE" val="2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&#10;\begin{equation*}&#10;\lambda_\mathrm{R} =\frac{e^{\frac{\mathrm{QP}}{\alpha_\mathrm{E}}}}{\left(1 + \left( \frac{1}{\tau}-1\right)^{-3}\right)\cdot\rho}&#10;\end{equation*}&#10;&#10;\end{document}"/>
  <p:tag name="IGUANATEXSIZE" val="20"/>
</p:tagLst>
</file>

<file path=ppt/theme/theme1.xml><?xml version="1.0" encoding="utf-8"?>
<a:theme xmlns:a="http://schemas.openxmlformats.org/drawingml/2006/main" name="Präsentation8neu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Präsentation8neu</Template>
  <TotalTime>0</TotalTime>
  <Words>635</Words>
  <Application>Microsoft Office PowerPoint</Application>
  <PresentationFormat>On-screen Show (4:3)</PresentationFormat>
  <Paragraphs>145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Präsentation8neu</vt:lpstr>
      <vt:lpstr>Benutzerdefiniertes Design</vt:lpstr>
      <vt:lpstr>Decoding-Energy-Rate-Distortion Optimization (JVET-K0108)</vt:lpstr>
      <vt:lpstr>Introduction</vt:lpstr>
      <vt:lpstr>Extended RDO</vt:lpstr>
      <vt:lpstr>Lagrange Multiplier</vt:lpstr>
      <vt:lpstr>Lagrange Multiplier</vt:lpstr>
      <vt:lpstr>Rate-Energy Control</vt:lpstr>
      <vt:lpstr>Evaluation Results</vt:lpstr>
      <vt:lpstr>Evaluation Results</vt:lpstr>
      <vt:lpstr>Encoding Results Cactus</vt:lpstr>
      <vt:lpstr>Conclusions</vt:lpstr>
      <vt:lpstr>Literature</vt:lpstr>
      <vt:lpstr>Rate-Energy Diagram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Anna</dc:creator>
  <cp:lastModifiedBy>herglotz</cp:lastModifiedBy>
  <cp:revision>399</cp:revision>
  <cp:lastPrinted>2018-07-11T14:46:11Z</cp:lastPrinted>
  <dcterms:created xsi:type="dcterms:W3CDTF">2014-04-10T12:24:54Z</dcterms:created>
  <dcterms:modified xsi:type="dcterms:W3CDTF">2018-07-15T15:10:22Z</dcterms:modified>
</cp:coreProperties>
</file>