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80" r:id="rId3"/>
    <p:sldId id="306" r:id="rId4"/>
    <p:sldId id="311" r:id="rId5"/>
    <p:sldId id="312" r:id="rId6"/>
    <p:sldId id="313" r:id="rId7"/>
    <p:sldId id="315" r:id="rId8"/>
    <p:sldId id="314" r:id="rId9"/>
    <p:sldId id="295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4F66C-38E8-4FC5-8820-C5BD92C09222}" type="datetimeFigureOut">
              <a:rPr lang="de-DE" smtClean="0"/>
              <a:t>15.07.2018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20A02-F199-497D-BE5B-80B23229345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61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111103"/>
            <a:ext cx="7772400" cy="1181993"/>
          </a:xfr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8" name="Titel 1"/>
          <p:cNvSpPr txBox="1">
            <a:spLocks/>
          </p:cNvSpPr>
          <p:nvPr userDrawn="1"/>
        </p:nvSpPr>
        <p:spPr>
          <a:xfrm>
            <a:off x="1475656" y="4365104"/>
            <a:ext cx="6336704" cy="151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2400" dirty="0" smtClean="0">
                <a:latin typeface="+mj-lt"/>
              </a:rPr>
              <a:t>Christian </a:t>
            </a:r>
            <a:r>
              <a:rPr lang="de-DE" sz="2400" dirty="0" err="1" smtClean="0">
                <a:latin typeface="+mj-lt"/>
              </a:rPr>
              <a:t>Herglotz</a:t>
            </a:r>
            <a:r>
              <a:rPr lang="de-DE" sz="2400" dirty="0" smtClean="0">
                <a:latin typeface="+mj-lt"/>
              </a:rPr>
              <a:t>, Matthias </a:t>
            </a:r>
            <a:r>
              <a:rPr lang="de-DE" sz="2400" dirty="0" err="1" smtClean="0">
                <a:latin typeface="+mj-lt"/>
              </a:rPr>
              <a:t>Kränzler</a:t>
            </a:r>
            <a:r>
              <a:rPr lang="de-DE" sz="2400" dirty="0" smtClean="0">
                <a:latin typeface="+mj-lt"/>
              </a:rPr>
              <a:t>, André </a:t>
            </a:r>
            <a:r>
              <a:rPr lang="de-DE" sz="2400" dirty="0" err="1" smtClean="0">
                <a:latin typeface="+mj-lt"/>
              </a:rPr>
              <a:t>Kaup</a:t>
            </a:r>
            <a:endParaRPr lang="de-DE" sz="2400" baseline="0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de-DE" sz="1800" baseline="0" dirty="0" smtClean="0">
                <a:latin typeface="+mj-lt"/>
              </a:rPr>
              <a:t>christian.herglotz@fau.de </a:t>
            </a:r>
          </a:p>
          <a:p>
            <a:pPr>
              <a:spcAft>
                <a:spcPts val="600"/>
              </a:spcAft>
            </a:pPr>
            <a:endParaRPr lang="de-DE" sz="100" baseline="0" dirty="0" smtClean="0">
              <a:latin typeface="+mj-lt"/>
            </a:endParaRPr>
          </a:p>
          <a:p>
            <a:r>
              <a:rPr lang="de-DE" sz="2000" dirty="0" smtClean="0">
                <a:latin typeface="+mj-lt"/>
              </a:rPr>
              <a:t>Multimedia Communications </a:t>
            </a:r>
            <a:r>
              <a:rPr lang="de-DE" sz="2000" baseline="0" dirty="0" err="1" smtClean="0">
                <a:latin typeface="+mj-lt"/>
              </a:rPr>
              <a:t>and</a:t>
            </a:r>
            <a:r>
              <a:rPr lang="de-DE" sz="2000" baseline="0" dirty="0" smtClean="0">
                <a:latin typeface="+mj-lt"/>
              </a:rPr>
              <a:t> Signal Processing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9"/>
          <a:stretch/>
        </p:blipFill>
        <p:spPr>
          <a:xfrm>
            <a:off x="-3820" y="-27384"/>
            <a:ext cx="9144000" cy="2843347"/>
          </a:xfrm>
          <a:prstGeom prst="rect">
            <a:avLst/>
          </a:prstGeom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448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1" cap="all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55575" y="3068960"/>
            <a:ext cx="7739137" cy="13379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9"/>
          <a:stretch/>
        </p:blipFill>
        <p:spPr>
          <a:xfrm>
            <a:off x="-3820" y="-27384"/>
            <a:ext cx="9144000" cy="2843347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1" name="Grafik 10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2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/>
          <a:lstStyle>
            <a:lvl1pPr>
              <a:defRPr sz="2800" baseline="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288359" y="8202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15"/>
          <p:cNvSpPr>
            <a:spLocks noChangeShapeType="1"/>
          </p:cNvSpPr>
          <p:nvPr userDrawn="1"/>
        </p:nvSpPr>
        <p:spPr bwMode="auto">
          <a:xfrm>
            <a:off x="202958" y="7647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0" name="Grafik 9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48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2714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88864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50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4040188" cy="42093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16832"/>
            <a:ext cx="4041775" cy="42093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1010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923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80" y="6298655"/>
            <a:ext cx="904362" cy="501450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367509"/>
            <a:ext cx="1579612" cy="4284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96753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23728" y="6205530"/>
            <a:ext cx="4824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  <p:sp>
        <p:nvSpPr>
          <p:cNvPr id="15" name="Fußzeilenplatzhalter 4"/>
          <p:cNvSpPr txBox="1">
            <a:spLocks/>
          </p:cNvSpPr>
          <p:nvPr/>
        </p:nvSpPr>
        <p:spPr>
          <a:xfrm>
            <a:off x="2371688" y="6434980"/>
            <a:ext cx="4392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Multimedia Communications and Signal Processing</a:t>
            </a:r>
            <a:endParaRPr lang="de-DE" dirty="0"/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288359" y="8202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5"/>
          <p:cNvSpPr>
            <a:spLocks noChangeShapeType="1"/>
          </p:cNvSpPr>
          <p:nvPr userDrawn="1"/>
        </p:nvSpPr>
        <p:spPr bwMode="auto">
          <a:xfrm>
            <a:off x="202958" y="7647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88359" y="62208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202958" y="61653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Textfeld 17"/>
          <p:cNvSpPr txBox="1"/>
          <p:nvPr userDrawn="1"/>
        </p:nvSpPr>
        <p:spPr>
          <a:xfrm>
            <a:off x="6764176" y="6248345"/>
            <a:ext cx="119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May 28th 2018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7020272" y="64806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‹#›</a:t>
            </a:fld>
            <a:endParaRPr lang="de-DE" sz="1200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26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2800" b="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Energy Modeling for Video Decoding</a:t>
            </a:r>
            <a:r>
              <a:rPr lang="de-DE" dirty="0"/>
              <a:t/>
            </a:r>
            <a:br>
              <a:rPr lang="de-DE" dirty="0"/>
            </a:br>
            <a:r>
              <a:rPr lang="en-CA" dirty="0" smtClean="0"/>
              <a:t>(JVET-K0107)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51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modeling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on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endParaRPr lang="de-DE" dirty="0" smtClean="0"/>
          </a:p>
          <a:p>
            <a:endParaRPr lang="de-DE" dirty="0"/>
          </a:p>
          <a:p>
            <a:r>
              <a:rPr lang="de-DE" smtClean="0"/>
              <a:t>Simplifies energy analysis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936"/>
            <a:ext cx="496491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778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Energy</a:t>
            </a:r>
            <a:r>
              <a:rPr lang="de-DE" dirty="0" smtClean="0"/>
              <a:t> Modeling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smtClean="0"/>
              <a:t>Feature </a:t>
            </a:r>
            <a:r>
              <a:rPr lang="de-DE" dirty="0" err="1" smtClean="0"/>
              <a:t>based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: </a:t>
            </a:r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A </a:t>
            </a:r>
            <a:r>
              <a:rPr lang="de-DE" dirty="0" err="1" smtClean="0"/>
              <a:t>feature</a:t>
            </a:r>
            <a:r>
              <a:rPr lang="de-DE" dirty="0" smtClean="0"/>
              <a:t> </a:t>
            </a:r>
            <a:r>
              <a:rPr lang="de-DE" dirty="0" err="1" smtClean="0"/>
              <a:t>relates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r>
              <a:rPr lang="de-DE" dirty="0" smtClean="0"/>
              <a:t>, e.g., </a:t>
            </a:r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125" y="1757364"/>
            <a:ext cx="1733920" cy="80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E:\Forschung\Präsis - Allgemein\201509_HBS_Waischenfeld_Poster\gfx\intra_pred.e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61" y="3501008"/>
            <a:ext cx="223224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2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Energy</a:t>
            </a:r>
            <a:r>
              <a:rPr lang="de-DE" dirty="0" smtClean="0"/>
              <a:t> Modeling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507288" cy="4929411"/>
          </a:xfrm>
        </p:spPr>
        <p:txBody>
          <a:bodyPr/>
          <a:lstStyle/>
          <a:p>
            <a:r>
              <a:rPr lang="de-DE" dirty="0" err="1" smtClean="0"/>
              <a:t>Considered</a:t>
            </a:r>
            <a:r>
              <a:rPr lang="de-DE" dirty="0" smtClean="0"/>
              <a:t> </a:t>
            </a:r>
            <a:r>
              <a:rPr lang="de-DE" dirty="0" err="1" smtClean="0"/>
              <a:t>features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I-frames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smtClean="0"/>
              <a:t>Block </a:t>
            </a:r>
            <a:r>
              <a:rPr lang="de-DE" dirty="0" err="1" smtClean="0"/>
              <a:t>size</a:t>
            </a:r>
            <a:r>
              <a:rPr lang="de-DE" dirty="0" smtClean="0"/>
              <a:t> </a:t>
            </a:r>
            <a:r>
              <a:rPr lang="de-DE" dirty="0" err="1" smtClean="0"/>
              <a:t>handling</a:t>
            </a:r>
            <a:r>
              <a:rPr lang="de-DE" dirty="0" smtClean="0"/>
              <a:t>: 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40620"/>
              </p:ext>
            </p:extLst>
          </p:nvPr>
        </p:nvGraphicFramePr>
        <p:xfrm>
          <a:off x="1475656" y="1844824"/>
          <a:ext cx="6032500" cy="1173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0410"/>
                <a:gridCol w="2011045"/>
                <a:gridCol w="2011045"/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 smtClean="0">
                          <a:effectLst/>
                        </a:rPr>
                        <a:t>Feature f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Explanation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Block sizes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OFFSET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Offset energy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-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FRAME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Frame-wise energy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-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INTRA_PRED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Intra predicted blocks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4x4 up to 128x128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COEFF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Nonzero coefficients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-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VAL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Coefficient value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-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TRANS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Inverse transforms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4x4 up to 128x128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54568"/>
            <a:ext cx="2592288" cy="217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35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Model Training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507288" cy="4929411"/>
          </a:xfrm>
        </p:spPr>
        <p:txBody>
          <a:bodyPr/>
          <a:lstStyle/>
          <a:p>
            <a:r>
              <a:rPr lang="de-DE" dirty="0" smtClean="0"/>
              <a:t>Training </a:t>
            </a:r>
            <a:r>
              <a:rPr lang="de-DE" dirty="0" err="1" smtClean="0"/>
              <a:t>framework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specific</a:t>
            </a:r>
            <a:r>
              <a:rPr lang="de-DE" dirty="0" smtClean="0"/>
              <a:t> </a:t>
            </a:r>
            <a:r>
              <a:rPr lang="de-DE" dirty="0" err="1" smtClean="0"/>
              <a:t>energies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Picture 6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8313" y="1772816"/>
            <a:ext cx="3509645" cy="4226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674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Estimation Accuracy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219256" cy="4929411"/>
          </a:xfrm>
        </p:spPr>
        <p:txBody>
          <a:bodyPr/>
          <a:lstStyle/>
          <a:p>
            <a:r>
              <a:rPr lang="de-DE" dirty="0" smtClean="0"/>
              <a:t>Mean absolute estimation error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419872" y="1844824"/>
                <a:ext cx="2174570" cy="871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de-DE" b="0" i="1" smtClean="0">
                              <a:latin typeface="Cambria Math"/>
                            </a:rPr>
                            <m:t>𝑒</m:t>
                          </m:r>
                        </m:e>
                      </m:acc>
                      <m:r>
                        <a:rPr lang="de-DE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de-DE" b="0" i="1" smtClean="0">
                              <a:latin typeface="Cambria Math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de-DE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de-DE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de-DE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de-DE" b="0" i="1" smtClean="0">
                              <a:latin typeface="Cambria Math"/>
                            </a:rPr>
                            <m:t>𝑁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de-DE" i="1"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de-DE" i="1">
                                              <a:latin typeface="Cambria Math"/>
                                            </a:rPr>
                                            <m:t>𝐸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de-DE" i="1">
                                          <a:latin typeface="Cambria Math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latin typeface="Cambria Math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latin typeface="Cambria Math"/>
                                        </a:rPr>
                                        <m:t>𝑛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latin typeface="Cambria Math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latin typeface="Cambria Math"/>
                                        </a:rPr>
                                        <m:t>𝑛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nary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844824"/>
                <a:ext cx="2174570" cy="87120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own Arrow 6"/>
          <p:cNvSpPr/>
          <p:nvPr/>
        </p:nvSpPr>
        <p:spPr>
          <a:xfrm>
            <a:off x="4220166" y="3435571"/>
            <a:ext cx="864096" cy="10015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Box 7"/>
          <p:cNvSpPr txBox="1"/>
          <p:nvPr/>
        </p:nvSpPr>
        <p:spPr>
          <a:xfrm>
            <a:off x="3985204" y="4762018"/>
            <a:ext cx="133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/>
              <a:t>4</a:t>
            </a:r>
            <a:r>
              <a:rPr lang="de-DE" sz="3600" b="1" dirty="0" smtClean="0"/>
              <a:t>.57%</a:t>
            </a:r>
            <a:endParaRPr lang="de-DE" sz="3600" b="1" dirty="0"/>
          </a:p>
        </p:txBody>
      </p:sp>
    </p:spTree>
    <p:extLst>
      <p:ext uri="{BB962C8B-B14F-4D97-AF65-F5344CB8AC3E}">
        <p14:creationId xmlns:p14="http://schemas.microsoft.com/office/powerpoint/2010/main" val="329830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Training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6923112" cy="4929411"/>
          </a:xfrm>
        </p:spPr>
        <p:txBody>
          <a:bodyPr/>
          <a:lstStyle/>
          <a:p>
            <a:r>
              <a:rPr lang="de-DE" dirty="0" err="1" smtClean="0"/>
              <a:t>Coding</a:t>
            </a:r>
            <a:r>
              <a:rPr lang="de-DE" dirty="0" smtClean="0"/>
              <a:t>-tool </a:t>
            </a:r>
            <a:r>
              <a:rPr lang="de-DE" dirty="0" err="1" smtClean="0"/>
              <a:t>specific</a:t>
            </a:r>
            <a:r>
              <a:rPr lang="de-DE" dirty="0" smtClean="0"/>
              <a:t> </a:t>
            </a:r>
            <a:r>
              <a:rPr lang="de-DE" dirty="0" err="1" smtClean="0"/>
              <a:t>energies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el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265824"/>
                  </p:ext>
                </p:extLst>
              </p:nvPr>
            </p:nvGraphicFramePr>
            <p:xfrm>
              <a:off x="2560955" y="2285492"/>
              <a:ext cx="4022090" cy="28632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11045"/>
                    <a:gridCol w="2011045"/>
                  </a:tblGrid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Feature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Trained specific energy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de-DE" sz="1100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CA" sz="1100">
                                      <a:effectLst/>
                                      <a:latin typeface="Cambria Math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/>
                                    </a:rPr>
                                    <m:t>𝑓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>
                              <a:effectLst/>
                            </a:rPr>
                            <a:t> [µJ]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OFFSET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25808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FRAME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30497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INTRA_PRED_4x4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1.833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INTRA_PRED_8x8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3.283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INTRA_PRED_16x16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9.141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INTRA_PRED_32x32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22.81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INTRA_PRED_64x64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80.28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INTRA_PRED_128x128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99.42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COEFF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0.1155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VAL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-0.09176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TRANS_4x4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0.005478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TRANS_8x8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1.627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TRANS_16x16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2.892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TRANS_32x32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9.941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TRANS_64x64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25.94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TRANS_128x128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285.0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el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265824"/>
                  </p:ext>
                </p:extLst>
              </p:nvPr>
            </p:nvGraphicFramePr>
            <p:xfrm>
              <a:off x="2560955" y="2285492"/>
              <a:ext cx="4022090" cy="286575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11045"/>
                    <a:gridCol w="2011045"/>
                  </a:tblGrid>
                  <a:tr h="183515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Feature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0000" t="-26667" b="-1516667"/>
                          </a:stretch>
                        </a:blipFill>
                      </a:tcPr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OFFSET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25808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FRAME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30497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INTRA_PRED_4x4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1.833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INTRA_PRED_8x8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3.283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INTRA_PRED_16x16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9.141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INTRA_PRED_32x32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22.81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INTRA_PRED_64x64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80.28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INTRA_PRED_128x128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99.42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COEFF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0.1155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VAL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-0.09176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TRANS_4x4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0.005478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TRANS_8x8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1.627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TRANS_16x16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2.892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TRANS_32x32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9.941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TRANS_64x64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25.94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TRANS_128x128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r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285.0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0058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075240" cy="4929411"/>
          </a:xfrm>
        </p:spPr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assessment</a:t>
            </a:r>
            <a:endParaRPr lang="de-DE" dirty="0" smtClean="0"/>
          </a:p>
          <a:p>
            <a:endParaRPr lang="de-DE" smtClean="0"/>
          </a:p>
          <a:p>
            <a:endParaRPr lang="de-DE" dirty="0"/>
          </a:p>
          <a:p>
            <a:r>
              <a:rPr lang="de-DE" dirty="0" smtClean="0"/>
              <a:t>Energy measurement not necessary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Optimization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HEVC Intraframe </a:t>
            </a:r>
            <a:r>
              <a:rPr lang="de-DE" dirty="0" err="1" smtClean="0"/>
              <a:t>Coding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55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8neu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Präsentation8neu</Template>
  <TotalTime>0</TotalTime>
  <Words>263</Words>
  <Application>Microsoft Office PowerPoint</Application>
  <PresentationFormat>On-screen Show (4:3)</PresentationFormat>
  <Paragraphs>97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Präsentation8neu</vt:lpstr>
      <vt:lpstr>Benutzerdefiniertes Design</vt:lpstr>
      <vt:lpstr>Energy Modeling for Video Decoding (JVET-K0107)</vt:lpstr>
      <vt:lpstr>Introduction</vt:lpstr>
      <vt:lpstr>Energy Modeling</vt:lpstr>
      <vt:lpstr>Energy Modeling</vt:lpstr>
      <vt:lpstr>Model Training</vt:lpstr>
      <vt:lpstr>Estimation Accuracy</vt:lpstr>
      <vt:lpstr>Training Results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herglotz</cp:lastModifiedBy>
  <cp:revision>360</cp:revision>
  <dcterms:created xsi:type="dcterms:W3CDTF">2014-04-10T12:24:54Z</dcterms:created>
  <dcterms:modified xsi:type="dcterms:W3CDTF">2018-07-15T07:21:21Z</dcterms:modified>
</cp:coreProperties>
</file>