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280" r:id="rId3"/>
    <p:sldId id="306" r:id="rId4"/>
    <p:sldId id="291" r:id="rId5"/>
    <p:sldId id="307" r:id="rId6"/>
    <p:sldId id="308" r:id="rId7"/>
    <p:sldId id="309" r:id="rId8"/>
    <p:sldId id="310" r:id="rId9"/>
    <p:sldId id="295" r:id="rId10"/>
    <p:sldId id="312" r:id="rId11"/>
    <p:sldId id="313" r:id="rId12"/>
    <p:sldId id="314" r:id="rId13"/>
    <p:sldId id="315" r:id="rId14"/>
    <p:sldId id="311" r:id="rId15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0A451-8577-44E7-97B4-3203C84E0C8A}" type="datetimeFigureOut">
              <a:rPr lang="de-DE" smtClean="0"/>
              <a:t>15.07.2018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4C1F53-6D6B-4FB8-850C-27A7776A012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1087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4F66C-38E8-4FC5-8820-C5BD92C09222}" type="datetimeFigureOut">
              <a:rPr lang="de-DE" smtClean="0"/>
              <a:t>15.07.2018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20A02-F199-497D-BE5B-80B23229345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6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111103"/>
            <a:ext cx="7772400" cy="1181993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8" name="Titel 1"/>
          <p:cNvSpPr txBox="1">
            <a:spLocks/>
          </p:cNvSpPr>
          <p:nvPr userDrawn="1"/>
        </p:nvSpPr>
        <p:spPr>
          <a:xfrm>
            <a:off x="1475656" y="4365104"/>
            <a:ext cx="6336704" cy="1512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2400" dirty="0" smtClean="0">
                <a:latin typeface="+mj-lt"/>
              </a:rPr>
              <a:t>Christian </a:t>
            </a:r>
            <a:r>
              <a:rPr lang="de-DE" sz="2400" dirty="0" err="1" smtClean="0">
                <a:latin typeface="+mj-lt"/>
              </a:rPr>
              <a:t>Herglotz</a:t>
            </a:r>
            <a:r>
              <a:rPr lang="de-DE" sz="2400" dirty="0" smtClean="0">
                <a:latin typeface="+mj-lt"/>
              </a:rPr>
              <a:t> </a:t>
            </a:r>
            <a:r>
              <a:rPr lang="de-DE" sz="2400" dirty="0" err="1" smtClean="0">
                <a:latin typeface="+mj-lt"/>
              </a:rPr>
              <a:t>and</a:t>
            </a:r>
            <a:r>
              <a:rPr lang="de-DE" sz="2400" dirty="0" smtClean="0">
                <a:latin typeface="+mj-lt"/>
              </a:rPr>
              <a:t> André </a:t>
            </a:r>
            <a:r>
              <a:rPr lang="de-DE" sz="2400" dirty="0" err="1" smtClean="0">
                <a:latin typeface="+mj-lt"/>
              </a:rPr>
              <a:t>Kaup</a:t>
            </a:r>
            <a:endParaRPr lang="de-DE" sz="2400" baseline="0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de-DE" sz="1800" baseline="0" dirty="0" smtClean="0">
                <a:latin typeface="+mj-lt"/>
              </a:rPr>
              <a:t>christian.herglotz@fau.de </a:t>
            </a:r>
          </a:p>
          <a:p>
            <a:pPr>
              <a:spcAft>
                <a:spcPts val="600"/>
              </a:spcAft>
            </a:pPr>
            <a:endParaRPr lang="de-DE" sz="100" baseline="0" dirty="0" smtClean="0">
              <a:latin typeface="+mj-lt"/>
            </a:endParaRPr>
          </a:p>
          <a:p>
            <a:r>
              <a:rPr lang="de-DE" sz="2000" dirty="0" smtClean="0">
                <a:latin typeface="+mj-lt"/>
              </a:rPr>
              <a:t>Multimedia Communications </a:t>
            </a:r>
            <a:r>
              <a:rPr lang="de-DE" sz="2000" baseline="0" dirty="0" err="1" smtClean="0">
                <a:latin typeface="+mj-lt"/>
              </a:rPr>
              <a:t>and</a:t>
            </a:r>
            <a:r>
              <a:rPr lang="de-DE" sz="2000" baseline="0" dirty="0" smtClean="0">
                <a:latin typeface="+mj-lt"/>
              </a:rPr>
              <a:t> Signal Processing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448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1" cap="all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5575" y="3068960"/>
            <a:ext cx="7739137" cy="13379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5" name="Grafi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9"/>
          <a:stretch/>
        </p:blipFill>
        <p:spPr>
          <a:xfrm>
            <a:off x="-3820" y="-27384"/>
            <a:ext cx="9144000" cy="2843347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1" name="Grafik 10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2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/>
          <a:lstStyle>
            <a:lvl1pPr>
              <a:defRPr sz="2800" baseline="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3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288359" y="6093296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5" name="Line 15"/>
          <p:cNvSpPr>
            <a:spLocks noChangeShapeType="1"/>
          </p:cNvSpPr>
          <p:nvPr userDrawn="1"/>
        </p:nvSpPr>
        <p:spPr bwMode="auto">
          <a:xfrm>
            <a:off x="202958" y="6037733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0" name="Grafik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654" y="6139470"/>
            <a:ext cx="1216800" cy="67469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216040"/>
            <a:ext cx="2123848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48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2714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88864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50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4040188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041775" cy="420933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1010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923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680" y="6298655"/>
            <a:ext cx="904362" cy="50145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9" y="6367509"/>
            <a:ext cx="1579612" cy="4284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96753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23728" y="6205530"/>
            <a:ext cx="48245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Decoding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Estimation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an HEVC Hardware Decoder</a:t>
            </a:r>
            <a:endParaRPr lang="de-DE" dirty="0"/>
          </a:p>
        </p:txBody>
      </p:sp>
      <p:sp>
        <p:nvSpPr>
          <p:cNvPr id="15" name="Fußzeilenplatzhalter 4"/>
          <p:cNvSpPr txBox="1">
            <a:spLocks/>
          </p:cNvSpPr>
          <p:nvPr/>
        </p:nvSpPr>
        <p:spPr>
          <a:xfrm>
            <a:off x="2371688" y="6434980"/>
            <a:ext cx="4392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Multimedia Communications and Signal Processing</a:t>
            </a:r>
            <a:endParaRPr lang="de-DE" dirty="0"/>
          </a:p>
        </p:txBody>
      </p:sp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288359" y="8202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" name="Line 15"/>
          <p:cNvSpPr>
            <a:spLocks noChangeShapeType="1"/>
          </p:cNvSpPr>
          <p:nvPr userDrawn="1"/>
        </p:nvSpPr>
        <p:spPr bwMode="auto">
          <a:xfrm>
            <a:off x="202958" y="7647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6" name="Line 14"/>
          <p:cNvSpPr>
            <a:spLocks noChangeShapeType="1"/>
          </p:cNvSpPr>
          <p:nvPr userDrawn="1"/>
        </p:nvSpPr>
        <p:spPr bwMode="auto">
          <a:xfrm>
            <a:off x="288359" y="6220867"/>
            <a:ext cx="8652683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5"/>
          <p:cNvSpPr>
            <a:spLocks noChangeShapeType="1"/>
          </p:cNvSpPr>
          <p:nvPr userDrawn="1"/>
        </p:nvSpPr>
        <p:spPr bwMode="auto">
          <a:xfrm>
            <a:off x="202958" y="6165304"/>
            <a:ext cx="8655496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Textfeld 17"/>
          <p:cNvSpPr txBox="1"/>
          <p:nvPr userDrawn="1"/>
        </p:nvSpPr>
        <p:spPr>
          <a:xfrm>
            <a:off x="6764176" y="6248345"/>
            <a:ext cx="1192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May 28th 2018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Textfeld 18"/>
          <p:cNvSpPr txBox="1"/>
          <p:nvPr userDrawn="1"/>
        </p:nvSpPr>
        <p:spPr>
          <a:xfrm>
            <a:off x="7020272" y="64806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‹#›</a:t>
            </a:fld>
            <a:endParaRPr lang="de-DE" sz="12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26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2800" b="0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roadcom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en.wikipedia.org/wiki/ARM_Cortex-A5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Energy Assessment for Video </a:t>
            </a:r>
            <a:r>
              <a:rPr lang="en-CA" dirty="0" smtClean="0"/>
              <a:t>Decoding</a:t>
            </a:r>
            <a:br>
              <a:rPr lang="en-CA" dirty="0" smtClean="0"/>
            </a:br>
            <a:r>
              <a:rPr lang="en-CA" dirty="0" smtClean="0"/>
              <a:t>(JVET-K0106)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5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91264" cy="4929411"/>
          </a:xfrm>
        </p:spPr>
        <p:txBody>
          <a:bodyPr/>
          <a:lstStyle/>
          <a:p>
            <a:r>
              <a:rPr lang="de-DE" dirty="0" smtClean="0"/>
              <a:t>Relation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processing</a:t>
            </a:r>
            <a:r>
              <a:rPr lang="de-DE" dirty="0" smtClean="0"/>
              <a:t> time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2555776" y="4771783"/>
            <a:ext cx="39678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smtClean="0"/>
              <a:t>Intel Core i7 3770 (</a:t>
            </a:r>
            <a:r>
              <a:rPr lang="de-DE" dirty="0" err="1" smtClean="0"/>
              <a:t>eight</a:t>
            </a:r>
            <a:r>
              <a:rPr lang="de-DE" dirty="0" smtClean="0"/>
              <a:t> </a:t>
            </a:r>
            <a:r>
              <a:rPr lang="de-DE" dirty="0" err="1" smtClean="0"/>
              <a:t>cores</a:t>
            </a:r>
            <a:r>
              <a:rPr lang="de-DE" dirty="0" smtClean="0"/>
              <a:t>, 2012)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DRAM </a:t>
            </a:r>
            <a:r>
              <a:rPr lang="de-DE" dirty="0" err="1" smtClean="0"/>
              <a:t>energy</a:t>
            </a:r>
            <a:endParaRPr lang="de-DE" dirty="0" smtClean="0"/>
          </a:p>
          <a:p>
            <a:pPr marL="285750" indent="-285750">
              <a:buFontTx/>
              <a:buChar char="-"/>
            </a:pPr>
            <a:endParaRPr lang="de-DE" dirty="0"/>
          </a:p>
        </p:txBody>
      </p:sp>
      <p:pic>
        <p:nvPicPr>
          <p:cNvPr id="2050" name="Picture 2" descr="E:\tasks\201707_request_MPEG\201803_Ljubljana\pics\time_energy_intel_memo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88840"/>
            <a:ext cx="3651191" cy="221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477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435280" cy="4929411"/>
          </a:xfrm>
        </p:spPr>
        <p:txBody>
          <a:bodyPr/>
          <a:lstStyle/>
          <a:p>
            <a:r>
              <a:rPr lang="de-DE" dirty="0" smtClean="0"/>
              <a:t>Relation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HM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FFmpeg</a:t>
            </a:r>
            <a:r>
              <a:rPr lang="de-DE" dirty="0" smtClean="0"/>
              <a:t>-decoding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026" name="Picture 2" descr="E:\tasks\201707_request_MPEG\201803_Ljubljana\pics\relation_energy_HM_FFmpe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2022475"/>
            <a:ext cx="4564062" cy="348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787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/>
              <a:t>Relation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smtClean="0"/>
              <a:t>ARM </a:t>
            </a:r>
            <a:r>
              <a:rPr lang="de-DE" dirty="0" err="1" smtClean="0"/>
              <a:t>and</a:t>
            </a:r>
            <a:r>
              <a:rPr lang="de-DE" dirty="0" smtClean="0"/>
              <a:t> Intel </a:t>
            </a:r>
            <a:r>
              <a:rPr lang="de-DE" dirty="0" err="1" smtClean="0"/>
              <a:t>decoding</a:t>
            </a:r>
            <a:endParaRPr lang="de-DE" dirty="0"/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2050" name="Picture 2" descr="E:\tasks\201707_request_MPEG\201803_Ljubljana\pics\energy_relation_intel_Pandaboar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2856"/>
            <a:ext cx="4564063" cy="348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177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91264" cy="4929411"/>
          </a:xfrm>
        </p:spPr>
        <p:txBody>
          <a:bodyPr/>
          <a:lstStyle/>
          <a:p>
            <a:r>
              <a:rPr lang="de-DE" dirty="0" smtClean="0"/>
              <a:t>Relation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processing</a:t>
            </a:r>
            <a:r>
              <a:rPr lang="de-DE" dirty="0" smtClean="0"/>
              <a:t> time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00808"/>
            <a:ext cx="3768477" cy="270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555776" y="4771783"/>
            <a:ext cx="38040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smtClean="0"/>
              <a:t>TI-OMAP4430 (2011)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ARM Cortex-A9 dual </a:t>
            </a:r>
            <a:r>
              <a:rPr lang="de-DE" dirty="0" err="1" smtClean="0"/>
              <a:t>core</a:t>
            </a:r>
            <a:r>
              <a:rPr lang="de-DE" dirty="0" smtClean="0"/>
              <a:t> </a:t>
            </a:r>
            <a:r>
              <a:rPr lang="de-DE" dirty="0" err="1" smtClean="0"/>
              <a:t>processor</a:t>
            </a:r>
            <a:endParaRPr lang="de-DE" dirty="0" smtClean="0"/>
          </a:p>
          <a:p>
            <a:pPr marL="285750" indent="-2857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73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measurements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evaluation</a:t>
            </a:r>
            <a:endParaRPr lang="de-DE" dirty="0" smtClean="0"/>
          </a:p>
          <a:p>
            <a:endParaRPr lang="de-DE" dirty="0"/>
          </a:p>
          <a:p>
            <a:r>
              <a:rPr lang="de-DE" dirty="0" err="1" smtClean="0"/>
              <a:t>Especially</a:t>
            </a:r>
            <a:r>
              <a:rPr lang="de-DE" dirty="0" smtClean="0"/>
              <a:t> </a:t>
            </a:r>
            <a:r>
              <a:rPr lang="de-DE" dirty="0" err="1" smtClean="0"/>
              <a:t>interesting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portable </a:t>
            </a:r>
            <a:r>
              <a:rPr lang="de-DE" dirty="0" err="1" smtClean="0"/>
              <a:t>solutions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060191"/>
            <a:ext cx="1717386" cy="1072714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2747034" y="4148496"/>
            <a:ext cx="4034507" cy="2014781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0" y="4420270"/>
            <a:ext cx="762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uppieren 20"/>
          <p:cNvGrpSpPr/>
          <p:nvPr/>
        </p:nvGrpSpPr>
        <p:grpSpPr>
          <a:xfrm>
            <a:off x="2258889" y="4952468"/>
            <a:ext cx="304800" cy="513266"/>
            <a:chOff x="8074290" y="2625771"/>
            <a:chExt cx="304800" cy="513266"/>
          </a:xfrm>
        </p:grpSpPr>
        <p:cxnSp>
          <p:nvCxnSpPr>
            <p:cNvPr id="22" name="Gerade Verbindung 21"/>
            <p:cNvCxnSpPr/>
            <p:nvPr/>
          </p:nvCxnSpPr>
          <p:spPr>
            <a:xfrm>
              <a:off x="8226690" y="2625771"/>
              <a:ext cx="0" cy="51326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2"/>
            <p:cNvCxnSpPr/>
            <p:nvPr/>
          </p:nvCxnSpPr>
          <p:spPr>
            <a:xfrm>
              <a:off x="8074290" y="2625771"/>
              <a:ext cx="152400" cy="1524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/>
            <p:cNvCxnSpPr/>
            <p:nvPr/>
          </p:nvCxnSpPr>
          <p:spPr>
            <a:xfrm flipV="1">
              <a:off x="8226690" y="2632196"/>
              <a:ext cx="152400" cy="1523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feld 24"/>
          <p:cNvSpPr txBox="1"/>
          <p:nvPr/>
        </p:nvSpPr>
        <p:spPr>
          <a:xfrm>
            <a:off x="3050339" y="4793663"/>
            <a:ext cx="129614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de-DE" sz="2000" dirty="0" err="1" smtClean="0"/>
              <a:t>WiFi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Receiver</a:t>
            </a:r>
            <a:endParaRPr lang="de-DE" sz="2400" dirty="0" smtClean="0"/>
          </a:p>
        </p:txBody>
      </p:sp>
      <p:sp>
        <p:nvSpPr>
          <p:cNvPr id="26" name="Textfeld 25"/>
          <p:cNvSpPr txBox="1"/>
          <p:nvPr/>
        </p:nvSpPr>
        <p:spPr>
          <a:xfrm>
            <a:off x="5030642" y="4793663"/>
            <a:ext cx="1296144" cy="83099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de-DE" sz="2000" dirty="0" smtClean="0"/>
              <a:t>Video </a:t>
            </a:r>
            <a:br>
              <a:rPr lang="de-DE" sz="2000" dirty="0" smtClean="0"/>
            </a:br>
            <a:r>
              <a:rPr lang="de-DE" sz="2000" dirty="0" smtClean="0"/>
              <a:t>Decoder</a:t>
            </a:r>
            <a:endParaRPr lang="de-DE" sz="2400" dirty="0" smtClean="0"/>
          </a:p>
        </p:txBody>
      </p:sp>
      <p:cxnSp>
        <p:nvCxnSpPr>
          <p:cNvPr id="27" name="Gerade Verbindung mit Pfeil 26"/>
          <p:cNvCxnSpPr>
            <a:endCxn id="25" idx="1"/>
          </p:cNvCxnSpPr>
          <p:nvPr/>
        </p:nvCxnSpPr>
        <p:spPr>
          <a:xfrm>
            <a:off x="2411289" y="5209161"/>
            <a:ext cx="639050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>
            <a:stCxn id="25" idx="3"/>
            <a:endCxn id="26" idx="1"/>
          </p:cNvCxnSpPr>
          <p:nvPr/>
        </p:nvCxnSpPr>
        <p:spPr>
          <a:xfrm>
            <a:off x="4346483" y="5209162"/>
            <a:ext cx="684159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/>
          <p:cNvCxnSpPr>
            <a:stCxn id="26" idx="3"/>
          </p:cNvCxnSpPr>
          <p:nvPr/>
        </p:nvCxnSpPr>
        <p:spPr>
          <a:xfrm flipV="1">
            <a:off x="6326786" y="5209102"/>
            <a:ext cx="576064" cy="6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Bogen 29"/>
          <p:cNvSpPr/>
          <p:nvPr/>
        </p:nvSpPr>
        <p:spPr>
          <a:xfrm rot="2822178">
            <a:off x="890355" y="4726930"/>
            <a:ext cx="722127" cy="720080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Bogen 30"/>
          <p:cNvSpPr/>
          <p:nvPr/>
        </p:nvSpPr>
        <p:spPr>
          <a:xfrm rot="2822178">
            <a:off x="509584" y="4304265"/>
            <a:ext cx="1483667" cy="1565413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/>
          <p:cNvSpPr txBox="1"/>
          <p:nvPr/>
        </p:nvSpPr>
        <p:spPr>
          <a:xfrm>
            <a:off x="6902850" y="4780469"/>
            <a:ext cx="129614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de-DE" sz="2000" dirty="0" smtClean="0"/>
              <a:t>Display</a:t>
            </a:r>
            <a:endParaRPr lang="de-DE" sz="2400" dirty="0" smtClean="0"/>
          </a:p>
        </p:txBody>
      </p:sp>
    </p:spTree>
    <p:extLst>
      <p:ext uri="{BB962C8B-B14F-4D97-AF65-F5344CB8AC3E}">
        <p14:creationId xmlns:p14="http://schemas.microsoft.com/office/powerpoint/2010/main" val="223778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Methods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7643192" cy="4929411"/>
          </a:xfrm>
        </p:spPr>
        <p:txBody>
          <a:bodyPr>
            <a:normAutofit/>
          </a:bodyPr>
          <a:lstStyle/>
          <a:p>
            <a:r>
              <a:rPr lang="de-DE" dirty="0" smtClean="0"/>
              <a:t>Power Meter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Performance Counters (e.g. RAPL </a:t>
            </a:r>
            <a:r>
              <a:rPr lang="de-DE" dirty="0" err="1" smtClean="0"/>
              <a:t>for</a:t>
            </a:r>
            <a:r>
              <a:rPr lang="de-DE" dirty="0" smtClean="0"/>
              <a:t> Intel)</a:t>
            </a:r>
          </a:p>
          <a:p>
            <a:pPr marL="457200" lvl="1" indent="0">
              <a:buNone/>
            </a:pPr>
            <a:r>
              <a:rPr lang="en-CA" sz="1600" dirty="0" smtClean="0"/>
              <a:t/>
            </a:r>
            <a:br>
              <a:rPr lang="en-CA" sz="1600" dirty="0" smtClean="0"/>
            </a:br>
            <a:r>
              <a:rPr lang="en-CA" sz="1600" dirty="0" smtClean="0"/>
              <a:t>/</a:t>
            </a:r>
            <a:r>
              <a:rPr lang="en-CA" sz="1600" dirty="0"/>
              <a:t>sys/class/</a:t>
            </a:r>
            <a:r>
              <a:rPr lang="en-CA" sz="1600" dirty="0" err="1"/>
              <a:t>powercap</a:t>
            </a:r>
            <a:r>
              <a:rPr lang="en-CA" sz="1600" dirty="0"/>
              <a:t>/intel-</a:t>
            </a:r>
            <a:r>
              <a:rPr lang="en-CA" sz="1600" dirty="0" err="1"/>
              <a:t>rapl</a:t>
            </a:r>
            <a:r>
              <a:rPr lang="en-CA" sz="1600" dirty="0"/>
              <a:t>/intel-rapl:0/</a:t>
            </a:r>
            <a:r>
              <a:rPr lang="en-CA" sz="1600" dirty="0" err="1"/>
              <a:t>energy_uj</a:t>
            </a:r>
            <a:r>
              <a:rPr lang="en-CA" sz="1600" dirty="0"/>
              <a:t> (complete package)</a:t>
            </a:r>
            <a:br>
              <a:rPr lang="en-CA" sz="1600" dirty="0"/>
            </a:br>
            <a:r>
              <a:rPr lang="en-CA" sz="1600" dirty="0" smtClean="0"/>
              <a:t/>
            </a:r>
            <a:br>
              <a:rPr lang="en-CA" sz="1600" dirty="0" smtClean="0"/>
            </a:br>
            <a:r>
              <a:rPr lang="en-CA" sz="1600" dirty="0" smtClean="0"/>
              <a:t>/</a:t>
            </a:r>
            <a:r>
              <a:rPr lang="en-CA" sz="1600" dirty="0"/>
              <a:t>sys/class/</a:t>
            </a:r>
            <a:r>
              <a:rPr lang="en-CA" sz="1600" dirty="0" err="1"/>
              <a:t>powercap</a:t>
            </a:r>
            <a:r>
              <a:rPr lang="en-CA" sz="1600" dirty="0"/>
              <a:t>/intel-</a:t>
            </a:r>
            <a:r>
              <a:rPr lang="en-CA" sz="1600" dirty="0" err="1"/>
              <a:t>rapl</a:t>
            </a:r>
            <a:r>
              <a:rPr lang="en-CA" sz="1600" dirty="0"/>
              <a:t>/intel-rapl:0/intel-rapl:0:0/</a:t>
            </a:r>
            <a:r>
              <a:rPr lang="en-CA" sz="1600" dirty="0" err="1"/>
              <a:t>energy_uj</a:t>
            </a:r>
            <a:r>
              <a:rPr lang="en-CA" sz="1600" dirty="0"/>
              <a:t> (CPU)</a:t>
            </a:r>
            <a:br>
              <a:rPr lang="en-CA" sz="1600" dirty="0"/>
            </a:br>
            <a:r>
              <a:rPr lang="en-CA" sz="1600" dirty="0" smtClean="0"/>
              <a:t/>
            </a:r>
            <a:br>
              <a:rPr lang="en-CA" sz="1600" dirty="0" smtClean="0"/>
            </a:br>
            <a:r>
              <a:rPr lang="en-CA" sz="1600" dirty="0" smtClean="0"/>
              <a:t>/</a:t>
            </a:r>
            <a:r>
              <a:rPr lang="en-CA" sz="1600" dirty="0"/>
              <a:t>sys/class/</a:t>
            </a:r>
            <a:r>
              <a:rPr lang="en-CA" sz="1600" dirty="0" err="1"/>
              <a:t>powercap</a:t>
            </a:r>
            <a:r>
              <a:rPr lang="en-CA" sz="1600" dirty="0"/>
              <a:t>/intel-</a:t>
            </a:r>
            <a:r>
              <a:rPr lang="en-CA" sz="1600" dirty="0" err="1"/>
              <a:t>rapl</a:t>
            </a:r>
            <a:r>
              <a:rPr lang="en-CA" sz="1600" dirty="0"/>
              <a:t>/intel-rapl:0/intel-rapl:0:1/</a:t>
            </a:r>
            <a:r>
              <a:rPr lang="en-CA" sz="1600" dirty="0" err="1"/>
              <a:t>energy_uj</a:t>
            </a:r>
            <a:r>
              <a:rPr lang="en-CA" sz="1600" dirty="0"/>
              <a:t> (RAM)</a:t>
            </a:r>
            <a:endParaRPr lang="de-DE" sz="1600" dirty="0"/>
          </a:p>
          <a:p>
            <a:pPr lvl="1"/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Optimization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HEVC Intraframe </a:t>
            </a:r>
            <a:r>
              <a:rPr lang="de-DE" dirty="0" err="1" smtClean="0"/>
              <a:t>Coding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16832"/>
            <a:ext cx="3995291" cy="166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64847" y="2211351"/>
            <a:ext cx="73305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01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Method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19256" cy="4929411"/>
          </a:xfrm>
        </p:spPr>
        <p:txBody>
          <a:bodyPr/>
          <a:lstStyle/>
          <a:p>
            <a:r>
              <a:rPr lang="de-DE" dirty="0" smtClean="0"/>
              <a:t>Dynamic Decoding </a:t>
            </a:r>
            <a:r>
              <a:rPr lang="de-DE" dirty="0" err="1" smtClean="0"/>
              <a:t>Energy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 bwMode="auto">
          <a:xfrm>
            <a:off x="2568481" y="4576303"/>
            <a:ext cx="3898514" cy="432048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132856"/>
            <a:ext cx="4211957" cy="205972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16200000">
            <a:off x="2035944" y="2963537"/>
            <a:ext cx="10118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dirty="0" smtClean="0"/>
              <a:t>Power [W]</a:t>
            </a:r>
            <a:endParaRPr lang="de-DE" sz="1400" dirty="0"/>
          </a:p>
        </p:txBody>
      </p:sp>
      <p:pic>
        <p:nvPicPr>
          <p:cNvPr id="9" name="Grafik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740" y="4645730"/>
            <a:ext cx="3643995" cy="29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7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435280" cy="4929411"/>
          </a:xfrm>
        </p:spPr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distortion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performance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BQTerrace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279725"/>
              </p:ext>
            </p:extLst>
          </p:nvPr>
        </p:nvGraphicFramePr>
        <p:xfrm>
          <a:off x="1375092" y="2543651"/>
          <a:ext cx="6393815" cy="2179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5845"/>
                <a:gridCol w="981075"/>
                <a:gridCol w="989965"/>
                <a:gridCol w="1085850"/>
                <a:gridCol w="1145540"/>
                <a:gridCol w="1145540"/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Sequence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Software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QP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YUV-PSNR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File size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Decoding Energy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12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HM-16.18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39.32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3388451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17.58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37.08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934539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11.59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35.49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380594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9.23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37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33.79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190716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8.64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JEM-7.0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39.45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3158360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104.85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37.37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852039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73.32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35.99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362688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69.95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37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34.42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183538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77.49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VTM-1.0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39.36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3371320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27.78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27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37.15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927732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14.14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32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35.64 dB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382417 Bytes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10.42 J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37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33.99 dB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189886 Bytes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9.25 J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51720" y="5075892"/>
            <a:ext cx="4921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Hardware: </a:t>
            </a:r>
            <a:r>
              <a:rPr lang="de-DE" dirty="0" err="1" smtClean="0"/>
              <a:t>RaspberryPi</a:t>
            </a:r>
            <a:r>
              <a:rPr lang="de-DE" dirty="0" smtClean="0"/>
              <a:t> 3B+ (</a:t>
            </a:r>
            <a:r>
              <a:rPr lang="de-DE" dirty="0" err="1" smtClean="0"/>
              <a:t>released</a:t>
            </a:r>
            <a:r>
              <a:rPr lang="de-DE" dirty="0" smtClean="0"/>
              <a:t> March 2018)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07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distortion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energy-distortion</a:t>
            </a:r>
            <a:r>
              <a:rPr lang="de-DE" dirty="0" smtClean="0"/>
              <a:t> </a:t>
            </a:r>
            <a:r>
              <a:rPr lang="de-DE" dirty="0" err="1" smtClean="0"/>
              <a:t>diagram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85" y="1846294"/>
            <a:ext cx="5802630" cy="2149475"/>
          </a:xfrm>
          <a:prstGeom prst="rect">
            <a:avLst/>
          </a:prstGeom>
        </p:spPr>
      </p:pic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800264"/>
              </p:ext>
            </p:extLst>
          </p:nvPr>
        </p:nvGraphicFramePr>
        <p:xfrm>
          <a:off x="2483768" y="4509120"/>
          <a:ext cx="4422140" cy="502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5210"/>
                <a:gridCol w="1085850"/>
                <a:gridCol w="1145540"/>
                <a:gridCol w="1145540"/>
              </a:tblGrid>
              <a:tr h="0"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Sequence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Software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BDR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BDE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algn="just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BQTerrace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JEM-7.0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-22.79%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561.76%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VTM-1.0</a:t>
                      </a:r>
                      <a:endParaRPr lang="de-DE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-5.36%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100" dirty="0">
                          <a:effectLst/>
                        </a:rPr>
                        <a:t>20.68%</a:t>
                      </a:r>
                      <a:endParaRPr lang="de-DE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3563888" y="5157192"/>
            <a:ext cx="2179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Reference: HM-16.18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6254648" y="5526524"/>
            <a:ext cx="2437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BDR: </a:t>
            </a:r>
            <a:r>
              <a:rPr lang="de-DE" sz="1400" dirty="0" err="1" smtClean="0"/>
              <a:t>Bjontegaard</a:t>
            </a:r>
            <a:r>
              <a:rPr lang="de-DE" sz="1400" dirty="0" smtClean="0"/>
              <a:t>-Delta Rate</a:t>
            </a:r>
          </a:p>
          <a:p>
            <a:r>
              <a:rPr lang="de-DE" sz="1400" dirty="0" smtClean="0"/>
              <a:t>BDE: </a:t>
            </a:r>
            <a:r>
              <a:rPr lang="de-DE" sz="1400" dirty="0" err="1" smtClean="0"/>
              <a:t>Bjontegaard</a:t>
            </a:r>
            <a:r>
              <a:rPr lang="de-DE" sz="1400" dirty="0" smtClean="0"/>
              <a:t>-Delta </a:t>
            </a:r>
            <a:r>
              <a:rPr lang="de-DE" sz="1400" dirty="0" err="1" smtClean="0"/>
              <a:t>Energy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9724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Measurement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363272" cy="4929411"/>
          </a:xfrm>
        </p:spPr>
        <p:txBody>
          <a:bodyPr/>
          <a:lstStyle/>
          <a:p>
            <a:r>
              <a:rPr lang="de-DE" dirty="0" smtClean="0"/>
              <a:t>Rate-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diagram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8" name="Picture 30" descr="C:\Users\herglotz\Desktop\TODO\ljubljana\01_results\rate_energy_summary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330450"/>
            <a:ext cx="5943600" cy="219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5580112" y="4976301"/>
            <a:ext cx="3074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BDR: </a:t>
            </a:r>
            <a:r>
              <a:rPr lang="de-DE" dirty="0" err="1" smtClean="0"/>
              <a:t>Bjontegaard</a:t>
            </a:r>
            <a:r>
              <a:rPr lang="de-DE" dirty="0" smtClean="0"/>
              <a:t>-Delta Rate</a:t>
            </a:r>
          </a:p>
          <a:p>
            <a:r>
              <a:rPr lang="de-DE" dirty="0" smtClean="0"/>
              <a:t>BDE: </a:t>
            </a:r>
            <a:r>
              <a:rPr lang="de-DE" dirty="0" err="1" smtClean="0"/>
              <a:t>Bjontegaard</a:t>
            </a:r>
            <a:r>
              <a:rPr lang="de-DE" dirty="0" smtClean="0"/>
              <a:t>-Delta </a:t>
            </a:r>
            <a:r>
              <a:rPr lang="de-DE" dirty="0" err="1" smtClean="0"/>
              <a:t>Energy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726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7643192" cy="4929411"/>
          </a:xfrm>
        </p:spPr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r>
              <a:rPr lang="de-DE" dirty="0"/>
              <a:t>Decoding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increase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5x</a:t>
            </a:r>
            <a:endParaRPr lang="de-DE" dirty="0"/>
          </a:p>
          <a:p>
            <a:endParaRPr lang="de-DE" dirty="0" smtClean="0"/>
          </a:p>
          <a:p>
            <a:r>
              <a:rPr lang="de-DE" dirty="0" err="1" smtClean="0"/>
              <a:t>Proposal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evaluation</a:t>
            </a: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C. </a:t>
            </a:r>
            <a:r>
              <a:rPr lang="de-DE" dirty="0" err="1" smtClean="0"/>
              <a:t>Herglotz</a:t>
            </a:r>
            <a:r>
              <a:rPr lang="de-DE" dirty="0" smtClean="0"/>
              <a:t>: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Optimization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HEVC Intraframe </a:t>
            </a:r>
            <a:r>
              <a:rPr lang="de-DE" dirty="0" err="1" smtClean="0"/>
              <a:t>Coding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555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8291264" cy="4929411"/>
          </a:xfrm>
        </p:spPr>
        <p:txBody>
          <a:bodyPr/>
          <a:lstStyle/>
          <a:p>
            <a:r>
              <a:rPr lang="de-DE" dirty="0" smtClean="0"/>
              <a:t>Relation </a:t>
            </a:r>
            <a:r>
              <a:rPr lang="de-DE" dirty="0" err="1" smtClean="0"/>
              <a:t>between</a:t>
            </a:r>
            <a:r>
              <a:rPr lang="de-DE" dirty="0" smtClean="0"/>
              <a:t>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processing</a:t>
            </a:r>
            <a:r>
              <a:rPr lang="de-DE" dirty="0" smtClean="0"/>
              <a:t> time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C. Herglotz: Decoding Energy Estimation of an HEVC Hardware Decoder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1913424"/>
            <a:ext cx="3768477" cy="2283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555776" y="4771783"/>
            <a:ext cx="40605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err="1">
                <a:hlinkClick r:id="rId3" tooltip="Broadcom"/>
              </a:rPr>
              <a:t>Broadcom</a:t>
            </a:r>
            <a:r>
              <a:rPr lang="de-DE" dirty="0"/>
              <a:t> BCM2837B0 </a:t>
            </a:r>
            <a:r>
              <a:rPr lang="de-DE" dirty="0" smtClean="0"/>
              <a:t>(2012)</a:t>
            </a:r>
          </a:p>
          <a:p>
            <a:pPr marL="285750" indent="-285750">
              <a:buFontTx/>
              <a:buChar char="-"/>
            </a:pPr>
            <a:r>
              <a:rPr lang="de-DE" dirty="0"/>
              <a:t>ARM </a:t>
            </a:r>
            <a:r>
              <a:rPr lang="de-DE" dirty="0" smtClean="0">
                <a:hlinkClick r:id="rId4" tooltip="ARM Cortex-A53"/>
              </a:rPr>
              <a:t>Cortex-A53</a:t>
            </a:r>
            <a:r>
              <a:rPr lang="de-DE" dirty="0" smtClean="0"/>
              <a:t>  </a:t>
            </a:r>
            <a:r>
              <a:rPr lang="de-DE" dirty="0" err="1" smtClean="0"/>
              <a:t>quad</a:t>
            </a:r>
            <a:r>
              <a:rPr lang="de-DE" dirty="0" smtClean="0"/>
              <a:t>-core </a:t>
            </a:r>
            <a:r>
              <a:rPr lang="de-DE" dirty="0" err="1" smtClean="0"/>
              <a:t>processor</a:t>
            </a:r>
            <a:endParaRPr lang="de-DE" dirty="0" smtClean="0"/>
          </a:p>
          <a:p>
            <a:pPr marL="285750" indent="-285750">
              <a:buFontTx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59359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$E_\mathrm{decode} = E_\mathrm{active} - E_\mathrm{idle}$&#10;&#10;&#10;\end{document}"/>
  <p:tag name="IGUANATEXSIZE" val="20"/>
</p:tagLst>
</file>

<file path=ppt/theme/theme1.xml><?xml version="1.0" encoding="utf-8"?>
<a:theme xmlns:a="http://schemas.openxmlformats.org/drawingml/2006/main" name="Präsentation8neu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Präsentation8neu</Template>
  <TotalTime>0</TotalTime>
  <Words>424</Words>
  <Application>Microsoft Office PowerPoint</Application>
  <PresentationFormat>On-screen Show (4:3)</PresentationFormat>
  <Paragraphs>135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Präsentation8neu</vt:lpstr>
      <vt:lpstr>Benutzerdefiniertes Design</vt:lpstr>
      <vt:lpstr>Energy Assessment for Video Decoding (JVET-K0106)</vt:lpstr>
      <vt:lpstr>Introduction</vt:lpstr>
      <vt:lpstr>Measurement Methods</vt:lpstr>
      <vt:lpstr>Measurement Method</vt:lpstr>
      <vt:lpstr>Measurement Results</vt:lpstr>
      <vt:lpstr>Measurement Results</vt:lpstr>
      <vt:lpstr>Measurement Results</vt:lpstr>
      <vt:lpstr>Conclusions</vt:lpstr>
      <vt:lpstr>Backup</vt:lpstr>
      <vt:lpstr>Backup</vt:lpstr>
      <vt:lpstr>Backup</vt:lpstr>
      <vt:lpstr>Backup</vt:lpstr>
      <vt:lpstr>Backup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herglotz</cp:lastModifiedBy>
  <cp:revision>349</cp:revision>
  <cp:lastPrinted>2018-07-11T14:44:21Z</cp:lastPrinted>
  <dcterms:created xsi:type="dcterms:W3CDTF">2014-04-10T12:24:54Z</dcterms:created>
  <dcterms:modified xsi:type="dcterms:W3CDTF">2018-07-15T07:36:05Z</dcterms:modified>
</cp:coreProperties>
</file>