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37" r:id="rId1"/>
  </p:sldMasterIdLst>
  <p:notesMasterIdLst>
    <p:notesMasterId r:id="rId18"/>
  </p:notesMasterIdLst>
  <p:sldIdLst>
    <p:sldId id="256" r:id="rId2"/>
    <p:sldId id="262" r:id="rId3"/>
    <p:sldId id="268" r:id="rId4"/>
    <p:sldId id="267" r:id="rId5"/>
    <p:sldId id="272" r:id="rId6"/>
    <p:sldId id="270" r:id="rId7"/>
    <p:sldId id="271" r:id="rId8"/>
    <p:sldId id="273" r:id="rId9"/>
    <p:sldId id="274" r:id="rId10"/>
    <p:sldId id="275" r:id="rId11"/>
    <p:sldId id="277" r:id="rId12"/>
    <p:sldId id="276" r:id="rId13"/>
    <p:sldId id="278" r:id="rId14"/>
    <p:sldId id="279" r:id="rId15"/>
    <p:sldId id="266" r:id="rId16"/>
    <p:sldId id="26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33522-C0FF-4FD7-8BD7-26BAF6035E0F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99E57-5DFD-4155-ABD9-E74D092B9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7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B54A4AB-D6A1-45E6-824E-DAB7650BD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749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0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27F1B-EC64-46BF-8598-214D73188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90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8C52EE-2493-485B-B66D-6C46AE019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1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060B6B-FD41-4A6C-89BA-3D2D2F6175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FA482-1EA0-4C83-842D-D8AC6337DE46}"/>
              </a:ext>
            </a:extLst>
          </p:cNvPr>
          <p:cNvSpPr txBox="1"/>
          <p:nvPr userDrawn="1"/>
        </p:nvSpPr>
        <p:spPr>
          <a:xfrm>
            <a:off x="10788072" y="68847"/>
            <a:ext cx="128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JVET-K0104</a:t>
            </a:r>
          </a:p>
        </p:txBody>
      </p:sp>
    </p:spTree>
    <p:extLst>
      <p:ext uri="{BB962C8B-B14F-4D97-AF65-F5344CB8AC3E}">
        <p14:creationId xmlns:p14="http://schemas.microsoft.com/office/powerpoint/2010/main" val="356044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455D014-C002-4266-BABE-4BF0B2E1B7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0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873FD5-49D9-4DC7-A089-EDCF7B5AF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8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05E28-E478-4415-9592-8636A1022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91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641A3D-CD13-4694-A75F-D889771DEB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6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BB3852-7B06-478D-BF86-E5BFB3A7E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4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A47997-1534-4727-AAF4-FD09A8D592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1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EF75D4-F2D8-4CDB-9FCD-4A47F4703E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56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436" y="758952"/>
            <a:ext cx="10534244" cy="3566160"/>
          </a:xfrm>
        </p:spPr>
        <p:txBody>
          <a:bodyPr anchor="t" anchorCtr="0">
            <a:normAutofit/>
          </a:bodyPr>
          <a:lstStyle/>
          <a:p>
            <a:r>
              <a:rPr lang="en-CA" sz="5400" dirty="0"/>
              <a:t>JVET-K0</a:t>
            </a:r>
            <a:r>
              <a:rPr lang="en-US" altLang="zh-CN" sz="5400" dirty="0"/>
              <a:t>104</a:t>
            </a:r>
            <a:br>
              <a:rPr lang="en-US" altLang="zh-CN" sz="5400" dirty="0"/>
            </a:br>
            <a:br>
              <a:rPr lang="en-CA" sz="5400" dirty="0"/>
            </a:br>
            <a:r>
              <a:rPr lang="en-US" sz="6600" dirty="0"/>
              <a:t>CE4-related: History-based Motion Vector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436" y="4455620"/>
            <a:ext cx="11105965" cy="1143000"/>
          </a:xfrm>
        </p:spPr>
        <p:txBody>
          <a:bodyPr/>
          <a:lstStyle/>
          <a:p>
            <a:r>
              <a:rPr lang="en-CA" cap="none" dirty="0">
                <a:solidFill>
                  <a:schemeClr val="tx1"/>
                </a:solidFill>
              </a:rPr>
              <a:t>Li Zhang, Kai Zhang, Hongbin Liu, Yue Wang, </a:t>
            </a:r>
            <a:r>
              <a:rPr lang="en-CA" cap="none" dirty="0" err="1">
                <a:solidFill>
                  <a:schemeClr val="tx1"/>
                </a:solidFill>
              </a:rPr>
              <a:t>Pengwei</a:t>
            </a:r>
            <a:r>
              <a:rPr lang="en-CA" cap="none" dirty="0">
                <a:solidFill>
                  <a:schemeClr val="tx1"/>
                </a:solidFill>
              </a:rPr>
              <a:t> Zhao, </a:t>
            </a:r>
            <a:r>
              <a:rPr lang="en-CA" cap="none" dirty="0" err="1">
                <a:solidFill>
                  <a:schemeClr val="tx1"/>
                </a:solidFill>
              </a:rPr>
              <a:t>Dingkun</a:t>
            </a:r>
            <a:r>
              <a:rPr lang="en-CA" cap="none" dirty="0">
                <a:solidFill>
                  <a:schemeClr val="tx1"/>
                </a:solidFill>
              </a:rPr>
              <a:t> Hong</a:t>
            </a:r>
          </a:p>
          <a:p>
            <a:r>
              <a:rPr lang="en-CA" cap="none" dirty="0" err="1">
                <a:solidFill>
                  <a:schemeClr val="tx1"/>
                </a:solidFill>
              </a:rPr>
              <a:t>Bytedance</a:t>
            </a:r>
            <a:r>
              <a:rPr lang="en-CA" cap="none" dirty="0">
                <a:solidFill>
                  <a:schemeClr val="tx1"/>
                </a:solidFill>
              </a:rPr>
              <a:t> Inc.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1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16, Merge list size = 15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56895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-0.76%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-1.29%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-1.47%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-1.19%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-1.00%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-1.22%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-1.15%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107%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102%</a:t>
                      </a:r>
                      <a:endParaRPr lang="en-CA" sz="16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-0.51%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-0.44%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-0.32%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110%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103%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-0.87%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-0.74%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111%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F885299C-6FC3-462A-B85F-287442EEFAF6}"/>
              </a:ext>
            </a:extLst>
          </p:cNvPr>
          <p:cNvSpPr/>
          <p:nvPr/>
        </p:nvSpPr>
        <p:spPr>
          <a:xfrm>
            <a:off x="3039456" y="5869094"/>
            <a:ext cx="567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4. Gain of HMVP on top under VTM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40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1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16, Merge list size = 16 for BMS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26053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-0.46%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-0.91%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-1.14%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-0.61%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-0.70%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-0.77%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-0.39%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-0.37%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0.25%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0.27%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-0.81%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-0.55%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967C9B2-1A1D-4EF0-AE4E-3868E28A3170}"/>
              </a:ext>
            </a:extLst>
          </p:cNvPr>
          <p:cNvSpPr/>
          <p:nvPr/>
        </p:nvSpPr>
        <p:spPr>
          <a:xfrm>
            <a:off x="3050196" y="5869094"/>
            <a:ext cx="565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5. Gain of HMVP on top under BMS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986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constraint FIFO, Merge list size = 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235888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-0.70%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-0.99%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-1.13%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-1.17%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-0.82%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-0.93%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32A1E6-8974-4103-A5E8-A2DB89AAB413}"/>
              </a:ext>
            </a:extLst>
          </p:cNvPr>
          <p:cNvSpPr/>
          <p:nvPr/>
        </p:nvSpPr>
        <p:spPr>
          <a:xfrm>
            <a:off x="3039456" y="5869094"/>
            <a:ext cx="567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 Gain of HMVP on top under VTM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609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constraint FIFO, Merge list size = 6 for BMS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42106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32A1E6-8974-4103-A5E8-A2DB89AAB413}"/>
              </a:ext>
            </a:extLst>
          </p:cNvPr>
          <p:cNvSpPr/>
          <p:nvPr/>
        </p:nvSpPr>
        <p:spPr>
          <a:xfrm>
            <a:off x="3050196" y="5869094"/>
            <a:ext cx="565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 Gain of HMVP on top under BMS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901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FIFO, Merge list size = 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214749"/>
              </p:ext>
            </p:extLst>
          </p:nvPr>
        </p:nvGraphicFramePr>
        <p:xfrm>
          <a:off x="154746" y="2686929"/>
          <a:ext cx="8280674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32A1E6-8974-4103-A5E8-A2DB89AAB413}"/>
              </a:ext>
            </a:extLst>
          </p:cNvPr>
          <p:cNvSpPr/>
          <p:nvPr/>
        </p:nvSpPr>
        <p:spPr>
          <a:xfrm>
            <a:off x="3039456" y="5869094"/>
            <a:ext cx="567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 Gain of HMVP on top under VTM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93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9457C-FB04-4A62-902B-8BC2143F1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BAF49-D74C-40A2-8D7A-E873A1A40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Additional AMVP/Merge candidates from a table could be added 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the table contains motion information from previously coded blocks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Recommend to be adopted to VTM/BMS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0390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08E50-8537-45B4-A4E9-CC2C1FCB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C52A7-92D4-47A7-B2DA-D743E22AC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 algn="ctr">
              <a:buNone/>
            </a:pPr>
            <a:r>
              <a:rPr lang="en-US" sz="4000" i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4677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08E50-8537-45B4-A4E9-CC2C1FCB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C52A7-92D4-47A7-B2DA-D743E22AC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HMVP is proposed to construct new merge/AMVP candidates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 table is maintained to store motion information from previously coded blocks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Without increasing merge candidate list, 0.82% BD-rate saving is achieved.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With increased merge candidate list size, 1.00% BD-rate saving could be achieved. 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No line buffer issues, limited complexity increment </a:t>
            </a:r>
          </a:p>
        </p:txBody>
      </p:sp>
    </p:spTree>
    <p:extLst>
      <p:ext uri="{BB962C8B-B14F-4D97-AF65-F5344CB8AC3E}">
        <p14:creationId xmlns:p14="http://schemas.microsoft.com/office/powerpoint/2010/main" val="147245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Introduction</a:t>
            </a:r>
            <a:endParaRPr lang="en-CA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6D6D05-FF6A-4BBA-A197-50DEFFABE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VTM has two ways to signal motion information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Merge: with a merge index signaled</a:t>
            </a:r>
          </a:p>
          <a:p>
            <a:pPr marL="201168" lvl="1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AMVP: with AMVP index signaled, as well as reference picture indices, MV differences</a:t>
            </a:r>
          </a:p>
          <a:p>
            <a:pPr lvl="2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16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Introduction</a:t>
            </a:r>
            <a:endParaRPr lang="en-CA" dirty="0"/>
          </a:p>
        </p:txBody>
      </p:sp>
      <p:pic>
        <p:nvPicPr>
          <p:cNvPr id="1026" name="Picture 12">
            <a:extLst>
              <a:ext uri="{FF2B5EF4-FFF2-40B4-BE49-F238E27FC236}">
                <a16:creationId xmlns:a16="http://schemas.microsoft.com/office/drawing/2014/main" id="{02C24F71-95FD-4D0A-B63B-DD142150EEE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196" y="2227459"/>
            <a:ext cx="16684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7238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Merge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Spatial merge candidates (from five spatial </a:t>
            </a:r>
            <a:r>
              <a:rPr lang="en-US" sz="1900" dirty="0" err="1"/>
              <a:t>neighbouring</a:t>
            </a:r>
            <a:r>
              <a:rPr lang="en-US" sz="1900" dirty="0"/>
              <a:t> blocks)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 merge candidate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Combined bi-predictive merging candidates 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motion vector merging candidates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sz="2400" dirty="0"/>
              <a:t>AMVP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Up to two spatial MVP candidates (one from B0, B1, and B2, and the other from A0 and A1)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MVP candidates</a:t>
            </a:r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A354B9-E06E-43FF-A22B-E140FCA205F3}"/>
              </a:ext>
            </a:extLst>
          </p:cNvPr>
          <p:cNvSpPr/>
          <p:nvPr/>
        </p:nvSpPr>
        <p:spPr>
          <a:xfrm>
            <a:off x="7730197" y="4001804"/>
            <a:ext cx="3685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1. spatial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neighbouring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blocks 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used in merge mode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50084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Proposed methods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History based MV Prediction (HMVP)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CA" dirty="0"/>
              <a:t>A HMVP candidate is defined as the motion information of a previously coded block.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CA" dirty="0"/>
              <a:t>A table with multiple HMVP candidates is maintained during the encoding/decoding process. 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1E77FDA4-8584-4B02-9DD5-650368C18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532" y="3281928"/>
            <a:ext cx="5955359" cy="181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822918B-103C-433D-8DC0-7DDAFE532882}"/>
              </a:ext>
            </a:extLst>
          </p:cNvPr>
          <p:cNvSpPr/>
          <p:nvPr/>
        </p:nvSpPr>
        <p:spPr>
          <a:xfrm>
            <a:off x="2826942" y="5204351"/>
            <a:ext cx="6087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2. Decoding flow char with the proposed HMVP method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4434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Table updating process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Adding a HMVP candidate to the table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If a block is coded with non-affine inter mode, its motion information is added to the table as a new HMVP candidate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First-in-first-out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B37FD7F-2B59-4E3D-809A-61D7EA392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818" y="3569141"/>
            <a:ext cx="7760782" cy="229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A38F2C-7375-47A8-93F5-19AFFD0200A0}"/>
              </a:ext>
            </a:extLst>
          </p:cNvPr>
          <p:cNvSpPr/>
          <p:nvPr/>
        </p:nvSpPr>
        <p:spPr>
          <a:xfrm>
            <a:off x="4490408" y="5869094"/>
            <a:ext cx="1832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3(a). FIFO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908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Table updating process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Constraint FIFO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A new HMVP candidate should be pruned to those in the table before being added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If a redundant one is found, remove the redundant 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A38F2C-7375-47A8-93F5-19AFFD0200A0}"/>
              </a:ext>
            </a:extLst>
          </p:cNvPr>
          <p:cNvSpPr/>
          <p:nvPr/>
        </p:nvSpPr>
        <p:spPr>
          <a:xfrm>
            <a:off x="3833566" y="5977468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3(b). Constraint FIFO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4E71A04-8BD1-49C0-A84C-04F1523B7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79" y="3120646"/>
            <a:ext cx="7517222" cy="30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511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Usage of HMVP</a:t>
            </a:r>
            <a:endParaRPr lang="en-CA" dirty="0"/>
          </a:p>
        </p:txBody>
      </p:sp>
      <p:pic>
        <p:nvPicPr>
          <p:cNvPr id="1026" name="Picture 12">
            <a:extLst>
              <a:ext uri="{FF2B5EF4-FFF2-40B4-BE49-F238E27FC236}">
                <a16:creationId xmlns:a16="http://schemas.microsoft.com/office/drawing/2014/main" id="{02C24F71-95FD-4D0A-B63B-DD142150EEE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196" y="2227459"/>
            <a:ext cx="16684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Merge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Spatial merge candidates (from five spatial </a:t>
            </a:r>
            <a:r>
              <a:rPr lang="en-US" sz="1900" dirty="0" err="1"/>
              <a:t>neighbouring</a:t>
            </a:r>
            <a:r>
              <a:rPr lang="en-US" sz="1900" dirty="0"/>
              <a:t> blocks)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 merge candidate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>
                <a:solidFill>
                  <a:srgbClr val="FF0000"/>
                </a:solidFill>
              </a:rPr>
              <a:t>Up to </a:t>
            </a:r>
            <a:r>
              <a:rPr lang="en-US" sz="1900" i="1" dirty="0">
                <a:solidFill>
                  <a:srgbClr val="FF0000"/>
                </a:solidFill>
              </a:rPr>
              <a:t>S </a:t>
            </a:r>
            <a:r>
              <a:rPr lang="en-US" sz="1900" dirty="0">
                <a:solidFill>
                  <a:srgbClr val="FF0000"/>
                </a:solidFill>
              </a:rPr>
              <a:t>HMVP candidates from a table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Combined bi-predictive merging candidates 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motion vector merging candidates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 AMVP candidate list construction process</a:t>
            </a:r>
            <a:endParaRPr lang="en-US" dirty="0"/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Up to two spatial MVP candidates (one from B0, B1, and B2, and the other from A0 and A1)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Temporal MVP (TMVP)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Up to 4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HMVP candidates from a table</a:t>
            </a:r>
            <a:endParaRPr lang="en-US" dirty="0"/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Zero MVP candidates</a:t>
            </a:r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6045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Improved signaling of merge index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If the merge list size is larger than 14, the binarization method is defined as: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C0F35B-53CB-48FB-A809-EFD5184F1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30529"/>
              </p:ext>
            </p:extLst>
          </p:nvPr>
        </p:nvGraphicFramePr>
        <p:xfrm>
          <a:off x="4056064" y="2588455"/>
          <a:ext cx="3793704" cy="36435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4608">
                  <a:extLst>
                    <a:ext uri="{9D8B030D-6E8A-4147-A177-3AD203B41FA5}">
                      <a16:colId xmlns:a16="http://schemas.microsoft.com/office/drawing/2014/main" val="2125056283"/>
                    </a:ext>
                  </a:extLst>
                </a:gridCol>
                <a:gridCol w="346437">
                  <a:extLst>
                    <a:ext uri="{9D8B030D-6E8A-4147-A177-3AD203B41FA5}">
                      <a16:colId xmlns:a16="http://schemas.microsoft.com/office/drawing/2014/main" val="946629113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2177648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657623849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42790590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087265719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479486002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531315341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60242072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1525738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39718178"/>
                    </a:ext>
                  </a:extLst>
                </a:gridCol>
              </a:tblGrid>
              <a:tr h="31333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 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Bin String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032038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297721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398020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24107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6975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74918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465397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513688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72669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16002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186252"/>
                  </a:ext>
                </a:extLst>
              </a:tr>
              <a:tr h="19763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Bin index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91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41392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390</TotalTime>
  <Words>1583</Words>
  <Application>Microsoft Office PowerPoint</Application>
  <PresentationFormat>Widescreen</PresentationFormat>
  <Paragraphs>701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DengXian</vt:lpstr>
      <vt:lpstr>Malgun Gothic</vt:lpstr>
      <vt:lpstr>SimSun</vt:lpstr>
      <vt:lpstr>SimSun</vt:lpstr>
      <vt:lpstr>Arial</vt:lpstr>
      <vt:lpstr>Calibri</vt:lpstr>
      <vt:lpstr>Calibri Light</vt:lpstr>
      <vt:lpstr>Times New Roman</vt:lpstr>
      <vt:lpstr>Wingdings</vt:lpstr>
      <vt:lpstr>Retrospect</vt:lpstr>
      <vt:lpstr>JVET-K0104  CE4-related: History-based Motion Vector Prediction</vt:lpstr>
      <vt:lpstr>Overview </vt:lpstr>
      <vt:lpstr>Introduction</vt:lpstr>
      <vt:lpstr>Introduction</vt:lpstr>
      <vt:lpstr>Proposed methods</vt:lpstr>
      <vt:lpstr>Table updating process</vt:lpstr>
      <vt:lpstr>Table updating process</vt:lpstr>
      <vt:lpstr>Usage of HMVP</vt:lpstr>
      <vt:lpstr>Improved signaling of merge index</vt:lpstr>
      <vt:lpstr>Simulation results</vt:lpstr>
      <vt:lpstr>Simulation results</vt:lpstr>
      <vt:lpstr>Simulation results</vt:lpstr>
      <vt:lpstr>Simulation results</vt:lpstr>
      <vt:lpstr>Simulation results</vt:lpstr>
      <vt:lpstr>Summary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Li Zhang</cp:lastModifiedBy>
  <cp:revision>89</cp:revision>
  <dcterms:created xsi:type="dcterms:W3CDTF">2018-06-14T01:00:05Z</dcterms:created>
  <dcterms:modified xsi:type="dcterms:W3CDTF">2018-07-14T16:00:23Z</dcterms:modified>
</cp:coreProperties>
</file>