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37" r:id="rId1"/>
  </p:sldMasterIdLst>
  <p:notesMasterIdLst>
    <p:notesMasterId r:id="rId17"/>
  </p:notesMasterIdLst>
  <p:sldIdLst>
    <p:sldId id="256" r:id="rId2"/>
    <p:sldId id="262" r:id="rId3"/>
    <p:sldId id="268" r:id="rId4"/>
    <p:sldId id="267" r:id="rId5"/>
    <p:sldId id="272" r:id="rId6"/>
    <p:sldId id="270" r:id="rId7"/>
    <p:sldId id="271" r:id="rId8"/>
    <p:sldId id="273" r:id="rId9"/>
    <p:sldId id="274" r:id="rId10"/>
    <p:sldId id="275" r:id="rId11"/>
    <p:sldId id="277" r:id="rId12"/>
    <p:sldId id="276" r:id="rId13"/>
    <p:sldId id="278" r:id="rId14"/>
    <p:sldId id="266" r:id="rId15"/>
    <p:sldId id="265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7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A33522-C0FF-4FD7-8BD7-26BAF6035E0F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799E57-5DFD-4155-ABD9-E74D092B94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671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DB54A4AB-D6A1-45E6-824E-DAB7650BD0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2749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505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F27F1B-EC64-46BF-8598-214D731883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690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28C52EE-2493-485B-B66D-6C46AE0199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819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F060B6B-FD41-4A6C-89BA-3D2D2F6175F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8FA482-1EA0-4C83-842D-D8AC6337DE46}"/>
              </a:ext>
            </a:extLst>
          </p:cNvPr>
          <p:cNvSpPr txBox="1"/>
          <p:nvPr userDrawn="1"/>
        </p:nvSpPr>
        <p:spPr>
          <a:xfrm>
            <a:off x="10788072" y="68847"/>
            <a:ext cx="1283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JVET-K0104</a:t>
            </a:r>
          </a:p>
        </p:txBody>
      </p:sp>
    </p:spTree>
    <p:extLst>
      <p:ext uri="{BB962C8B-B14F-4D97-AF65-F5344CB8AC3E}">
        <p14:creationId xmlns:p14="http://schemas.microsoft.com/office/powerpoint/2010/main" val="35604439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F455D014-C002-4266-BABE-4BF0B2E1B7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300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873FD5-49D9-4DC7-A089-EDCF7B5AF3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184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605E28-E478-4415-9592-8636A10220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291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D641A3D-CD13-4694-A75F-D889771DEB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963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DBB3852-7B06-478D-BF86-E5BFB3A7EA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149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5C374D78-C257-4220-A494-10ADA9DF42D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AA47997-1534-4727-AAF4-FD09A8D592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21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4D78-C257-4220-A494-10ADA9DF42D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0EF75D4-F2D8-4CDB-9FCD-4A47F4703E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830657" y="6164857"/>
            <a:ext cx="2069801" cy="693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349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C374D78-C257-4220-A494-10ADA9DF42DA}" type="datetimeFigureOut">
              <a:rPr lang="en-US" smtClean="0"/>
              <a:t>7/14/2018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88CAD60-930E-48EF-BD39-AE0AC45D1E93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2567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CE1F2-7225-4BC9-8AB9-82D4687F71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1436" y="758952"/>
            <a:ext cx="10534244" cy="3566160"/>
          </a:xfrm>
        </p:spPr>
        <p:txBody>
          <a:bodyPr anchor="t" anchorCtr="0">
            <a:normAutofit/>
          </a:bodyPr>
          <a:lstStyle/>
          <a:p>
            <a:r>
              <a:rPr lang="en-CA" sz="5400" dirty="0"/>
              <a:t>JVET-K0</a:t>
            </a:r>
            <a:r>
              <a:rPr lang="en-US" altLang="zh-CN" sz="5400" dirty="0"/>
              <a:t>104</a:t>
            </a:r>
            <a:br>
              <a:rPr lang="en-US" altLang="zh-CN" sz="5400" dirty="0"/>
            </a:br>
            <a:br>
              <a:rPr lang="en-CA" sz="5400" dirty="0"/>
            </a:br>
            <a:r>
              <a:rPr lang="en-US" sz="6600" dirty="0"/>
              <a:t>CE4-related: History-based Motion Vector Prediction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EBA933-23E3-474B-952B-C12757CE61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1436" y="4455620"/>
            <a:ext cx="11105965" cy="1143000"/>
          </a:xfrm>
        </p:spPr>
        <p:txBody>
          <a:bodyPr/>
          <a:lstStyle/>
          <a:p>
            <a:r>
              <a:rPr lang="en-CA" cap="none" dirty="0">
                <a:solidFill>
                  <a:schemeClr val="tx1"/>
                </a:solidFill>
              </a:rPr>
              <a:t>Li Zhang, Kai Zhang, Hongbin Liu, Yue Wang, </a:t>
            </a:r>
            <a:r>
              <a:rPr lang="en-CA" cap="none" dirty="0" err="1">
                <a:solidFill>
                  <a:schemeClr val="tx1"/>
                </a:solidFill>
              </a:rPr>
              <a:t>Pengwei</a:t>
            </a:r>
            <a:r>
              <a:rPr lang="en-CA" cap="none" dirty="0">
                <a:solidFill>
                  <a:schemeClr val="tx1"/>
                </a:solidFill>
              </a:rPr>
              <a:t> Zhao, </a:t>
            </a:r>
            <a:r>
              <a:rPr lang="en-CA" cap="none" dirty="0" err="1">
                <a:solidFill>
                  <a:schemeClr val="tx1"/>
                </a:solidFill>
              </a:rPr>
              <a:t>Dingkun</a:t>
            </a:r>
            <a:r>
              <a:rPr lang="en-CA" cap="none" dirty="0">
                <a:solidFill>
                  <a:schemeClr val="tx1"/>
                </a:solidFill>
              </a:rPr>
              <a:t> Hong</a:t>
            </a:r>
          </a:p>
          <a:p>
            <a:r>
              <a:rPr lang="en-CA" cap="none" dirty="0" err="1">
                <a:solidFill>
                  <a:schemeClr val="tx1"/>
                </a:solidFill>
              </a:rPr>
              <a:t>Bytedance</a:t>
            </a:r>
            <a:r>
              <a:rPr lang="en-CA" cap="none" dirty="0">
                <a:solidFill>
                  <a:schemeClr val="tx1"/>
                </a:solidFill>
              </a:rPr>
              <a:t> Inc.</a:t>
            </a:r>
            <a:endParaRPr lang="en-US" cap="non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573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955E81-D935-470E-9A53-581B5E860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  <a:endParaRPr lang="en-CA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3720FEA-2F8D-4EAF-9CED-09DE539040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Test 1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1600" dirty="0"/>
              <a:t>S = 16, Merge list size = 15 for VTM configurations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DAE5DC6-ADA7-47E4-B29F-44A63031A1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456895"/>
              </p:ext>
            </p:extLst>
          </p:nvPr>
        </p:nvGraphicFramePr>
        <p:xfrm>
          <a:off x="154746" y="2686929"/>
          <a:ext cx="11788725" cy="30631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35214">
                  <a:extLst>
                    <a:ext uri="{9D8B030D-6E8A-4147-A177-3AD203B41FA5}">
                      <a16:colId xmlns:a16="http://schemas.microsoft.com/office/drawing/2014/main" val="1201215638"/>
                    </a:ext>
                  </a:extLst>
                </a:gridCol>
                <a:gridCol w="768331">
                  <a:extLst>
                    <a:ext uri="{9D8B030D-6E8A-4147-A177-3AD203B41FA5}">
                      <a16:colId xmlns:a16="http://schemas.microsoft.com/office/drawing/2014/main" val="1682891540"/>
                    </a:ext>
                  </a:extLst>
                </a:gridCol>
                <a:gridCol w="768331">
                  <a:extLst>
                    <a:ext uri="{9D8B030D-6E8A-4147-A177-3AD203B41FA5}">
                      <a16:colId xmlns:a16="http://schemas.microsoft.com/office/drawing/2014/main" val="4225636760"/>
                    </a:ext>
                  </a:extLst>
                </a:gridCol>
                <a:gridCol w="766248">
                  <a:extLst>
                    <a:ext uri="{9D8B030D-6E8A-4147-A177-3AD203B41FA5}">
                      <a16:colId xmlns:a16="http://schemas.microsoft.com/office/drawing/2014/main" val="1390297729"/>
                    </a:ext>
                  </a:extLst>
                </a:gridCol>
                <a:gridCol w="713079">
                  <a:extLst>
                    <a:ext uri="{9D8B030D-6E8A-4147-A177-3AD203B41FA5}">
                      <a16:colId xmlns:a16="http://schemas.microsoft.com/office/drawing/2014/main" val="185260297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650739004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2483151128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3238700114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3357657124"/>
                    </a:ext>
                  </a:extLst>
                </a:gridCol>
                <a:gridCol w="673463">
                  <a:extLst>
                    <a:ext uri="{9D8B030D-6E8A-4147-A177-3AD203B41FA5}">
                      <a16:colId xmlns:a16="http://schemas.microsoft.com/office/drawing/2014/main" val="159683027"/>
                    </a:ext>
                  </a:extLst>
                </a:gridCol>
                <a:gridCol w="678676">
                  <a:extLst>
                    <a:ext uri="{9D8B030D-6E8A-4147-A177-3AD203B41FA5}">
                      <a16:colId xmlns:a16="http://schemas.microsoft.com/office/drawing/2014/main" val="3195608712"/>
                    </a:ext>
                  </a:extLst>
                </a:gridCol>
                <a:gridCol w="720375">
                  <a:extLst>
                    <a:ext uri="{9D8B030D-6E8A-4147-A177-3AD203B41FA5}">
                      <a16:colId xmlns:a16="http://schemas.microsoft.com/office/drawing/2014/main" val="4004689188"/>
                    </a:ext>
                  </a:extLst>
                </a:gridCol>
                <a:gridCol w="720375">
                  <a:extLst>
                    <a:ext uri="{9D8B030D-6E8A-4147-A177-3AD203B41FA5}">
                      <a16:colId xmlns:a16="http://schemas.microsoft.com/office/drawing/2014/main" val="1200547382"/>
                    </a:ext>
                  </a:extLst>
                </a:gridCol>
                <a:gridCol w="720375">
                  <a:extLst>
                    <a:ext uri="{9D8B030D-6E8A-4147-A177-3AD203B41FA5}">
                      <a16:colId xmlns:a16="http://schemas.microsoft.com/office/drawing/2014/main" val="3810945247"/>
                    </a:ext>
                  </a:extLst>
                </a:gridCol>
                <a:gridCol w="673463">
                  <a:extLst>
                    <a:ext uri="{9D8B030D-6E8A-4147-A177-3AD203B41FA5}">
                      <a16:colId xmlns:a16="http://schemas.microsoft.com/office/drawing/2014/main" val="1979406407"/>
                    </a:ext>
                  </a:extLst>
                </a:gridCol>
                <a:gridCol w="673463">
                  <a:extLst>
                    <a:ext uri="{9D8B030D-6E8A-4147-A177-3AD203B41FA5}">
                      <a16:colId xmlns:a16="http://schemas.microsoft.com/office/drawing/2014/main" val="3028935071"/>
                    </a:ext>
                  </a:extLst>
                </a:gridCol>
              </a:tblGrid>
              <a:tr h="2557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CA" sz="16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RA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LDB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LDP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5371837"/>
                  </a:ext>
                </a:extLst>
              </a:tr>
              <a:tr h="25571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83534845"/>
                  </a:ext>
                </a:extLst>
              </a:tr>
              <a:tr h="340277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A1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-0.76%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-0.99%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-1.04%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106%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59457736"/>
                  </a:ext>
                </a:extLst>
              </a:tr>
              <a:tr h="340277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A2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-0.92%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-1.38%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-1.29%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107%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104%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CA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18565343"/>
                  </a:ext>
                </a:extLst>
              </a:tr>
              <a:tr h="45397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B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-1.39%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-1.47%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-1.19%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106%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-0.85%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-0.62%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-0.40%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109%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-1.39%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-1.01%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-0.76%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111%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11339164"/>
                  </a:ext>
                </a:extLst>
              </a:tr>
              <a:tr h="45397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C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-0.74%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-0.94%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-1.07%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108%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-0.23%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-0.29%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-0.21%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111%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104%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-0.85%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-0.80%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-1.07%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112%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108%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35231946"/>
                  </a:ext>
                </a:extLst>
              </a:tr>
              <a:tr h="45397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E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-0.32%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-0.36%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-0.33%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111%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105%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-0.72%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-0.74%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-0.27%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110%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101%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6886229"/>
                  </a:ext>
                </a:extLst>
              </a:tr>
              <a:tr h="498796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Overall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-1.00%</a:t>
                      </a:r>
                      <a:endParaRPr lang="en-CA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-1.22%</a:t>
                      </a:r>
                      <a:endParaRPr lang="en-CA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-1.15%</a:t>
                      </a:r>
                      <a:endParaRPr lang="en-CA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107%</a:t>
                      </a:r>
                      <a:endParaRPr lang="en-CA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effectLst/>
                        </a:rPr>
                        <a:t>102%</a:t>
                      </a:r>
                      <a:endParaRPr lang="en-CA" sz="16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-0.51%</a:t>
                      </a:r>
                      <a:endParaRPr lang="en-CA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-0.44%</a:t>
                      </a:r>
                      <a:endParaRPr lang="en-CA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-0.32%</a:t>
                      </a:r>
                      <a:endParaRPr lang="en-CA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110%</a:t>
                      </a:r>
                      <a:endParaRPr lang="en-CA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103%</a:t>
                      </a:r>
                      <a:endParaRPr lang="en-CA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-1.04%</a:t>
                      </a:r>
                      <a:endParaRPr lang="en-CA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-0.87%</a:t>
                      </a:r>
                      <a:endParaRPr lang="en-CA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-0.74%</a:t>
                      </a:r>
                      <a:endParaRPr lang="en-CA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111%</a:t>
                      </a:r>
                      <a:endParaRPr lang="en-CA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104%</a:t>
                      </a:r>
                      <a:endParaRPr lang="en-CA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76835895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F885299C-6FC3-462A-B85F-287442EEFAF6}"/>
              </a:ext>
            </a:extLst>
          </p:cNvPr>
          <p:cNvSpPr/>
          <p:nvPr/>
        </p:nvSpPr>
        <p:spPr>
          <a:xfrm>
            <a:off x="3039456" y="5869094"/>
            <a:ext cx="56734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Figure 4. Gain of HMVP on top under VTM configurations</a:t>
            </a:r>
            <a:endParaRPr lang="en-CA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92400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955E81-D935-470E-9A53-581B5E860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  <a:endParaRPr lang="en-CA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3720FEA-2F8D-4EAF-9CED-09DE539040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Test 1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1600" dirty="0"/>
              <a:t>S = 16, Merge list size = 16 for BMS configurations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DAE5DC6-ADA7-47E4-B29F-44A63031A1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926053"/>
              </p:ext>
            </p:extLst>
          </p:nvPr>
        </p:nvGraphicFramePr>
        <p:xfrm>
          <a:off x="154746" y="2686929"/>
          <a:ext cx="11788725" cy="30631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35214">
                  <a:extLst>
                    <a:ext uri="{9D8B030D-6E8A-4147-A177-3AD203B41FA5}">
                      <a16:colId xmlns:a16="http://schemas.microsoft.com/office/drawing/2014/main" val="1201215638"/>
                    </a:ext>
                  </a:extLst>
                </a:gridCol>
                <a:gridCol w="768331">
                  <a:extLst>
                    <a:ext uri="{9D8B030D-6E8A-4147-A177-3AD203B41FA5}">
                      <a16:colId xmlns:a16="http://schemas.microsoft.com/office/drawing/2014/main" val="1682891540"/>
                    </a:ext>
                  </a:extLst>
                </a:gridCol>
                <a:gridCol w="768331">
                  <a:extLst>
                    <a:ext uri="{9D8B030D-6E8A-4147-A177-3AD203B41FA5}">
                      <a16:colId xmlns:a16="http://schemas.microsoft.com/office/drawing/2014/main" val="4225636760"/>
                    </a:ext>
                  </a:extLst>
                </a:gridCol>
                <a:gridCol w="766248">
                  <a:extLst>
                    <a:ext uri="{9D8B030D-6E8A-4147-A177-3AD203B41FA5}">
                      <a16:colId xmlns:a16="http://schemas.microsoft.com/office/drawing/2014/main" val="1390297729"/>
                    </a:ext>
                  </a:extLst>
                </a:gridCol>
                <a:gridCol w="713079">
                  <a:extLst>
                    <a:ext uri="{9D8B030D-6E8A-4147-A177-3AD203B41FA5}">
                      <a16:colId xmlns:a16="http://schemas.microsoft.com/office/drawing/2014/main" val="185260297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650739004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2483151128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3238700114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3357657124"/>
                    </a:ext>
                  </a:extLst>
                </a:gridCol>
                <a:gridCol w="673463">
                  <a:extLst>
                    <a:ext uri="{9D8B030D-6E8A-4147-A177-3AD203B41FA5}">
                      <a16:colId xmlns:a16="http://schemas.microsoft.com/office/drawing/2014/main" val="159683027"/>
                    </a:ext>
                  </a:extLst>
                </a:gridCol>
                <a:gridCol w="678676">
                  <a:extLst>
                    <a:ext uri="{9D8B030D-6E8A-4147-A177-3AD203B41FA5}">
                      <a16:colId xmlns:a16="http://schemas.microsoft.com/office/drawing/2014/main" val="3195608712"/>
                    </a:ext>
                  </a:extLst>
                </a:gridCol>
                <a:gridCol w="720375">
                  <a:extLst>
                    <a:ext uri="{9D8B030D-6E8A-4147-A177-3AD203B41FA5}">
                      <a16:colId xmlns:a16="http://schemas.microsoft.com/office/drawing/2014/main" val="4004689188"/>
                    </a:ext>
                  </a:extLst>
                </a:gridCol>
                <a:gridCol w="720375">
                  <a:extLst>
                    <a:ext uri="{9D8B030D-6E8A-4147-A177-3AD203B41FA5}">
                      <a16:colId xmlns:a16="http://schemas.microsoft.com/office/drawing/2014/main" val="1200547382"/>
                    </a:ext>
                  </a:extLst>
                </a:gridCol>
                <a:gridCol w="720375">
                  <a:extLst>
                    <a:ext uri="{9D8B030D-6E8A-4147-A177-3AD203B41FA5}">
                      <a16:colId xmlns:a16="http://schemas.microsoft.com/office/drawing/2014/main" val="3810945247"/>
                    </a:ext>
                  </a:extLst>
                </a:gridCol>
                <a:gridCol w="673463">
                  <a:extLst>
                    <a:ext uri="{9D8B030D-6E8A-4147-A177-3AD203B41FA5}">
                      <a16:colId xmlns:a16="http://schemas.microsoft.com/office/drawing/2014/main" val="1979406407"/>
                    </a:ext>
                  </a:extLst>
                </a:gridCol>
                <a:gridCol w="673463">
                  <a:extLst>
                    <a:ext uri="{9D8B030D-6E8A-4147-A177-3AD203B41FA5}">
                      <a16:colId xmlns:a16="http://schemas.microsoft.com/office/drawing/2014/main" val="3028935071"/>
                    </a:ext>
                  </a:extLst>
                </a:gridCol>
              </a:tblGrid>
              <a:tr h="2557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CA" sz="16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RA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LDB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LDP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5371837"/>
                  </a:ext>
                </a:extLst>
              </a:tr>
              <a:tr h="25571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83534845"/>
                  </a:ext>
                </a:extLst>
              </a:tr>
              <a:tr h="340277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A1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-0.46%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-0.51%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-0.52%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102%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103%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59457736"/>
                  </a:ext>
                </a:extLst>
              </a:tr>
              <a:tr h="340277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A2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-0.91%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-1.14%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-1.13%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103%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18565343"/>
                  </a:ext>
                </a:extLst>
              </a:tr>
              <a:tr h="45397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B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-1.15%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-1.17%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-1.12%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104%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102%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-0.61%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-0.83%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-0.24%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96%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98%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-0.68%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-0.66%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-0.70%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90%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11339164"/>
                  </a:ext>
                </a:extLst>
              </a:tr>
              <a:tr h="45397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C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-0.57%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-0.77%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-0.88%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106%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103%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-0.21%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-0.42%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-0.39%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102%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102%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-0.32%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-0.22%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-0.52%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104%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102%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35231946"/>
                  </a:ext>
                </a:extLst>
              </a:tr>
              <a:tr h="45397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E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-0.37%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0.25%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0.12%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102%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101%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-0.18%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0.27%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-0.36%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105%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103%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6886229"/>
                  </a:ext>
                </a:extLst>
              </a:tr>
              <a:tr h="498796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Overall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-0.81%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-0.92%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-0.94%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104%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102%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-0.42%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-0.42%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-0.20%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99%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100%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-0.44%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-0.28%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-0.55%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102%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97%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76835895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C967C9B2-1A1D-4EF0-AE4E-3868E28A3170}"/>
              </a:ext>
            </a:extLst>
          </p:cNvPr>
          <p:cNvSpPr/>
          <p:nvPr/>
        </p:nvSpPr>
        <p:spPr>
          <a:xfrm>
            <a:off x="3050196" y="5869094"/>
            <a:ext cx="56519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Figure 5. Gain of HMVP on top under BMS configurations</a:t>
            </a:r>
            <a:endParaRPr lang="en-CA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19860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955E81-D935-470E-9A53-581B5E860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  <a:endParaRPr lang="en-CA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3720FEA-2F8D-4EAF-9CED-09DE539040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Test 2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1600" dirty="0"/>
              <a:t>S = 8, constraint FIFO, Merge list size = 5 for VTM configurations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DAE5DC6-ADA7-47E4-B29F-44A63031A1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235888"/>
              </p:ext>
            </p:extLst>
          </p:nvPr>
        </p:nvGraphicFramePr>
        <p:xfrm>
          <a:off x="154746" y="2686929"/>
          <a:ext cx="11788725" cy="30631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35214">
                  <a:extLst>
                    <a:ext uri="{9D8B030D-6E8A-4147-A177-3AD203B41FA5}">
                      <a16:colId xmlns:a16="http://schemas.microsoft.com/office/drawing/2014/main" val="1201215638"/>
                    </a:ext>
                  </a:extLst>
                </a:gridCol>
                <a:gridCol w="768331">
                  <a:extLst>
                    <a:ext uri="{9D8B030D-6E8A-4147-A177-3AD203B41FA5}">
                      <a16:colId xmlns:a16="http://schemas.microsoft.com/office/drawing/2014/main" val="1682891540"/>
                    </a:ext>
                  </a:extLst>
                </a:gridCol>
                <a:gridCol w="768331">
                  <a:extLst>
                    <a:ext uri="{9D8B030D-6E8A-4147-A177-3AD203B41FA5}">
                      <a16:colId xmlns:a16="http://schemas.microsoft.com/office/drawing/2014/main" val="4225636760"/>
                    </a:ext>
                  </a:extLst>
                </a:gridCol>
                <a:gridCol w="766248">
                  <a:extLst>
                    <a:ext uri="{9D8B030D-6E8A-4147-A177-3AD203B41FA5}">
                      <a16:colId xmlns:a16="http://schemas.microsoft.com/office/drawing/2014/main" val="1390297729"/>
                    </a:ext>
                  </a:extLst>
                </a:gridCol>
                <a:gridCol w="713079">
                  <a:extLst>
                    <a:ext uri="{9D8B030D-6E8A-4147-A177-3AD203B41FA5}">
                      <a16:colId xmlns:a16="http://schemas.microsoft.com/office/drawing/2014/main" val="185260297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650739004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2483151128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3238700114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3357657124"/>
                    </a:ext>
                  </a:extLst>
                </a:gridCol>
                <a:gridCol w="673463">
                  <a:extLst>
                    <a:ext uri="{9D8B030D-6E8A-4147-A177-3AD203B41FA5}">
                      <a16:colId xmlns:a16="http://schemas.microsoft.com/office/drawing/2014/main" val="159683027"/>
                    </a:ext>
                  </a:extLst>
                </a:gridCol>
                <a:gridCol w="678676">
                  <a:extLst>
                    <a:ext uri="{9D8B030D-6E8A-4147-A177-3AD203B41FA5}">
                      <a16:colId xmlns:a16="http://schemas.microsoft.com/office/drawing/2014/main" val="3195608712"/>
                    </a:ext>
                  </a:extLst>
                </a:gridCol>
                <a:gridCol w="720375">
                  <a:extLst>
                    <a:ext uri="{9D8B030D-6E8A-4147-A177-3AD203B41FA5}">
                      <a16:colId xmlns:a16="http://schemas.microsoft.com/office/drawing/2014/main" val="4004689188"/>
                    </a:ext>
                  </a:extLst>
                </a:gridCol>
                <a:gridCol w="720375">
                  <a:extLst>
                    <a:ext uri="{9D8B030D-6E8A-4147-A177-3AD203B41FA5}">
                      <a16:colId xmlns:a16="http://schemas.microsoft.com/office/drawing/2014/main" val="1200547382"/>
                    </a:ext>
                  </a:extLst>
                </a:gridCol>
                <a:gridCol w="720375">
                  <a:extLst>
                    <a:ext uri="{9D8B030D-6E8A-4147-A177-3AD203B41FA5}">
                      <a16:colId xmlns:a16="http://schemas.microsoft.com/office/drawing/2014/main" val="3810945247"/>
                    </a:ext>
                  </a:extLst>
                </a:gridCol>
                <a:gridCol w="673463">
                  <a:extLst>
                    <a:ext uri="{9D8B030D-6E8A-4147-A177-3AD203B41FA5}">
                      <a16:colId xmlns:a16="http://schemas.microsoft.com/office/drawing/2014/main" val="1979406407"/>
                    </a:ext>
                  </a:extLst>
                </a:gridCol>
                <a:gridCol w="673463">
                  <a:extLst>
                    <a:ext uri="{9D8B030D-6E8A-4147-A177-3AD203B41FA5}">
                      <a16:colId xmlns:a16="http://schemas.microsoft.com/office/drawing/2014/main" val="3028935071"/>
                    </a:ext>
                  </a:extLst>
                </a:gridCol>
              </a:tblGrid>
              <a:tr h="2557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CA" sz="16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RA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LDB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LDP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5371837"/>
                  </a:ext>
                </a:extLst>
              </a:tr>
              <a:tr h="25571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83534845"/>
                  </a:ext>
                </a:extLst>
              </a:tr>
              <a:tr h="340277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A1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-0.61%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-0.70%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-0.73%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96%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59457736"/>
                  </a:ext>
                </a:extLst>
              </a:tr>
              <a:tr h="340277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A2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-0.74%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-1.03%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-0.99%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95%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98%</a:t>
                      </a: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18565343"/>
                  </a:ext>
                </a:extLst>
              </a:tr>
              <a:tr h="45397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B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-1.13%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-1.17%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-0.98%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99%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103%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-0.63%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89%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-1.08%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11339164"/>
                  </a:ext>
                </a:extLst>
              </a:tr>
              <a:tr h="45397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C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-0.66%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-0.90%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-0.99%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99%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103%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79%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87%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-0.66%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-0.49%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-0.66%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87%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35231946"/>
                  </a:ext>
                </a:extLst>
              </a:tr>
              <a:tr h="45397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E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-0.55%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-0.81%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96886229"/>
                  </a:ext>
                </a:extLst>
              </a:tr>
              <a:tr h="498796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Overall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-0.82%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-0.98%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-0.93%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98%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101%</a:t>
                      </a: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86%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-0.76%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-0.48%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76835895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8C32A1E6-8974-4103-A5E8-A2DB89AAB413}"/>
              </a:ext>
            </a:extLst>
          </p:cNvPr>
          <p:cNvSpPr/>
          <p:nvPr/>
        </p:nvSpPr>
        <p:spPr>
          <a:xfrm>
            <a:off x="3039456" y="5869094"/>
            <a:ext cx="56734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 Gain of HMVP on top under VTM configurations</a:t>
            </a:r>
            <a:endParaRPr lang="en-CA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66095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955E81-D935-470E-9A53-581B5E860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  <a:endParaRPr lang="en-CA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3720FEA-2F8D-4EAF-9CED-09DE539040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Test 2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1600" dirty="0"/>
              <a:t>S = 8, constraint FIFO, Merge list size = 6 for BMS configurations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6DAE5DC6-ADA7-47E4-B29F-44A63031A1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442106"/>
              </p:ext>
            </p:extLst>
          </p:nvPr>
        </p:nvGraphicFramePr>
        <p:xfrm>
          <a:off x="154746" y="2686929"/>
          <a:ext cx="11788725" cy="30631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35214">
                  <a:extLst>
                    <a:ext uri="{9D8B030D-6E8A-4147-A177-3AD203B41FA5}">
                      <a16:colId xmlns:a16="http://schemas.microsoft.com/office/drawing/2014/main" val="1201215638"/>
                    </a:ext>
                  </a:extLst>
                </a:gridCol>
                <a:gridCol w="768331">
                  <a:extLst>
                    <a:ext uri="{9D8B030D-6E8A-4147-A177-3AD203B41FA5}">
                      <a16:colId xmlns:a16="http://schemas.microsoft.com/office/drawing/2014/main" val="1682891540"/>
                    </a:ext>
                  </a:extLst>
                </a:gridCol>
                <a:gridCol w="768331">
                  <a:extLst>
                    <a:ext uri="{9D8B030D-6E8A-4147-A177-3AD203B41FA5}">
                      <a16:colId xmlns:a16="http://schemas.microsoft.com/office/drawing/2014/main" val="4225636760"/>
                    </a:ext>
                  </a:extLst>
                </a:gridCol>
                <a:gridCol w="766248">
                  <a:extLst>
                    <a:ext uri="{9D8B030D-6E8A-4147-A177-3AD203B41FA5}">
                      <a16:colId xmlns:a16="http://schemas.microsoft.com/office/drawing/2014/main" val="1390297729"/>
                    </a:ext>
                  </a:extLst>
                </a:gridCol>
                <a:gridCol w="713079">
                  <a:extLst>
                    <a:ext uri="{9D8B030D-6E8A-4147-A177-3AD203B41FA5}">
                      <a16:colId xmlns:a16="http://schemas.microsoft.com/office/drawing/2014/main" val="185260297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650739004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2483151128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3238700114"/>
                    </a:ext>
                  </a:extLst>
                </a:gridCol>
                <a:gridCol w="719333">
                  <a:extLst>
                    <a:ext uri="{9D8B030D-6E8A-4147-A177-3AD203B41FA5}">
                      <a16:colId xmlns:a16="http://schemas.microsoft.com/office/drawing/2014/main" val="3357657124"/>
                    </a:ext>
                  </a:extLst>
                </a:gridCol>
                <a:gridCol w="673463">
                  <a:extLst>
                    <a:ext uri="{9D8B030D-6E8A-4147-A177-3AD203B41FA5}">
                      <a16:colId xmlns:a16="http://schemas.microsoft.com/office/drawing/2014/main" val="159683027"/>
                    </a:ext>
                  </a:extLst>
                </a:gridCol>
                <a:gridCol w="678676">
                  <a:extLst>
                    <a:ext uri="{9D8B030D-6E8A-4147-A177-3AD203B41FA5}">
                      <a16:colId xmlns:a16="http://schemas.microsoft.com/office/drawing/2014/main" val="3195608712"/>
                    </a:ext>
                  </a:extLst>
                </a:gridCol>
                <a:gridCol w="720375">
                  <a:extLst>
                    <a:ext uri="{9D8B030D-6E8A-4147-A177-3AD203B41FA5}">
                      <a16:colId xmlns:a16="http://schemas.microsoft.com/office/drawing/2014/main" val="4004689188"/>
                    </a:ext>
                  </a:extLst>
                </a:gridCol>
                <a:gridCol w="720375">
                  <a:extLst>
                    <a:ext uri="{9D8B030D-6E8A-4147-A177-3AD203B41FA5}">
                      <a16:colId xmlns:a16="http://schemas.microsoft.com/office/drawing/2014/main" val="1200547382"/>
                    </a:ext>
                  </a:extLst>
                </a:gridCol>
                <a:gridCol w="720375">
                  <a:extLst>
                    <a:ext uri="{9D8B030D-6E8A-4147-A177-3AD203B41FA5}">
                      <a16:colId xmlns:a16="http://schemas.microsoft.com/office/drawing/2014/main" val="3810945247"/>
                    </a:ext>
                  </a:extLst>
                </a:gridCol>
                <a:gridCol w="673463">
                  <a:extLst>
                    <a:ext uri="{9D8B030D-6E8A-4147-A177-3AD203B41FA5}">
                      <a16:colId xmlns:a16="http://schemas.microsoft.com/office/drawing/2014/main" val="1979406407"/>
                    </a:ext>
                  </a:extLst>
                </a:gridCol>
                <a:gridCol w="673463">
                  <a:extLst>
                    <a:ext uri="{9D8B030D-6E8A-4147-A177-3AD203B41FA5}">
                      <a16:colId xmlns:a16="http://schemas.microsoft.com/office/drawing/2014/main" val="3028935071"/>
                    </a:ext>
                  </a:extLst>
                </a:gridCol>
              </a:tblGrid>
              <a:tr h="2557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CA" sz="1600">
                        <a:effectLst/>
                        <a:latin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RA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LDB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LDP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5371837"/>
                  </a:ext>
                </a:extLst>
              </a:tr>
              <a:tr h="25571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83534845"/>
                  </a:ext>
                </a:extLst>
              </a:tr>
              <a:tr h="340277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A1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-0.40%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59457736"/>
                  </a:ext>
                </a:extLst>
              </a:tr>
              <a:tr h="340277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A2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18565343"/>
                  </a:ext>
                </a:extLst>
              </a:tr>
              <a:tr h="45397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B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-0.73%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-0.76%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-0.68%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11339164"/>
                  </a:ext>
                </a:extLst>
              </a:tr>
              <a:tr h="45397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C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35231946"/>
                  </a:ext>
                </a:extLst>
              </a:tr>
              <a:tr h="45397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Class E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0.63%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0.31%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-0.49%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96886229"/>
                  </a:ext>
                </a:extLst>
              </a:tr>
              <a:tr h="498796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</a:rPr>
                        <a:t>Overall</a:t>
                      </a:r>
                      <a:endParaRPr lang="en-CA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-0.57%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CA" sz="1600" b="1" dirty="0">
                        <a:effectLst/>
                        <a:latin typeface="+mn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76835895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8C32A1E6-8974-4103-A5E8-A2DB89AAB413}"/>
              </a:ext>
            </a:extLst>
          </p:cNvPr>
          <p:cNvSpPr/>
          <p:nvPr/>
        </p:nvSpPr>
        <p:spPr>
          <a:xfrm>
            <a:off x="3050196" y="5869094"/>
            <a:ext cx="56519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Figure 6. Gain of HMVP on top under BMS configurations</a:t>
            </a:r>
            <a:endParaRPr lang="en-CA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39010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9457C-FB04-4A62-902B-8BC2143F1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BBAF49-D74C-40A2-8D7A-E873A1A40E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Additional AMVP/Merge candidates from a table could be added  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 the table contains motion information from previously coded blocks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Recommend to be adopted to VTM/BMS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803900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108E50-8537-45B4-A4E9-CC2C1FCB08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EC52A7-92D4-47A7-B2DA-D743E22AC5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endParaRPr lang="en-US" dirty="0"/>
          </a:p>
          <a:p>
            <a:pPr marL="0" indent="0" algn="ctr">
              <a:buNone/>
            </a:pPr>
            <a:r>
              <a:rPr lang="en-US" sz="4000" i="1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4046771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108E50-8537-45B4-A4E9-CC2C1FCB08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EC52A7-92D4-47A7-B2DA-D743E22AC5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HMVP is proposed to construct new merge/AMVP candidates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A table is maintained to store motion information from previously coded blocks</a:t>
            </a:r>
          </a:p>
          <a:p>
            <a:pPr lvl="1">
              <a:buFont typeface="Wingdings" panose="05000000000000000000" pitchFamily="2" charset="2"/>
              <a:buChar char="q"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Without increasing merge candidate list, 0.82% BD-rate saving is achieved. 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With increased merge candidate list size, 1.00% BD-rate saving could be achieved. </a:t>
            </a:r>
          </a:p>
          <a:p>
            <a:pPr lvl="1">
              <a:buFont typeface="Wingdings" panose="05000000000000000000" pitchFamily="2" charset="2"/>
              <a:buChar char="q"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No line buffer issues, limited complexity increment </a:t>
            </a:r>
          </a:p>
        </p:txBody>
      </p:sp>
    </p:spTree>
    <p:extLst>
      <p:ext uri="{BB962C8B-B14F-4D97-AF65-F5344CB8AC3E}">
        <p14:creationId xmlns:p14="http://schemas.microsoft.com/office/powerpoint/2010/main" val="147245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DD7CF-35BD-4ADF-AC00-9F8D6DA52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Introduction</a:t>
            </a:r>
            <a:endParaRPr lang="en-CA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96D6D05-FF6A-4BBA-A197-50DEFFABE8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VTM has two ways to signal motion information 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Merge: with a merge index signaled</a:t>
            </a:r>
          </a:p>
          <a:p>
            <a:pPr marL="201168" lvl="1" indent="0">
              <a:buNone/>
            </a:pPr>
            <a:endParaRPr lang="en-US" dirty="0"/>
          </a:p>
          <a:p>
            <a:pPr marL="384048" lvl="2" indent="0">
              <a:buNone/>
            </a:pPr>
            <a:endParaRPr lang="en-US" dirty="0"/>
          </a:p>
          <a:p>
            <a:pPr marL="384048" lvl="2" indent="0">
              <a:buNone/>
            </a:pPr>
            <a:endParaRPr lang="en-US" dirty="0"/>
          </a:p>
          <a:p>
            <a:pPr marL="384048" lvl="2" indent="0">
              <a:buNone/>
            </a:pPr>
            <a:endParaRPr lang="en-US" dirty="0"/>
          </a:p>
          <a:p>
            <a:pPr marL="384048" lvl="2" indent="0">
              <a:buNone/>
            </a:pPr>
            <a:endParaRPr lang="en-US" dirty="0"/>
          </a:p>
          <a:p>
            <a:pPr marL="384048" lvl="2" indent="0">
              <a:buNone/>
            </a:pPr>
            <a:endParaRPr lang="en-US" dirty="0"/>
          </a:p>
          <a:p>
            <a:pPr marL="384048" lvl="2" indent="0">
              <a:buNone/>
            </a:pPr>
            <a:endParaRPr lang="en-US" dirty="0"/>
          </a:p>
          <a:p>
            <a:pPr lvl="1">
              <a:buFont typeface="Wingdings" panose="05000000000000000000" pitchFamily="2" charset="2"/>
              <a:buChar char="q"/>
            </a:pPr>
            <a:r>
              <a:rPr lang="en-US" dirty="0"/>
              <a:t>AMVP: with AMVP index signaled, as well as reference picture indices, MV differences</a:t>
            </a:r>
          </a:p>
          <a:p>
            <a:pPr lvl="2">
              <a:buFont typeface="Wingdings" panose="05000000000000000000" pitchFamily="2" charset="2"/>
              <a:buChar char="q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8166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DD7CF-35BD-4ADF-AC00-9F8D6DA52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Introduction</a:t>
            </a:r>
            <a:endParaRPr lang="en-CA" dirty="0"/>
          </a:p>
        </p:txBody>
      </p:sp>
      <p:pic>
        <p:nvPicPr>
          <p:cNvPr id="1026" name="Picture 12">
            <a:extLst>
              <a:ext uri="{FF2B5EF4-FFF2-40B4-BE49-F238E27FC236}">
                <a16:creationId xmlns:a16="http://schemas.microsoft.com/office/drawing/2014/main" id="{02C24F71-95FD-4D0A-B63B-DD142150EEE7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8196" y="2227459"/>
            <a:ext cx="1668463" cy="198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D557E9A-48DC-4F73-8EA2-12F9C253F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72387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Merge candidate list construction process</a:t>
            </a:r>
          </a:p>
          <a:p>
            <a:pPr marL="749808" lvl="1" indent="-457200">
              <a:buFont typeface="+mj-lt"/>
              <a:buAutoNum type="arabicPeriod"/>
            </a:pPr>
            <a:r>
              <a:rPr lang="en-US" sz="1900" dirty="0"/>
              <a:t>Spatial merge candidates (from five spatial </a:t>
            </a:r>
            <a:r>
              <a:rPr lang="en-US" sz="1900" dirty="0" err="1"/>
              <a:t>neighbouring</a:t>
            </a:r>
            <a:r>
              <a:rPr lang="en-US" sz="1900" dirty="0"/>
              <a:t> blocks)</a:t>
            </a:r>
          </a:p>
          <a:p>
            <a:pPr marL="749808" lvl="1" indent="-457200">
              <a:buFont typeface="+mj-lt"/>
              <a:buAutoNum type="arabicPeriod"/>
            </a:pPr>
            <a:r>
              <a:rPr lang="en-US" sz="1900" dirty="0"/>
              <a:t>Temporal MVP (TMVP) merge candidate</a:t>
            </a:r>
          </a:p>
          <a:p>
            <a:pPr marL="749808" lvl="1" indent="-457200">
              <a:buFont typeface="+mj-lt"/>
              <a:buAutoNum type="arabicPeriod"/>
            </a:pPr>
            <a:r>
              <a:rPr lang="en-US" sz="1900" dirty="0"/>
              <a:t>Combined bi-predictive merging candidates </a:t>
            </a:r>
          </a:p>
          <a:p>
            <a:pPr marL="749808" lvl="1" indent="-457200">
              <a:buFont typeface="+mj-lt"/>
              <a:buAutoNum type="arabicPeriod"/>
            </a:pPr>
            <a:r>
              <a:rPr lang="en-US" sz="1900" dirty="0"/>
              <a:t>Zero motion vector merging candidates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sz="2400" dirty="0"/>
              <a:t>AMVP candidate list construction process</a:t>
            </a:r>
          </a:p>
          <a:p>
            <a:pPr marL="749808" lvl="1" indent="-457200">
              <a:buFont typeface="+mj-lt"/>
              <a:buAutoNum type="arabicPeriod"/>
            </a:pPr>
            <a:r>
              <a:rPr lang="en-US" sz="1900" dirty="0"/>
              <a:t>Up to two spatial MVP candidates (one from B0, B1, and B2, and the other from A0 and A1)</a:t>
            </a:r>
          </a:p>
          <a:p>
            <a:pPr marL="749808" lvl="1" indent="-457200">
              <a:buFont typeface="+mj-lt"/>
              <a:buAutoNum type="arabicPeriod"/>
            </a:pPr>
            <a:r>
              <a:rPr lang="en-US" sz="1900" dirty="0"/>
              <a:t>Temporal MVP (TMVP)</a:t>
            </a:r>
          </a:p>
          <a:p>
            <a:pPr marL="749808" lvl="1" indent="-457200">
              <a:buFont typeface="+mj-lt"/>
              <a:buAutoNum type="arabicPeriod"/>
            </a:pPr>
            <a:r>
              <a:rPr lang="en-US" sz="1900" dirty="0"/>
              <a:t>Zero MVP candidates</a:t>
            </a:r>
          </a:p>
          <a:p>
            <a:pPr marL="0" indent="0">
              <a:buNone/>
            </a:pPr>
            <a:r>
              <a:rPr lang="en-US" sz="1800" dirty="0"/>
              <a:t>	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BA354B9-E06E-43FF-A22B-E140FCA205F3}"/>
              </a:ext>
            </a:extLst>
          </p:cNvPr>
          <p:cNvSpPr/>
          <p:nvPr/>
        </p:nvSpPr>
        <p:spPr>
          <a:xfrm>
            <a:off x="7730197" y="4001804"/>
            <a:ext cx="36856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Figure 1. spatial </a:t>
            </a:r>
            <a:r>
              <a:rPr lang="en-US" dirty="0" err="1">
                <a:latin typeface="Times New Roman" panose="02020603050405020304" pitchFamily="18" charset="0"/>
                <a:ea typeface="SimSun" panose="02010600030101010101" pitchFamily="2" charset="-122"/>
              </a:rPr>
              <a:t>neighbouring</a:t>
            </a: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 blocks </a:t>
            </a:r>
          </a:p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used in merge mode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9500848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DD7CF-35BD-4ADF-AC00-9F8D6DA52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Proposed methods</a:t>
            </a:r>
            <a:endParaRPr lang="en-CA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D557E9A-48DC-4F73-8EA2-12F9C253F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History based MV Prediction (HMVP)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CA" dirty="0"/>
              <a:t>A HMVP candidate is defined as the motion information of a previously coded block. 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CA" dirty="0"/>
              <a:t>A table with multiple HMVP candidates is maintained during the encoding/decoding process. </a:t>
            </a:r>
          </a:p>
          <a:p>
            <a:pPr lvl="1">
              <a:buFont typeface="Wingdings" panose="05000000000000000000" pitchFamily="2" charset="2"/>
              <a:buChar char="q"/>
            </a:pPr>
            <a:endParaRPr lang="en-US" dirty="0"/>
          </a:p>
          <a:p>
            <a:pPr marL="0" indent="0">
              <a:buNone/>
            </a:pPr>
            <a:r>
              <a:rPr lang="en-US" sz="1800" dirty="0"/>
              <a:t>	</a:t>
            </a:r>
          </a:p>
        </p:txBody>
      </p:sp>
      <p:pic>
        <p:nvPicPr>
          <p:cNvPr id="7172" name="Picture 4">
            <a:extLst>
              <a:ext uri="{FF2B5EF4-FFF2-40B4-BE49-F238E27FC236}">
                <a16:creationId xmlns:a16="http://schemas.microsoft.com/office/drawing/2014/main" id="{1E77FDA4-8584-4B02-9DD5-650368C18F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532" y="3281928"/>
            <a:ext cx="5955359" cy="1814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822918B-103C-433D-8DC0-7DDAFE532882}"/>
              </a:ext>
            </a:extLst>
          </p:cNvPr>
          <p:cNvSpPr/>
          <p:nvPr/>
        </p:nvSpPr>
        <p:spPr>
          <a:xfrm>
            <a:off x="2826942" y="5204351"/>
            <a:ext cx="6087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Figure 2. Decoding flow char with the proposed HMVP method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443497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DD7CF-35BD-4ADF-AC00-9F8D6DA52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Table updating process</a:t>
            </a:r>
            <a:endParaRPr lang="en-CA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D557E9A-48DC-4F73-8EA2-12F9C253F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Adding a HMVP candidate to the table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000" dirty="0"/>
              <a:t>If a block is coded with non-affine inter mode, its motion information is added to the table as a new HMVP candidate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000" dirty="0"/>
              <a:t>First-in-first-out</a:t>
            </a:r>
          </a:p>
          <a:p>
            <a:pPr lvl="1">
              <a:buFont typeface="Wingdings" panose="05000000000000000000" pitchFamily="2" charset="2"/>
              <a:buChar char="q"/>
            </a:pPr>
            <a:endParaRPr lang="en-US" sz="2000" dirty="0"/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2B37FD7F-2B59-4E3D-809A-61D7EA3926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818" y="3569141"/>
            <a:ext cx="7760782" cy="2299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7A38F2C-7375-47A8-93F5-19AFFD0200A0}"/>
              </a:ext>
            </a:extLst>
          </p:cNvPr>
          <p:cNvSpPr/>
          <p:nvPr/>
        </p:nvSpPr>
        <p:spPr>
          <a:xfrm>
            <a:off x="4490408" y="5869094"/>
            <a:ext cx="1832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Figure 3(a). FIFO</a:t>
            </a:r>
            <a:endParaRPr lang="en-CA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29085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DD7CF-35BD-4ADF-AC00-9F8D6DA52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Table updating process</a:t>
            </a:r>
            <a:endParaRPr lang="en-CA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D557E9A-48DC-4F73-8EA2-12F9C253F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Constraint FIFO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000" dirty="0"/>
              <a:t>A new HMVP candidate should be pruned to those in the table before being added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2000" dirty="0"/>
              <a:t>If a redundant one is found, remove the redundant one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7A38F2C-7375-47A8-93F5-19AFFD0200A0}"/>
              </a:ext>
            </a:extLst>
          </p:cNvPr>
          <p:cNvSpPr/>
          <p:nvPr/>
        </p:nvSpPr>
        <p:spPr>
          <a:xfrm>
            <a:off x="3833566" y="5977468"/>
            <a:ext cx="28648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latin typeface="Times New Roman" panose="02020603050405020304" pitchFamily="18" charset="0"/>
                <a:ea typeface="SimSun" panose="02010600030101010101" pitchFamily="2" charset="-122"/>
              </a:rPr>
              <a:t>Figure 3(b). Constraint FIFO</a:t>
            </a:r>
            <a:endParaRPr lang="en-CA" dirty="0"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34E71A04-8BD1-49C0-A84C-04F1523B77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679" y="3120646"/>
            <a:ext cx="7517222" cy="304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45118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DD7CF-35BD-4ADF-AC00-9F8D6DA52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Usage of HMVP</a:t>
            </a:r>
            <a:endParaRPr lang="en-CA" dirty="0"/>
          </a:p>
        </p:txBody>
      </p:sp>
      <p:pic>
        <p:nvPicPr>
          <p:cNvPr id="1026" name="Picture 12">
            <a:extLst>
              <a:ext uri="{FF2B5EF4-FFF2-40B4-BE49-F238E27FC236}">
                <a16:creationId xmlns:a16="http://schemas.microsoft.com/office/drawing/2014/main" id="{02C24F71-95FD-4D0A-B63B-DD142150EEE7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8196" y="2227459"/>
            <a:ext cx="1668463" cy="198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D557E9A-48DC-4F73-8EA2-12F9C253F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Merge candidate list construction process</a:t>
            </a:r>
          </a:p>
          <a:p>
            <a:pPr marL="749808" lvl="1" indent="-457200">
              <a:buFont typeface="+mj-lt"/>
              <a:buAutoNum type="arabicPeriod"/>
            </a:pPr>
            <a:r>
              <a:rPr lang="en-US" sz="1900" dirty="0"/>
              <a:t>Spatial merge candidates (from five spatial </a:t>
            </a:r>
            <a:r>
              <a:rPr lang="en-US" sz="1900" dirty="0" err="1"/>
              <a:t>neighbouring</a:t>
            </a:r>
            <a:r>
              <a:rPr lang="en-US" sz="1900" dirty="0"/>
              <a:t> blocks)</a:t>
            </a:r>
          </a:p>
          <a:p>
            <a:pPr marL="749808" lvl="1" indent="-457200">
              <a:buFont typeface="+mj-lt"/>
              <a:buAutoNum type="arabicPeriod"/>
            </a:pPr>
            <a:r>
              <a:rPr lang="en-US" sz="1900" dirty="0"/>
              <a:t>Temporal MVP (TMVP) merge candidate</a:t>
            </a:r>
          </a:p>
          <a:p>
            <a:pPr marL="749808" lvl="1" indent="-457200">
              <a:buFont typeface="+mj-lt"/>
              <a:buAutoNum type="arabicPeriod"/>
            </a:pPr>
            <a:r>
              <a:rPr lang="en-US" sz="1900" dirty="0">
                <a:solidFill>
                  <a:srgbClr val="FF0000"/>
                </a:solidFill>
              </a:rPr>
              <a:t>Up to </a:t>
            </a:r>
            <a:r>
              <a:rPr lang="en-US" sz="1900" i="1" dirty="0">
                <a:solidFill>
                  <a:srgbClr val="FF0000"/>
                </a:solidFill>
              </a:rPr>
              <a:t>S </a:t>
            </a:r>
            <a:r>
              <a:rPr lang="en-US" sz="1900" dirty="0">
                <a:solidFill>
                  <a:srgbClr val="FF0000"/>
                </a:solidFill>
              </a:rPr>
              <a:t>HMVP candidates from a table</a:t>
            </a:r>
          </a:p>
          <a:p>
            <a:pPr marL="749808" lvl="1" indent="-457200">
              <a:buFont typeface="+mj-lt"/>
              <a:buAutoNum type="arabicPeriod"/>
            </a:pPr>
            <a:r>
              <a:rPr lang="en-US" sz="1900" dirty="0"/>
              <a:t>Combined bi-predictive merging candidates </a:t>
            </a:r>
          </a:p>
          <a:p>
            <a:pPr marL="749808" lvl="1" indent="-457200">
              <a:buFont typeface="+mj-lt"/>
              <a:buAutoNum type="arabicPeriod"/>
            </a:pPr>
            <a:r>
              <a:rPr lang="en-US" sz="1900" dirty="0"/>
              <a:t>Zero motion vector merging candidates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 AMVP candidate list construction process</a:t>
            </a:r>
            <a:endParaRPr lang="en-US" dirty="0"/>
          </a:p>
          <a:p>
            <a:pPr marL="749808" lvl="1" indent="-457200">
              <a:buFont typeface="+mj-lt"/>
              <a:buAutoNum type="arabicPeriod"/>
            </a:pPr>
            <a:r>
              <a:rPr lang="en-US" dirty="0"/>
              <a:t>Up to two spatial MVP candidates (one from B0, B1, and B2, and the other from A0 and A1)</a:t>
            </a:r>
          </a:p>
          <a:p>
            <a:pPr marL="749808" lvl="1" indent="-457200">
              <a:buFont typeface="+mj-lt"/>
              <a:buAutoNum type="arabicPeriod"/>
            </a:pPr>
            <a:r>
              <a:rPr lang="en-US" dirty="0"/>
              <a:t>Temporal MVP (TMVP)</a:t>
            </a:r>
          </a:p>
          <a:p>
            <a:pPr marL="749808" lvl="1" indent="-457200"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Up to 4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HMVP candidates from a table</a:t>
            </a:r>
            <a:endParaRPr lang="en-US" dirty="0"/>
          </a:p>
          <a:p>
            <a:pPr marL="749808" lvl="1" indent="-457200">
              <a:buFont typeface="+mj-lt"/>
              <a:buAutoNum type="arabicPeriod"/>
            </a:pPr>
            <a:r>
              <a:rPr lang="en-US" dirty="0"/>
              <a:t>Zero MVP candidates</a:t>
            </a:r>
          </a:p>
          <a:p>
            <a:pPr marL="0" indent="0">
              <a:buNone/>
            </a:pPr>
            <a:r>
              <a:rPr lang="en-US" sz="18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960456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DD7CF-35BD-4ADF-AC00-9F8D6DA52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/>
              <a:t>Improved signaling of merge index</a:t>
            </a:r>
            <a:endParaRPr lang="en-CA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D557E9A-48DC-4F73-8EA2-12F9C253F4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400" dirty="0"/>
              <a:t>If the merge list size is larger than 14, the binarization method is defined as:</a:t>
            </a:r>
          </a:p>
          <a:p>
            <a:pPr>
              <a:buFont typeface="Wingdings" panose="05000000000000000000" pitchFamily="2" charset="2"/>
              <a:buChar char="q"/>
            </a:pPr>
            <a:endParaRPr lang="en-US" sz="2400" dirty="0"/>
          </a:p>
          <a:p>
            <a:pPr>
              <a:buFont typeface="Wingdings" panose="05000000000000000000" pitchFamily="2" charset="2"/>
              <a:buChar char="q"/>
            </a:pPr>
            <a:endParaRPr lang="en-US" dirty="0"/>
          </a:p>
          <a:p>
            <a:pPr marL="0" indent="0">
              <a:buNone/>
            </a:pPr>
            <a:r>
              <a:rPr lang="en-US" sz="1800" dirty="0"/>
              <a:t>	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4C0F35B-53CB-48FB-A809-EFD5184F16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630529"/>
              </p:ext>
            </p:extLst>
          </p:nvPr>
        </p:nvGraphicFramePr>
        <p:xfrm>
          <a:off x="4056064" y="2588455"/>
          <a:ext cx="3793704" cy="364352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54608">
                  <a:extLst>
                    <a:ext uri="{9D8B030D-6E8A-4147-A177-3AD203B41FA5}">
                      <a16:colId xmlns:a16="http://schemas.microsoft.com/office/drawing/2014/main" val="2125056283"/>
                    </a:ext>
                  </a:extLst>
                </a:gridCol>
                <a:gridCol w="346437">
                  <a:extLst>
                    <a:ext uri="{9D8B030D-6E8A-4147-A177-3AD203B41FA5}">
                      <a16:colId xmlns:a16="http://schemas.microsoft.com/office/drawing/2014/main" val="946629113"/>
                    </a:ext>
                  </a:extLst>
                </a:gridCol>
                <a:gridCol w="265851">
                  <a:extLst>
                    <a:ext uri="{9D8B030D-6E8A-4147-A177-3AD203B41FA5}">
                      <a16:colId xmlns:a16="http://schemas.microsoft.com/office/drawing/2014/main" val="221776484"/>
                    </a:ext>
                  </a:extLst>
                </a:gridCol>
                <a:gridCol w="265851">
                  <a:extLst>
                    <a:ext uri="{9D8B030D-6E8A-4147-A177-3AD203B41FA5}">
                      <a16:colId xmlns:a16="http://schemas.microsoft.com/office/drawing/2014/main" val="657623849"/>
                    </a:ext>
                  </a:extLst>
                </a:gridCol>
                <a:gridCol w="265851">
                  <a:extLst>
                    <a:ext uri="{9D8B030D-6E8A-4147-A177-3AD203B41FA5}">
                      <a16:colId xmlns:a16="http://schemas.microsoft.com/office/drawing/2014/main" val="427905904"/>
                    </a:ext>
                  </a:extLst>
                </a:gridCol>
                <a:gridCol w="265851">
                  <a:extLst>
                    <a:ext uri="{9D8B030D-6E8A-4147-A177-3AD203B41FA5}">
                      <a16:colId xmlns:a16="http://schemas.microsoft.com/office/drawing/2014/main" val="1087265719"/>
                    </a:ext>
                  </a:extLst>
                </a:gridCol>
                <a:gridCol w="265851">
                  <a:extLst>
                    <a:ext uri="{9D8B030D-6E8A-4147-A177-3AD203B41FA5}">
                      <a16:colId xmlns:a16="http://schemas.microsoft.com/office/drawing/2014/main" val="1479486002"/>
                    </a:ext>
                  </a:extLst>
                </a:gridCol>
                <a:gridCol w="265851">
                  <a:extLst>
                    <a:ext uri="{9D8B030D-6E8A-4147-A177-3AD203B41FA5}">
                      <a16:colId xmlns:a16="http://schemas.microsoft.com/office/drawing/2014/main" val="531315341"/>
                    </a:ext>
                  </a:extLst>
                </a:gridCol>
                <a:gridCol w="265851">
                  <a:extLst>
                    <a:ext uri="{9D8B030D-6E8A-4147-A177-3AD203B41FA5}">
                      <a16:colId xmlns:a16="http://schemas.microsoft.com/office/drawing/2014/main" val="1602420724"/>
                    </a:ext>
                  </a:extLst>
                </a:gridCol>
                <a:gridCol w="265851">
                  <a:extLst>
                    <a:ext uri="{9D8B030D-6E8A-4147-A177-3AD203B41FA5}">
                      <a16:colId xmlns:a16="http://schemas.microsoft.com/office/drawing/2014/main" val="215257384"/>
                    </a:ext>
                  </a:extLst>
                </a:gridCol>
                <a:gridCol w="265851">
                  <a:extLst>
                    <a:ext uri="{9D8B030D-6E8A-4147-A177-3AD203B41FA5}">
                      <a16:colId xmlns:a16="http://schemas.microsoft.com/office/drawing/2014/main" val="239718178"/>
                    </a:ext>
                  </a:extLst>
                </a:gridCol>
              </a:tblGrid>
              <a:tr h="31333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 index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Bin String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7032038"/>
                  </a:ext>
                </a:extLst>
              </a:tr>
              <a:tr h="31325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1297721"/>
                  </a:ext>
                </a:extLst>
              </a:tr>
              <a:tr h="31325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2398020"/>
                  </a:ext>
                </a:extLst>
              </a:tr>
              <a:tr h="31325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4241073"/>
                  </a:ext>
                </a:extLst>
              </a:tr>
              <a:tr h="31325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…</a:t>
                      </a:r>
                      <a:endParaRPr lang="en-CA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569753"/>
                  </a:ext>
                </a:extLst>
              </a:tr>
              <a:tr h="31325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6749183"/>
                  </a:ext>
                </a:extLst>
              </a:tr>
              <a:tr h="31325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1465397"/>
                  </a:ext>
                </a:extLst>
              </a:tr>
              <a:tr h="31325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0513688"/>
                  </a:ext>
                </a:extLst>
              </a:tr>
              <a:tr h="31325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8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1172669"/>
                  </a:ext>
                </a:extLst>
              </a:tr>
              <a:tr h="31325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160023"/>
                  </a:ext>
                </a:extLst>
              </a:tr>
              <a:tr h="313256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14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2186252"/>
                  </a:ext>
                </a:extLst>
              </a:tr>
              <a:tr h="197639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Bin index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10">
                      <a:fgClr>
                        <a:srgbClr val="FFFFFF"/>
                      </a:fgClr>
                      <a:bgClr>
                        <a:srgbClr val="E5E5E5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95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4491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9413922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389</TotalTime>
  <Words>1388</Words>
  <Application>Microsoft Office PowerPoint</Application>
  <PresentationFormat>Widescreen</PresentationFormat>
  <Paragraphs>620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Malgun Gothic</vt:lpstr>
      <vt:lpstr>SimSun</vt:lpstr>
      <vt:lpstr>SimSun</vt:lpstr>
      <vt:lpstr>DengXian</vt:lpstr>
      <vt:lpstr>Arial</vt:lpstr>
      <vt:lpstr>Calibri</vt:lpstr>
      <vt:lpstr>Calibri Light</vt:lpstr>
      <vt:lpstr>Times New Roman</vt:lpstr>
      <vt:lpstr>Wingdings</vt:lpstr>
      <vt:lpstr>Retrospect</vt:lpstr>
      <vt:lpstr>JVET-K0104  CE4-related: History-based Motion Vector Prediction</vt:lpstr>
      <vt:lpstr>Overview </vt:lpstr>
      <vt:lpstr>Introduction</vt:lpstr>
      <vt:lpstr>Introduction</vt:lpstr>
      <vt:lpstr>Proposed methods</vt:lpstr>
      <vt:lpstr>Table updating process</vt:lpstr>
      <vt:lpstr>Table updating process</vt:lpstr>
      <vt:lpstr>Usage of HMVP</vt:lpstr>
      <vt:lpstr>Improved signaling of merge index</vt:lpstr>
      <vt:lpstr>Simulation results</vt:lpstr>
      <vt:lpstr>Simulation results</vt:lpstr>
      <vt:lpstr>Simulation results</vt:lpstr>
      <vt:lpstr>Simulation results</vt:lpstr>
      <vt:lpstr>Summary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Weekly meeting report</dc:title>
  <dc:creator>kai zhang</dc:creator>
  <cp:lastModifiedBy>kai zhang</cp:lastModifiedBy>
  <cp:revision>85</cp:revision>
  <dcterms:created xsi:type="dcterms:W3CDTF">2018-06-14T01:00:05Z</dcterms:created>
  <dcterms:modified xsi:type="dcterms:W3CDTF">2018-07-14T01:36:51Z</dcterms:modified>
</cp:coreProperties>
</file>