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9"/>
  </p:notesMasterIdLst>
  <p:sldIdLst>
    <p:sldId id="256" r:id="rId2"/>
    <p:sldId id="261" r:id="rId3"/>
    <p:sldId id="266" r:id="rId4"/>
    <p:sldId id="263" r:id="rId5"/>
    <p:sldId id="267" r:id="rId6"/>
    <p:sldId id="268" r:id="rId7"/>
    <p:sldId id="264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2343" autoAdjust="0"/>
  </p:normalViewPr>
  <p:slideViewPr>
    <p:cSldViewPr>
      <p:cViewPr varScale="1">
        <p:scale>
          <a:sx n="87" d="100"/>
          <a:sy n="87" d="100"/>
        </p:scale>
        <p:origin x="-23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8DD0EC-D922-4372-B747-A8C0F72D5ED7}" type="datetimeFigureOut">
              <a:rPr lang="en-US" smtClean="0"/>
              <a:t>7/9/2018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738A72-2CDE-4329-A4B6-29DF4E50C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8090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38A72-2CDE-4329-A4B6-29DF4E50C25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103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7/9/2018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7/9/2018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7/9/2018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526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Affine Motion Vector Difference Coding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581400"/>
            <a:ext cx="6400800" cy="1752600"/>
          </a:xfrm>
        </p:spPr>
        <p:txBody>
          <a:bodyPr/>
          <a:lstStyle/>
          <a:p>
            <a:r>
              <a:rPr lang="en-US" dirty="0" smtClean="0"/>
              <a:t>LG ELECTRONICS</a:t>
            </a:r>
          </a:p>
          <a:p>
            <a:r>
              <a:rPr lang="en-US" dirty="0" smtClean="0"/>
              <a:t>JVET-K0101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28600"/>
            <a:ext cx="2201334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94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>
            <a:normAutofit/>
          </a:bodyPr>
          <a:lstStyle/>
          <a:p>
            <a:pPr marL="285750" indent="-285750"/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/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Current Affine MVD Coding</a:t>
            </a:r>
          </a:p>
          <a:p>
            <a:pPr marL="685800" lvl="1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Affine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MVD coding uses Left (LT) and Right (RT) control point motion vectors (CPMV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685800" lvl="1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Each control point coded separately.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/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</a:p>
          <a:p>
            <a:pPr marL="685800" lvl="1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There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exists a strong correlation between LT &amp; RT MVD</a:t>
            </a:r>
            <a:r>
              <a:rPr lang="en-CA" sz="1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LT and RT MVD</a:t>
            </a:r>
            <a:r>
              <a:rPr lang="en-CA" sz="1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685800" lvl="1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Statistical analysis shows, MVD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combinations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occurring with similar frequencies can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grouped together to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form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Layer.</a:t>
            </a:r>
          </a:p>
          <a:p>
            <a:pPr marL="685800" lvl="1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Within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each Layer, an 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Index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used to identify the exact combination of the MVD LT and RT.</a:t>
            </a:r>
          </a:p>
          <a:p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5673090"/>
            <a:ext cx="1981200" cy="891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241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239738"/>
            <a:ext cx="3884852" cy="2634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Layer and Index</a:t>
            </a: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6676" y="3733800"/>
            <a:ext cx="1827893" cy="145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488989" y="5822781"/>
            <a:ext cx="2473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Fig.1: Layer Concept</a:t>
            </a:r>
            <a:endParaRPr lang="en-US" i="1" dirty="0"/>
          </a:p>
        </p:txBody>
      </p:sp>
      <p:sp>
        <p:nvSpPr>
          <p:cNvPr id="7" name="TextBox 6"/>
          <p:cNvSpPr txBox="1"/>
          <p:nvPr/>
        </p:nvSpPr>
        <p:spPr>
          <a:xfrm>
            <a:off x="5387545" y="5334000"/>
            <a:ext cx="26134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Fig. 2: Layers 0 and 1</a:t>
            </a:r>
            <a:endParaRPr lang="en-US" i="1" dirty="0"/>
          </a:p>
        </p:txBody>
      </p:sp>
      <p:sp>
        <p:nvSpPr>
          <p:cNvPr id="8" name="Rectangle 7"/>
          <p:cNvSpPr/>
          <p:nvPr/>
        </p:nvSpPr>
        <p:spPr>
          <a:xfrm>
            <a:off x="533400" y="1447800"/>
            <a:ext cx="8001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Fig.1 Shows the distribution of MVDs into four Layers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5143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Fig.2 Shows, the MVD combinations  (i.e., LT &amp; RT) that correspond to Layers 0 and 1.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 analysis suggests that approximately, 80% of all Affine MVD data lies within these four Layers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5143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Exploit MVD (LT</a:t>
            </a:r>
            <a:r>
              <a:rPr lang="en-CA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RT</a:t>
            </a:r>
            <a:r>
              <a:rPr lang="en-CA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and similarly MVD (LT</a:t>
            </a:r>
            <a:r>
              <a:rPr lang="en-CA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RT</a:t>
            </a:r>
            <a:r>
              <a:rPr lang="en-CA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3692" y="5867400"/>
            <a:ext cx="1862667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209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97503"/>
            <a:ext cx="8229600" cy="4678363"/>
          </a:xfrm>
        </p:spPr>
        <p:txBody>
          <a:bodyPr>
            <a:normAutofit/>
          </a:bodyPr>
          <a:lstStyle/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Freq. Distr. (MVD: LT</a:t>
            </a:r>
            <a:r>
              <a:rPr lang="en-CA" sz="18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0 &amp; RT</a:t>
            </a:r>
            <a:r>
              <a:rPr lang="en-CA" sz="18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0) has the highest frequency.</a:t>
            </a: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MVDs within each Layer have similar frequency distribution.</a:t>
            </a: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Number of Layers used can be increased if required.</a:t>
            </a: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Larger MVDs occur less frequently.</a:t>
            </a: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Similar behavior observed for MVD: LT</a:t>
            </a:r>
            <a:r>
              <a:rPr lang="en-CA" sz="18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and RT</a:t>
            </a:r>
            <a:r>
              <a:rPr lang="en-CA" sz="18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Frequency Analysis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6232" y="5867399"/>
            <a:ext cx="1875367" cy="843915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3832" y="2971800"/>
            <a:ext cx="5029200" cy="307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895600" y="6248400"/>
            <a:ext cx="373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Fig. 3: Frequency Distribution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335393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r>
              <a:rPr lang="en-US" dirty="0" smtClean="0"/>
              <a:t>  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Decoder Structure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3218" y="838200"/>
            <a:ext cx="904926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Decoder initiates the decoding process by parsing information whether, the target Layer is greater than zero i.e., (Layer</a:t>
            </a:r>
            <a:r>
              <a:rPr lang="en-CA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_GT0).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Once parsed, the flag indicates if Layer Id is greater than zero. If false, then the decoding proceeds to the decoding of y-MVD components.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buFont typeface="Wingdings" panose="05000000000000000000" pitchFamily="2" charset="2"/>
              <a:buChar char="§"/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buFont typeface="Wingdings" panose="05000000000000000000" pitchFamily="2" charset="2"/>
              <a:buChar char="§"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600" y="5791200"/>
            <a:ext cx="1862667" cy="8382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895600" y="6025634"/>
            <a:ext cx="38523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Fig. 3: Decoder Structure MVD</a:t>
            </a:r>
            <a:r>
              <a:rPr lang="en-CA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C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i="1" dirty="0"/>
          </a:p>
        </p:txBody>
      </p:sp>
      <p:pic>
        <p:nvPicPr>
          <p:cNvPr id="9" name="Picture 8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7833" y="2133600"/>
            <a:ext cx="4047866" cy="389203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52320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Algorithm Description</a:t>
            </a:r>
            <a:endParaRPr lang="en-US" dirty="0"/>
          </a:p>
        </p:txBody>
      </p:sp>
      <p:sp>
        <p:nvSpPr>
          <p:cNvPr id="4" name="Content Placeholder 3"/>
          <p:cNvSpPr txBox="1">
            <a:spLocks noGrp="1"/>
          </p:cNvSpPr>
          <p:nvPr>
            <p:ph idx="1"/>
          </p:nvPr>
        </p:nvSpPr>
        <p:spPr>
          <a:xfrm>
            <a:off x="304800" y="1767550"/>
            <a:ext cx="8229600" cy="43447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the Layer</a:t>
            </a:r>
            <a:r>
              <a:rPr lang="en-CA" sz="18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_GT0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flag is true, then another flag is parsed indicating if the Layer Id is greater than one i.e.,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Layer</a:t>
            </a:r>
            <a:r>
              <a:rPr lang="en-CA" sz="18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GT1.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Layer</a:t>
            </a:r>
            <a:r>
              <a:rPr lang="en-CA" sz="1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_GT1 is false, then the Layer Id is 1.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Then the index is parsed and the MVD combination is deciphered.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the Layer</a:t>
            </a:r>
            <a:r>
              <a:rPr lang="en-CA" sz="1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_GT1 flag is true, this implies that the smallest Layer under consideration is 2.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remaining Layer information is parsed and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Layer Id is determined. Following this, the index is parsed and the MVD combination is deciphered. The Layer Id coded using EG(1) and index represented using TB.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buFont typeface="Wingdings" panose="05000000000000000000" pitchFamily="2" charset="2"/>
              <a:buChar char="§"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0" y="5715000"/>
            <a:ext cx="1862667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3494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75101206"/>
              </p:ext>
            </p:extLst>
          </p:nvPr>
        </p:nvGraphicFramePr>
        <p:xfrm>
          <a:off x="914401" y="2971800"/>
          <a:ext cx="7239000" cy="171873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87399"/>
                <a:gridCol w="1294839"/>
                <a:gridCol w="1240722"/>
                <a:gridCol w="1240722"/>
                <a:gridCol w="1128507"/>
                <a:gridCol w="1146811"/>
              </a:tblGrid>
              <a:tr h="2455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900" dirty="0">
                          <a:effectLst/>
                        </a:rPr>
                        <a:t>Over BMS-1.1</a:t>
                      </a:r>
                      <a:endParaRPr lang="en-US" sz="11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55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900" b="1" dirty="0">
                          <a:effectLst/>
                        </a:rPr>
                        <a:t>Y</a:t>
                      </a:r>
                      <a:endParaRPr lang="en-US" sz="1100" b="1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900" b="1" dirty="0">
                          <a:effectLst/>
                        </a:rPr>
                        <a:t>U</a:t>
                      </a:r>
                      <a:endParaRPr lang="en-US" sz="1100" b="1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900" b="1" dirty="0">
                          <a:effectLst/>
                        </a:rPr>
                        <a:t>V</a:t>
                      </a:r>
                      <a:endParaRPr lang="en-US" sz="1100" b="1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900" b="1" dirty="0">
                          <a:effectLst/>
                        </a:rPr>
                        <a:t>EncT</a:t>
                      </a:r>
                      <a:endParaRPr lang="en-US" sz="1100" b="1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900" b="1" dirty="0">
                          <a:effectLst/>
                        </a:rPr>
                        <a:t>DecT</a:t>
                      </a:r>
                      <a:endParaRPr lang="en-US" sz="1100" b="1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2865" marR="62865" marT="0" marB="0" anchor="ctr"/>
                </a:tc>
              </a:tr>
              <a:tr h="24553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900" b="1" dirty="0">
                          <a:effectLst/>
                        </a:rPr>
                        <a:t>Class A1</a:t>
                      </a:r>
                      <a:endParaRPr lang="en-US" sz="1100" b="1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900" b="0" dirty="0">
                          <a:effectLst/>
                        </a:rPr>
                        <a:t> 0.01%</a:t>
                      </a:r>
                      <a:endParaRPr lang="en-US" sz="1100" b="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900" b="0">
                          <a:effectLst/>
                        </a:rPr>
                        <a:t>  0.33%</a:t>
                      </a:r>
                      <a:endParaRPr lang="en-US" sz="1100" b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900" b="0">
                          <a:effectLst/>
                        </a:rPr>
                        <a:t>-0.12%</a:t>
                      </a:r>
                      <a:endParaRPr lang="en-US" sz="1100" b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900" b="0">
                          <a:effectLst/>
                        </a:rPr>
                        <a:t>100%</a:t>
                      </a:r>
                      <a:endParaRPr lang="en-US" sz="1100" b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900" b="0">
                          <a:effectLst/>
                        </a:rPr>
                        <a:t>99%</a:t>
                      </a:r>
                      <a:endParaRPr lang="en-US" sz="1100" b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2865" marR="62865" marT="0" marB="0" anchor="ctr"/>
                </a:tc>
              </a:tr>
              <a:tr h="24553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900" b="1" dirty="0">
                          <a:effectLst/>
                        </a:rPr>
                        <a:t>Class A2</a:t>
                      </a:r>
                      <a:endParaRPr lang="en-US" sz="1100" b="1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900" b="0" dirty="0">
                          <a:effectLst/>
                        </a:rPr>
                        <a:t>-0.16%</a:t>
                      </a:r>
                      <a:endParaRPr lang="en-US" sz="1100" b="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900" b="0" dirty="0">
                          <a:effectLst/>
                        </a:rPr>
                        <a:t>-0.20%</a:t>
                      </a:r>
                      <a:endParaRPr lang="en-US" sz="1100" b="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900" b="0">
                          <a:effectLst/>
                        </a:rPr>
                        <a:t>-0.12%</a:t>
                      </a:r>
                      <a:endParaRPr lang="en-US" sz="1100" b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900" b="0">
                          <a:effectLst/>
                        </a:rPr>
                        <a:t>101%</a:t>
                      </a:r>
                      <a:endParaRPr lang="en-US" sz="1100" b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900" b="0">
                          <a:effectLst/>
                        </a:rPr>
                        <a:t>100%</a:t>
                      </a:r>
                      <a:endParaRPr lang="en-US" sz="1100" b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2865" marR="62865" marT="0" marB="0" anchor="ctr"/>
                </a:tc>
              </a:tr>
              <a:tr h="24553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900" b="1">
                          <a:effectLst/>
                        </a:rPr>
                        <a:t>Class B</a:t>
                      </a:r>
                      <a:endParaRPr lang="en-US" sz="1100" b="1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900" b="0" dirty="0">
                          <a:effectLst/>
                        </a:rPr>
                        <a:t>-0.14%</a:t>
                      </a:r>
                      <a:endParaRPr lang="en-US" sz="1100" b="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900" b="0" dirty="0">
                          <a:effectLst/>
                        </a:rPr>
                        <a:t>-0.31%</a:t>
                      </a:r>
                      <a:endParaRPr lang="en-US" sz="1100" b="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900" b="0">
                          <a:effectLst/>
                        </a:rPr>
                        <a:t>0.22%</a:t>
                      </a:r>
                      <a:endParaRPr lang="en-US" sz="1100" b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900" b="0">
                          <a:effectLst/>
                        </a:rPr>
                        <a:t>101%</a:t>
                      </a:r>
                      <a:endParaRPr lang="en-US" sz="1100" b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900" b="0">
                          <a:effectLst/>
                        </a:rPr>
                        <a:t>101%</a:t>
                      </a:r>
                      <a:endParaRPr lang="en-US" sz="1100" b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2865" marR="62865" marT="0" marB="0" anchor="ctr"/>
                </a:tc>
              </a:tr>
              <a:tr h="24553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900" b="1">
                          <a:effectLst/>
                        </a:rPr>
                        <a:t>Class C</a:t>
                      </a:r>
                      <a:endParaRPr lang="en-US" sz="1100" b="1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900" b="0">
                          <a:effectLst/>
                        </a:rPr>
                        <a:t>-0.04%</a:t>
                      </a:r>
                      <a:endParaRPr lang="en-US" sz="1100" b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900" b="0" dirty="0">
                          <a:effectLst/>
                        </a:rPr>
                        <a:t>-0.02%</a:t>
                      </a:r>
                      <a:endParaRPr lang="en-US" sz="1100" b="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900" b="0" dirty="0">
                          <a:effectLst/>
                        </a:rPr>
                        <a:t>-0.21%</a:t>
                      </a:r>
                      <a:endParaRPr lang="en-US" sz="1100" b="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900" b="0" dirty="0">
                          <a:effectLst/>
                        </a:rPr>
                        <a:t>101%</a:t>
                      </a:r>
                      <a:endParaRPr lang="en-US" sz="1100" b="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900" b="0">
                          <a:effectLst/>
                        </a:rPr>
                        <a:t>101%</a:t>
                      </a:r>
                      <a:endParaRPr lang="en-US" sz="1100" b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2865" marR="62865" marT="0" marB="0" anchor="ctr"/>
                </a:tc>
              </a:tr>
              <a:tr h="24553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900" b="1" dirty="0">
                          <a:effectLst/>
                        </a:rPr>
                        <a:t>Overall</a:t>
                      </a:r>
                      <a:endParaRPr lang="en-US" sz="1100" b="1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900" b="0">
                          <a:effectLst/>
                        </a:rPr>
                        <a:t>-0.09%</a:t>
                      </a:r>
                      <a:endParaRPr lang="en-US" sz="1100" b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900" b="0">
                          <a:effectLst/>
                        </a:rPr>
                        <a:t>-0.08%</a:t>
                      </a:r>
                      <a:endParaRPr lang="en-US" sz="1100" b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900" b="0">
                          <a:effectLst/>
                        </a:rPr>
                        <a:t>-0.03%</a:t>
                      </a:r>
                      <a:endParaRPr lang="en-US" sz="1100" b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900" b="0" dirty="0">
                          <a:effectLst/>
                        </a:rPr>
                        <a:t>101%</a:t>
                      </a:r>
                      <a:endParaRPr lang="en-US" sz="1100" b="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900" b="0" dirty="0">
                          <a:effectLst/>
                        </a:rPr>
                        <a:t>101%</a:t>
                      </a:r>
                      <a:endParaRPr lang="en-US" sz="1100" b="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2865" marR="62865" marT="0" marB="0" anchor="ctr"/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RESULTS &amp; </a:t>
            </a:r>
            <a:b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CONCLUSIONS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8200" y="1524000"/>
            <a:ext cx="411522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Anchor BMS 1.1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Number of frames is 33.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Observed gain of 0.09%.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 propose to further study this topic.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5749290"/>
            <a:ext cx="1981200" cy="891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291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678</TotalTime>
  <Words>536</Words>
  <Application>Microsoft Office PowerPoint</Application>
  <PresentationFormat>On-screen Show (4:3)</PresentationFormat>
  <Paragraphs>80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Concourse</vt:lpstr>
      <vt:lpstr>Affine Motion Vector Difference Coding</vt:lpstr>
      <vt:lpstr>Introduction</vt:lpstr>
      <vt:lpstr>Layer and Index</vt:lpstr>
      <vt:lpstr>Frequency Analysis</vt:lpstr>
      <vt:lpstr>  Decoder Structure</vt:lpstr>
      <vt:lpstr>Algorithm Description</vt:lpstr>
      <vt:lpstr>RESULTS &amp;  CONCLUSIONS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Affine Motion Vector Difference Coding</dc:title>
  <dc:creator>Seethal Paluri/LGEMR Video Codec Part(seethal.paluri@lge.com)</dc:creator>
  <cp:lastModifiedBy>seethal.paluri</cp:lastModifiedBy>
  <cp:revision>126</cp:revision>
  <dcterms:created xsi:type="dcterms:W3CDTF">2006-08-16T00:00:00Z</dcterms:created>
  <dcterms:modified xsi:type="dcterms:W3CDTF">2018-07-09T23:53:06Z</dcterms:modified>
</cp:coreProperties>
</file>