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67" r:id="rId3"/>
    <p:sldId id="276" r:id="rId4"/>
    <p:sldId id="277" r:id="rId5"/>
    <p:sldId id="278" r:id="rId6"/>
    <p:sldId id="263" r:id="rId7"/>
    <p:sldId id="264" r:id="rId8"/>
    <p:sldId id="275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25" d="100"/>
          <a:sy n="125" d="100"/>
        </p:scale>
        <p:origin x="-384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7/14/2018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7/14/2018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7/14/2018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7/14/2018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7/14/2018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7/14/2018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7/14/2018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7/14/2018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7/14/2018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7/14/2018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7/14/2018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7/14/2018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752600"/>
            <a:ext cx="7772400" cy="1470025"/>
          </a:xfrm>
        </p:spPr>
        <p:txBody>
          <a:bodyPr>
            <a:noAutofit/>
          </a:bodyPr>
          <a:lstStyle/>
          <a:p>
            <a:pPr algn="ctr"/>
            <a:r>
              <a:rPr lang="en-CA" sz="2800" dirty="0">
                <a:effectLst/>
              </a:rPr>
              <a:t>CE6-Related : Matrix multiplication based NSST with reduced memory map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9200" y="3581400"/>
            <a:ext cx="6400800" cy="1752600"/>
          </a:xfrm>
        </p:spPr>
        <p:txBody>
          <a:bodyPr/>
          <a:lstStyle/>
          <a:p>
            <a:pPr algn="ctr"/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Seung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-Hwan Kim</a:t>
            </a:r>
          </a:p>
          <a:p>
            <a:pPr algn="ctr"/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JVET-K0100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228600"/>
            <a:ext cx="2201334" cy="99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8947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481328"/>
            <a:ext cx="8534400" cy="4525963"/>
          </a:xfrm>
        </p:spPr>
        <p:txBody>
          <a:bodyPr>
            <a:noAutofit/>
          </a:bodyPr>
          <a:lstStyle/>
          <a:p>
            <a:pPr marL="365760" lvl="1" indent="-256032">
              <a:spcBef>
                <a:spcPts val="400"/>
              </a:spcBef>
              <a:buSzPct val="68000"/>
              <a:buFont typeface="Wingdings 3"/>
              <a:buChar char="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Direct matrix multiplication is proposed for applying secondary transform for both 4x4 and 8x8 NSST, with reduction for 8x8 case</a:t>
            </a:r>
          </a:p>
          <a:p>
            <a:pPr marL="365760" lvl="1" indent="-256032">
              <a:spcBef>
                <a:spcPts val="400"/>
              </a:spcBef>
              <a:buSzPct val="68000"/>
              <a:buFont typeface="Wingdings 3"/>
              <a:buChar char=""/>
            </a:pPr>
            <a:endPara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65760" lvl="1" indent="-256032">
              <a:spcBef>
                <a:spcPts val="400"/>
              </a:spcBef>
              <a:buSzPct val="68000"/>
              <a:buFont typeface="Wingdings 3"/>
              <a:buChar char=""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 4x4 NSST,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16x16 direct matrix multiplication is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applied.</a:t>
            </a:r>
          </a:p>
          <a:p>
            <a:pPr marL="365760" lvl="1" indent="-256032">
              <a:spcBef>
                <a:spcPts val="400"/>
              </a:spcBef>
              <a:buSzPct val="68000"/>
              <a:buFont typeface="Wingdings 3"/>
              <a:buChar char=""/>
            </a:pPr>
            <a:endPara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65760" lvl="1" indent="-256032">
              <a:spcBef>
                <a:spcPts val="400"/>
              </a:spcBef>
              <a:buSzPct val="68000"/>
              <a:buFont typeface="Wingdings 3"/>
              <a:buChar char=""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 8x8 NSST, reduced secondary transform (RST) is proposed based on an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Rx64 direct matrix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multiplication,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where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results for R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16 and 32 are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reported.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Transform Kernels </a:t>
            </a:r>
            <a:endParaRPr lang="en-US" sz="400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4200" y="5638800"/>
            <a:ext cx="2057400" cy="9258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16677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481329"/>
            <a:ext cx="8534400" cy="1795272"/>
          </a:xfrm>
        </p:spPr>
        <p:txBody>
          <a:bodyPr>
            <a:noAutofit/>
          </a:bodyPr>
          <a:lstStyle/>
          <a:p>
            <a:pPr marL="365760" lvl="1" indent="-256032">
              <a:spcBef>
                <a:spcPts val="400"/>
              </a:spcBef>
              <a:buSzPct val="68000"/>
              <a:buFont typeface="Wingdings 3"/>
              <a:buChar char=""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Proposed Memory Map reduced required # of transform set from 35 set to 6 set.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65760" lvl="1" indent="-256032">
              <a:spcBef>
                <a:spcPts val="400"/>
              </a:spcBef>
              <a:buSzPct val="68000"/>
              <a:buFont typeface="Wingdings 3"/>
              <a:buChar char=""/>
            </a:pPr>
            <a:endPara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Memory Reduction Map</a:t>
            </a:r>
            <a:endParaRPr lang="en-US" sz="400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4200" y="5638800"/>
            <a:ext cx="2057400" cy="925830"/>
          </a:xfrm>
          <a:prstGeom prst="rect">
            <a:avLst/>
          </a:prstGeom>
        </p:spPr>
      </p:pic>
      <p:pic>
        <p:nvPicPr>
          <p:cNvPr id="5" name="그림 28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2590800"/>
            <a:ext cx="7620000" cy="1143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189726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CA" sz="3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Results</a:t>
            </a:r>
            <a:endParaRPr lang="en-US" sz="360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0833791"/>
              </p:ext>
            </p:extLst>
          </p:nvPr>
        </p:nvGraphicFramePr>
        <p:xfrm>
          <a:off x="304800" y="2133600"/>
          <a:ext cx="8367394" cy="296009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23997"/>
                <a:gridCol w="762003"/>
                <a:gridCol w="887764"/>
                <a:gridCol w="577070"/>
                <a:gridCol w="577070"/>
                <a:gridCol w="577070"/>
                <a:gridCol w="577070"/>
                <a:gridCol w="577070"/>
                <a:gridCol w="577070"/>
                <a:gridCol w="577070"/>
                <a:gridCol w="577070"/>
                <a:gridCol w="577070"/>
              </a:tblGrid>
              <a:tr h="277906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Times New Roman"/>
                        <a:ea typeface="SimSun"/>
                      </a:endParaRPr>
                    </a:p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2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>
                          <a:effectLst/>
                        </a:rPr>
                        <a:t>All Intra - Over VTM1.1</a:t>
                      </a:r>
                      <a:endParaRPr lang="en-US" sz="12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>
                          <a:effectLst/>
                        </a:rPr>
                        <a:t>Random Access - Over VTM1.1</a:t>
                      </a:r>
                      <a:endParaRPr lang="en-US" sz="12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3652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 smtClean="0">
                          <a:effectLst/>
                        </a:rPr>
                        <a:t>Test</a:t>
                      </a:r>
                      <a:endParaRPr lang="en-US" sz="12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 smtClean="0">
                          <a:effectLst/>
                          <a:latin typeface="Times New Roman"/>
                          <a:ea typeface="SimSun"/>
                        </a:rPr>
                        <a:t># Kernel</a:t>
                      </a:r>
                      <a:endParaRPr lang="en-US" sz="12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Y</a:t>
                      </a:r>
                      <a:endParaRPr lang="en-US" sz="12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U</a:t>
                      </a:r>
                      <a:endParaRPr lang="en-US" sz="12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>
                          <a:effectLst/>
                        </a:rPr>
                        <a:t>V</a:t>
                      </a:r>
                      <a:endParaRPr lang="en-US" sz="12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>
                          <a:effectLst/>
                        </a:rPr>
                        <a:t>EncT</a:t>
                      </a:r>
                      <a:endParaRPr lang="en-US" sz="12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>
                          <a:effectLst/>
                        </a:rPr>
                        <a:t>DecT</a:t>
                      </a:r>
                      <a:endParaRPr lang="en-US" sz="12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>
                          <a:effectLst/>
                        </a:rPr>
                        <a:t>Y</a:t>
                      </a:r>
                      <a:endParaRPr lang="en-US" sz="12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</a:rPr>
                        <a:t>U</a:t>
                      </a:r>
                      <a:endParaRPr lang="en-US" sz="12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>
                          <a:effectLst/>
                        </a:rPr>
                        <a:t>V</a:t>
                      </a:r>
                      <a:endParaRPr lang="en-US" sz="12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>
                          <a:effectLst/>
                        </a:rPr>
                        <a:t>EncT</a:t>
                      </a:r>
                      <a:endParaRPr lang="en-US" sz="12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>
                          <a:effectLst/>
                        </a:rPr>
                        <a:t>DecT</a:t>
                      </a:r>
                      <a:endParaRPr lang="en-US" sz="12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ctr"/>
                </a:tc>
              </a:tr>
              <a:tr h="217114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 smtClean="0">
                          <a:effectLst/>
                          <a:latin typeface="Times New Roman"/>
                          <a:ea typeface="SimSun"/>
                        </a:rPr>
                        <a:t>BMS 4x4</a:t>
                      </a:r>
                      <a:endParaRPr lang="en-US" sz="12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1" dirty="0" smtClean="0">
                          <a:effectLst/>
                          <a:latin typeface="Times New Roman"/>
                          <a:ea typeface="SimSun"/>
                        </a:rPr>
                        <a:t>55</a:t>
                      </a:r>
                      <a:endParaRPr lang="en-US" sz="1200" b="1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SimSun"/>
                          <a:cs typeface="Calibri"/>
                        </a:rPr>
                        <a:t>-2.99%</a:t>
                      </a:r>
                      <a:endParaRPr lang="en-US" sz="1200" b="1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SimSun"/>
                          <a:cs typeface="Calibri"/>
                        </a:rPr>
                        <a:t>-3.58%</a:t>
                      </a:r>
                      <a:endParaRPr lang="en-US" sz="1200" b="1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SimSun"/>
                          <a:cs typeface="Calibri"/>
                        </a:rPr>
                        <a:t>-3.68%</a:t>
                      </a:r>
                      <a:endParaRPr lang="en-US" sz="1200" b="1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SimSun"/>
                          <a:cs typeface="Calibri"/>
                        </a:rPr>
                        <a:t>256%</a:t>
                      </a:r>
                      <a:endParaRPr lang="en-US" sz="1200" b="1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SimSun"/>
                          <a:cs typeface="Calibri"/>
                        </a:rPr>
                        <a:t>107%</a:t>
                      </a:r>
                      <a:endParaRPr lang="en-US" sz="1200" b="1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SimSun"/>
                          <a:cs typeface="Calibri"/>
                        </a:rPr>
                        <a:t>-1.31%</a:t>
                      </a:r>
                      <a:endParaRPr lang="en-US" sz="1200" b="1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SimSun"/>
                          <a:cs typeface="Calibri"/>
                        </a:rPr>
                        <a:t>-3.09%</a:t>
                      </a:r>
                      <a:endParaRPr lang="en-US" sz="1200" b="1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SimSun"/>
                          <a:cs typeface="Calibri"/>
                        </a:rPr>
                        <a:t>-3.06%</a:t>
                      </a:r>
                      <a:endParaRPr lang="en-US" sz="1200" b="1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SimSun"/>
                          <a:cs typeface="Calibri"/>
                        </a:rPr>
                        <a:t>129%</a:t>
                      </a:r>
                      <a:endParaRPr lang="en-US" sz="1200" b="1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SimSun"/>
                          <a:cs typeface="Calibri"/>
                        </a:rPr>
                        <a:t>105%</a:t>
                      </a:r>
                      <a:endParaRPr lang="en-US" sz="1200" b="1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/>
                </a:tc>
              </a:tr>
              <a:tr h="217114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 smtClean="0">
                          <a:effectLst/>
                          <a:latin typeface="Times New Roman"/>
                          <a:ea typeface="SimSun"/>
                        </a:rPr>
                        <a:t>K0084 4x4</a:t>
                      </a:r>
                      <a:endParaRPr lang="en-US" sz="12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1" dirty="0" smtClean="0">
                          <a:effectLst/>
                          <a:latin typeface="Times New Roman"/>
                          <a:ea typeface="SimSun"/>
                        </a:rPr>
                        <a:t>55</a:t>
                      </a:r>
                      <a:endParaRPr lang="en-US" sz="1200" b="1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SimSun"/>
                          <a:cs typeface="Calibri"/>
                        </a:rPr>
                        <a:t>-3.28%</a:t>
                      </a:r>
                      <a:endParaRPr lang="en-US" sz="12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SimSun"/>
                          <a:cs typeface="Calibri"/>
                        </a:rPr>
                        <a:t>-4.00%</a:t>
                      </a:r>
                      <a:endParaRPr lang="en-US" sz="12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SimSun"/>
                          <a:cs typeface="Calibri"/>
                        </a:rPr>
                        <a:t>-4.11%</a:t>
                      </a:r>
                      <a:endParaRPr lang="en-US" sz="12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SimSun"/>
                          <a:cs typeface="Calibri"/>
                        </a:rPr>
                        <a:t>244%</a:t>
                      </a:r>
                      <a:endParaRPr lang="en-US" sz="12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SimSun"/>
                          <a:cs typeface="Calibri"/>
                        </a:rPr>
                        <a:t>102%</a:t>
                      </a:r>
                      <a:endParaRPr lang="en-US" sz="12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SimSun"/>
                          <a:cs typeface="Calibri"/>
                        </a:rPr>
                        <a:t>-1.44%</a:t>
                      </a:r>
                      <a:endParaRPr lang="en-US" sz="12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SimSun"/>
                          <a:cs typeface="Calibri"/>
                        </a:rPr>
                        <a:t>-3.41%</a:t>
                      </a:r>
                      <a:endParaRPr lang="en-US" sz="12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SimSun"/>
                          <a:cs typeface="Calibri"/>
                        </a:rPr>
                        <a:t>-3.48%</a:t>
                      </a:r>
                      <a:endParaRPr lang="en-US" sz="12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SimSun"/>
                          <a:cs typeface="Calibri"/>
                        </a:rPr>
                        <a:t>124%</a:t>
                      </a:r>
                      <a:endParaRPr lang="en-US" sz="12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SimSun"/>
                          <a:cs typeface="Calibri"/>
                        </a:rPr>
                        <a:t>99%</a:t>
                      </a:r>
                      <a:endParaRPr lang="en-US" sz="12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/>
                </a:tc>
              </a:tr>
              <a:tr h="21711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  <a:defRPr/>
                      </a:pPr>
                      <a:r>
                        <a:rPr lang="en-US" sz="1200" dirty="0" smtClean="0">
                          <a:effectLst/>
                          <a:latin typeface="Times New Roman"/>
                          <a:ea typeface="SimSun"/>
                        </a:rPr>
                        <a:t>K0084 4x4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1" dirty="0" smtClean="0">
                          <a:effectLst/>
                          <a:latin typeface="Times New Roman"/>
                          <a:ea typeface="SimSun"/>
                        </a:rPr>
                        <a:t>22</a:t>
                      </a:r>
                      <a:endParaRPr lang="en-US" sz="1200" b="1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SimSun"/>
                          <a:cs typeface="Calibri"/>
                        </a:rPr>
                        <a:t>-3.12%</a:t>
                      </a:r>
                      <a:endParaRPr lang="en-US" sz="12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Calibri"/>
                          <a:ea typeface="SimSun"/>
                          <a:cs typeface="Calibri"/>
                        </a:rPr>
                        <a:t>-3.86%</a:t>
                      </a:r>
                      <a:endParaRPr lang="en-US" sz="12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Calibri"/>
                          <a:ea typeface="SimSun"/>
                          <a:cs typeface="Calibri"/>
                        </a:rPr>
                        <a:t>-3.93%</a:t>
                      </a:r>
                      <a:endParaRPr lang="en-US" sz="12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Calibri"/>
                          <a:ea typeface="SimSun"/>
                          <a:cs typeface="Calibri"/>
                        </a:rPr>
                        <a:t>244%</a:t>
                      </a:r>
                      <a:endParaRPr lang="en-US" sz="12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Calibri"/>
                          <a:ea typeface="SimSun"/>
                          <a:cs typeface="Calibri"/>
                        </a:rPr>
                        <a:t>101%</a:t>
                      </a:r>
                      <a:endParaRPr lang="en-US" sz="12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Calibri"/>
                          <a:ea typeface="SimSun"/>
                          <a:cs typeface="Calibri"/>
                        </a:rPr>
                        <a:t>-1.39%</a:t>
                      </a:r>
                      <a:endParaRPr lang="en-US" sz="12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Calibri"/>
                          <a:ea typeface="SimSun"/>
                          <a:cs typeface="Calibri"/>
                        </a:rPr>
                        <a:t>-3.36%</a:t>
                      </a:r>
                      <a:endParaRPr lang="en-US" sz="12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Calibri"/>
                          <a:ea typeface="SimSun"/>
                          <a:cs typeface="Calibri"/>
                        </a:rPr>
                        <a:t>-3.39%</a:t>
                      </a:r>
                      <a:endParaRPr lang="en-US" sz="12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Calibri"/>
                          <a:ea typeface="SimSun"/>
                          <a:cs typeface="Calibri"/>
                        </a:rPr>
                        <a:t>126%</a:t>
                      </a:r>
                      <a:endParaRPr lang="en-US" sz="12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SimSun"/>
                          <a:cs typeface="Calibri"/>
                        </a:rPr>
                        <a:t>100%</a:t>
                      </a:r>
                      <a:endParaRPr lang="en-US" sz="12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/>
                </a:tc>
              </a:tr>
              <a:tr h="22359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  <a:defRPr/>
                      </a:pPr>
                      <a:r>
                        <a:rPr lang="en-US" sz="1200" dirty="0" smtClean="0">
                          <a:effectLst/>
                          <a:latin typeface="Times New Roman"/>
                          <a:ea typeface="SimSun"/>
                        </a:rPr>
                        <a:t>Proposed 4x4</a:t>
                      </a:r>
                      <a:r>
                        <a:rPr lang="en-US" sz="1200" baseline="0" dirty="0" smtClean="0">
                          <a:effectLst/>
                          <a:latin typeface="Times New Roman"/>
                          <a:ea typeface="SimSun"/>
                        </a:rPr>
                        <a:t> </a:t>
                      </a:r>
                      <a:endParaRPr lang="en-US" sz="1200" dirty="0" smtClean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  <a:defRPr/>
                      </a:pPr>
                      <a:r>
                        <a:rPr lang="en-US" sz="1200" b="1" dirty="0" smtClean="0">
                          <a:effectLst/>
                          <a:latin typeface="Times New Roman"/>
                          <a:ea typeface="SimSun"/>
                        </a:rPr>
                        <a:t>55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Calibri" panose="020F0502020204030204" pitchFamily="34" charset="0"/>
                          <a:ea typeface="맑은 고딕"/>
                        </a:rPr>
                        <a:t>-3.67%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DengXia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Calibri" panose="020F0502020204030204" pitchFamily="34" charset="0"/>
                          <a:ea typeface="맑은 고딕"/>
                        </a:rPr>
                        <a:t>-4.20%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DengXia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Calibri" panose="020F0502020204030204" pitchFamily="34" charset="0"/>
                          <a:ea typeface="맑은 고딕"/>
                        </a:rPr>
                        <a:t>-4.34%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DengXia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맑은 고딕"/>
                        </a:rPr>
                        <a:t>245%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DengXia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맑은 고딕"/>
                        </a:rPr>
                        <a:t>105%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DengXia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맑은 고딕"/>
                        </a:rPr>
                        <a:t>-1.65%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DengXia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Calibri" panose="020F0502020204030204" pitchFamily="34" charset="0"/>
                          <a:ea typeface="맑은 고딕"/>
                        </a:rPr>
                        <a:t>-3.58%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DengXia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  <a:latin typeface="Calibri" panose="020F0502020204030204" pitchFamily="34" charset="0"/>
                          <a:ea typeface="맑은 고딕"/>
                        </a:rPr>
                        <a:t>-3.57%</a:t>
                      </a:r>
                      <a:endParaRPr lang="en-US" sz="1800" b="1">
                        <a:effectLst/>
                        <a:latin typeface="Calibri" panose="020F0502020204030204" pitchFamily="34" charset="0"/>
                        <a:ea typeface="DengXia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맑은 고딕"/>
                        </a:rPr>
                        <a:t>125%</a:t>
                      </a:r>
                      <a:endParaRPr lang="en-US" sz="1800" b="1">
                        <a:effectLst/>
                        <a:latin typeface="Calibri" panose="020F0502020204030204" pitchFamily="34" charset="0"/>
                        <a:ea typeface="DengXian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맑은 고딕"/>
                        </a:rPr>
                        <a:t>101%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DengXian"/>
                      </a:endParaRPr>
                    </a:p>
                  </a:txBody>
                  <a:tcPr marL="62865" marR="62865" marT="0" marB="0" anchor="ctr"/>
                </a:tc>
              </a:tr>
              <a:tr h="217114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 smtClean="0">
                          <a:effectLst/>
                          <a:latin typeface="Times New Roman"/>
                          <a:ea typeface="SimSun"/>
                        </a:rPr>
                        <a:t>Proposed 4x4 </a:t>
                      </a:r>
                      <a:endParaRPr lang="en-US" sz="12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1" dirty="0" smtClean="0">
                          <a:effectLst/>
                          <a:latin typeface="Times New Roman"/>
                          <a:ea typeface="SimSun"/>
                        </a:rPr>
                        <a:t>16</a:t>
                      </a:r>
                      <a:endParaRPr lang="en-US" sz="1200" b="1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Calibri" panose="020F0502020204030204" pitchFamily="34" charset="0"/>
                          <a:ea typeface="Times New Roman"/>
                        </a:rPr>
                        <a:t>-3.45%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Calibri" panose="020F0502020204030204" pitchFamily="34" charset="0"/>
                          <a:ea typeface="Times New Roman"/>
                        </a:rPr>
                        <a:t>-3.81%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Calibri" panose="020F0502020204030204" pitchFamily="34" charset="0"/>
                          <a:ea typeface="Times New Roman"/>
                        </a:rPr>
                        <a:t>-3.90%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/>
                        </a:rPr>
                        <a:t>243%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/>
                        </a:rPr>
                        <a:t>104%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/>
                        </a:rPr>
                        <a:t>-1.53%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  <a:latin typeface="Calibri" panose="020F0502020204030204" pitchFamily="34" charset="0"/>
                          <a:ea typeface="Times New Roman"/>
                        </a:rPr>
                        <a:t>-3.16%</a:t>
                      </a:r>
                      <a:endParaRPr lang="en-US" sz="1800" b="1">
                        <a:effectLst/>
                        <a:latin typeface="Calibri" panose="020F0502020204030204" pitchFamily="34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  <a:latin typeface="Calibri" panose="020F0502020204030204" pitchFamily="34" charset="0"/>
                          <a:ea typeface="Times New Roman"/>
                        </a:rPr>
                        <a:t>-3.11%</a:t>
                      </a:r>
                      <a:endParaRPr lang="en-US" sz="1800" b="1">
                        <a:effectLst/>
                        <a:latin typeface="Calibri" panose="020F0502020204030204" pitchFamily="34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/>
                        </a:rPr>
                        <a:t>125%</a:t>
                      </a:r>
                      <a:endParaRPr lang="en-US" sz="1800" b="1">
                        <a:effectLst/>
                        <a:latin typeface="Calibri" panose="020F0502020204030204" pitchFamily="34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/>
                        </a:rPr>
                        <a:t>102%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</a:tr>
              <a:tr h="217114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smtClean="0">
                          <a:effectLst/>
                          <a:latin typeface="Times New Roman"/>
                          <a:ea typeface="SimSun"/>
                        </a:rPr>
                        <a:t>Proposed 4x4, 8x8 </a:t>
                      </a:r>
                      <a:endParaRPr lang="en-US" sz="12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1" dirty="0" smtClean="0">
                          <a:effectLst/>
                          <a:latin typeface="Times New Roman"/>
                          <a:ea typeface="SimSun"/>
                        </a:rPr>
                        <a:t>55</a:t>
                      </a:r>
                      <a:endParaRPr lang="en-US" sz="1200" b="1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SimSun"/>
                          <a:cs typeface="Calibri"/>
                        </a:rPr>
                        <a:t>-4.97%</a:t>
                      </a:r>
                      <a:endParaRPr lang="en-US" sz="12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SimSun"/>
                          <a:cs typeface="Calibri"/>
                        </a:rPr>
                        <a:t>-4.54%</a:t>
                      </a:r>
                      <a:endParaRPr lang="en-US" sz="12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SimSun"/>
                          <a:cs typeface="Calibri"/>
                        </a:rPr>
                        <a:t>-4.80%</a:t>
                      </a:r>
                      <a:endParaRPr lang="en-US" sz="12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SimSun"/>
                          <a:cs typeface="Calibri"/>
                        </a:rPr>
                        <a:t>244%</a:t>
                      </a:r>
                      <a:endParaRPr lang="en-US" sz="12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SimSun"/>
                          <a:cs typeface="Calibri"/>
                        </a:rPr>
                        <a:t>103%</a:t>
                      </a:r>
                      <a:endParaRPr lang="en-US" sz="12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SimSun"/>
                          <a:cs typeface="Calibri"/>
                        </a:rPr>
                        <a:t>-2.53%</a:t>
                      </a:r>
                      <a:endParaRPr lang="en-US" sz="12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SimSun"/>
                          <a:cs typeface="Calibri"/>
                        </a:rPr>
                        <a:t>-3.13%</a:t>
                      </a:r>
                      <a:endParaRPr lang="en-US" sz="12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SimSun"/>
                          <a:cs typeface="Calibri"/>
                        </a:rPr>
                        <a:t>-3.40%</a:t>
                      </a:r>
                      <a:endParaRPr lang="en-US" sz="12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SimSun"/>
                          <a:cs typeface="Calibri"/>
                        </a:rPr>
                        <a:t>125%</a:t>
                      </a:r>
                      <a:endParaRPr lang="en-US" sz="12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SimSun"/>
                          <a:cs typeface="Calibri"/>
                        </a:rPr>
                        <a:t>100%</a:t>
                      </a:r>
                      <a:endParaRPr lang="en-US" sz="12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/>
                </a:tc>
              </a:tr>
              <a:tr h="217114"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 smtClean="0">
                          <a:effectLst/>
                          <a:latin typeface="Times New Roman"/>
                          <a:ea typeface="SimSun"/>
                        </a:rPr>
                        <a:t>Proposed 4x4, 8x8</a:t>
                      </a:r>
                      <a:endParaRPr lang="en-US" sz="12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1" dirty="0" smtClean="0">
                          <a:effectLst/>
                          <a:latin typeface="Times New Roman"/>
                          <a:ea typeface="SimSun"/>
                        </a:rPr>
                        <a:t>16</a:t>
                      </a:r>
                      <a:endParaRPr lang="en-US" sz="1200" b="1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Calibri" panose="020F0502020204030204" pitchFamily="34" charset="0"/>
                          <a:ea typeface="Times New Roman"/>
                        </a:rPr>
                        <a:t>-4.32%</a:t>
                      </a:r>
                      <a:endParaRPr lang="en-US" sz="1200" b="1" dirty="0">
                        <a:effectLst/>
                        <a:latin typeface="Calibri" panose="020F0502020204030204" pitchFamily="34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Calibri" panose="020F0502020204030204" pitchFamily="34" charset="0"/>
                          <a:ea typeface="Times New Roman"/>
                        </a:rPr>
                        <a:t>-3.81%</a:t>
                      </a:r>
                      <a:endParaRPr lang="en-US" sz="1200" b="1" dirty="0">
                        <a:effectLst/>
                        <a:latin typeface="Calibri" panose="020F0502020204030204" pitchFamily="34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Calibri" panose="020F0502020204030204" pitchFamily="34" charset="0"/>
                          <a:ea typeface="Times New Roman"/>
                        </a:rPr>
                        <a:t>-3.95%</a:t>
                      </a:r>
                      <a:endParaRPr lang="en-US" sz="1200" b="1" dirty="0">
                        <a:effectLst/>
                        <a:latin typeface="Calibri" panose="020F0502020204030204" pitchFamily="34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/>
                        </a:rPr>
                        <a:t>248%</a:t>
                      </a:r>
                      <a:endParaRPr lang="en-US" sz="1200" b="1" dirty="0">
                        <a:effectLst/>
                        <a:latin typeface="Calibri" panose="020F0502020204030204" pitchFamily="34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/>
                        </a:rPr>
                        <a:t>106%</a:t>
                      </a:r>
                      <a:endParaRPr lang="en-US" sz="1200" b="1" dirty="0">
                        <a:effectLst/>
                        <a:latin typeface="Calibri" panose="020F0502020204030204" pitchFamily="34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/>
                        </a:rPr>
                        <a:t>-2.14%</a:t>
                      </a:r>
                      <a:endParaRPr lang="en-US" sz="1200" b="1" dirty="0">
                        <a:effectLst/>
                        <a:latin typeface="Calibri" panose="020F0502020204030204" pitchFamily="34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/>
                        </a:rPr>
                        <a:t>-2.58%</a:t>
                      </a:r>
                      <a:endParaRPr lang="en-US" sz="1200" b="1" dirty="0">
                        <a:effectLst/>
                        <a:latin typeface="Calibri" panose="020F0502020204030204" pitchFamily="34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/>
                        </a:rPr>
                        <a:t>-2.85%</a:t>
                      </a:r>
                      <a:endParaRPr lang="en-US" sz="1200" b="1" dirty="0">
                        <a:effectLst/>
                        <a:latin typeface="Calibri" panose="020F0502020204030204" pitchFamily="34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/>
                        </a:rPr>
                        <a:t>125%</a:t>
                      </a:r>
                      <a:endParaRPr lang="en-US" sz="1200" b="1" dirty="0">
                        <a:effectLst/>
                        <a:latin typeface="Calibri" panose="020F0502020204030204" pitchFamily="34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/>
                        </a:rPr>
                        <a:t>101%</a:t>
                      </a:r>
                      <a:endParaRPr lang="en-US" sz="1200" b="1" dirty="0">
                        <a:effectLst/>
                        <a:latin typeface="Calibri" panose="020F0502020204030204" pitchFamily="34" charset="0"/>
                        <a:ea typeface="DengXian"/>
                      </a:endParaRPr>
                    </a:p>
                  </a:txBody>
                  <a:tcPr marL="68580" marR="68580" marT="0" marB="0" anchor="ctr"/>
                </a:tc>
              </a:tr>
              <a:tr h="21711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  <a:defRPr/>
                      </a:pPr>
                      <a:r>
                        <a:rPr lang="en-US" sz="1200" dirty="0" smtClean="0">
                          <a:effectLst/>
                          <a:latin typeface="Times New Roman"/>
                          <a:ea typeface="SimSun"/>
                        </a:rPr>
                        <a:t>Proposed 4x4, 8x8 (RST32)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1" dirty="0" smtClean="0">
                          <a:effectLst/>
                          <a:latin typeface="Times New Roman"/>
                          <a:ea typeface="SimSun"/>
                        </a:rPr>
                        <a:t>55</a:t>
                      </a:r>
                      <a:endParaRPr lang="en-US" sz="1200" b="1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SimSun"/>
                          <a:cs typeface="Calibri"/>
                        </a:rPr>
                        <a:t>-5.44%</a:t>
                      </a:r>
                      <a:endParaRPr lang="en-US" sz="12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SimSun"/>
                          <a:cs typeface="Calibri"/>
                        </a:rPr>
                        <a:t>-5.13%</a:t>
                      </a:r>
                      <a:endParaRPr lang="en-US" sz="12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SimSun"/>
                          <a:cs typeface="Calibri"/>
                        </a:rPr>
                        <a:t>-5.40%</a:t>
                      </a:r>
                      <a:endParaRPr lang="en-US" sz="12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SimSun"/>
                          <a:cs typeface="Calibri"/>
                        </a:rPr>
                        <a:t>250%</a:t>
                      </a:r>
                      <a:endParaRPr lang="en-US" sz="12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SimSun"/>
                          <a:cs typeface="Calibri"/>
                        </a:rPr>
                        <a:t>105%</a:t>
                      </a:r>
                      <a:endParaRPr lang="en-US" sz="12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SimSun"/>
                          <a:cs typeface="Calibri"/>
                        </a:rPr>
                        <a:t>-2.81%</a:t>
                      </a:r>
                      <a:endParaRPr lang="en-US" sz="12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SimSun"/>
                          <a:cs typeface="Calibri"/>
                        </a:rPr>
                        <a:t>-3.75%</a:t>
                      </a:r>
                      <a:endParaRPr lang="en-US" sz="12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SimSun"/>
                          <a:cs typeface="Calibri"/>
                        </a:rPr>
                        <a:t>-4.07%</a:t>
                      </a:r>
                      <a:endParaRPr lang="en-US" sz="12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SimSun"/>
                          <a:cs typeface="Calibri"/>
                        </a:rPr>
                        <a:t>127%</a:t>
                      </a:r>
                      <a:endParaRPr lang="en-US" sz="12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SimSun"/>
                          <a:cs typeface="Calibri"/>
                        </a:rPr>
                        <a:t>102%</a:t>
                      </a:r>
                      <a:endParaRPr lang="en-US" sz="12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/>
                </a:tc>
              </a:tr>
              <a:tr h="21711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  <a:defRPr/>
                      </a:pPr>
                      <a:r>
                        <a:rPr lang="en-US" sz="1200" dirty="0" smtClean="0">
                          <a:effectLst/>
                          <a:latin typeface="Times New Roman"/>
                          <a:ea typeface="SimSun"/>
                        </a:rPr>
                        <a:t>Over </a:t>
                      </a:r>
                      <a:r>
                        <a:rPr lang="en-US" sz="1200" dirty="0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SimSun"/>
                        </a:rPr>
                        <a:t>AMT on </a:t>
                      </a:r>
                      <a:r>
                        <a:rPr lang="en-US" sz="1200" dirty="0" smtClean="0">
                          <a:effectLst/>
                          <a:latin typeface="Times New Roman"/>
                          <a:ea typeface="SimSun"/>
                        </a:rPr>
                        <a:t>Anchor (RST32)</a:t>
                      </a: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1" dirty="0" smtClean="0">
                          <a:effectLst/>
                          <a:latin typeface="Times New Roman"/>
                          <a:ea typeface="SimSun"/>
                        </a:rPr>
                        <a:t>55</a:t>
                      </a:r>
                      <a:endParaRPr lang="en-US" sz="1200" b="1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Calibri" panose="020F0502020204030204" pitchFamily="34" charset="0"/>
                          <a:ea typeface="맑은 고딕"/>
                        </a:rPr>
                        <a:t>-3.60%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Calibri" panose="020F0502020204030204" pitchFamily="34" charset="0"/>
                          <a:ea typeface="맑은 고딕"/>
                        </a:rPr>
                        <a:t>-4.33%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Calibri" panose="020F0502020204030204" pitchFamily="34" charset="0"/>
                          <a:ea typeface="맑은 고딕"/>
                        </a:rPr>
                        <a:t>-4.69%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 smtClean="0">
                          <a:effectLst/>
                          <a:latin typeface="Calibri" panose="020F0502020204030204" pitchFamily="34" charset="0"/>
                          <a:ea typeface="맑은 고딕"/>
                        </a:rPr>
                        <a:t>270%</a:t>
                      </a:r>
                      <a:endParaRPr lang="en-US" sz="1200" b="1" dirty="0">
                        <a:effectLst/>
                        <a:latin typeface="Calibri" panose="020F0502020204030204" pitchFamily="34" charset="0"/>
                        <a:ea typeface="맑은 고딕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 smtClean="0">
                          <a:effectLst/>
                          <a:latin typeface="Calibri" panose="020F0502020204030204" pitchFamily="34" charset="0"/>
                          <a:ea typeface="맑은 고딕"/>
                        </a:rPr>
                        <a:t>97%</a:t>
                      </a:r>
                      <a:endParaRPr lang="en-US" sz="1200" b="1" dirty="0">
                        <a:effectLst/>
                        <a:latin typeface="Calibri" panose="020F0502020204030204" pitchFamily="34" charset="0"/>
                        <a:ea typeface="맑은 고딕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Calibri" panose="020F0502020204030204" pitchFamily="34" charset="0"/>
                          <a:ea typeface="맑은 고딕"/>
                        </a:rPr>
                        <a:t>-2.00%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Calibri" panose="020F0502020204030204" pitchFamily="34" charset="0"/>
                          <a:ea typeface="맑은 고딕"/>
                        </a:rPr>
                        <a:t>-3.77%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Calibri" panose="020F0502020204030204" pitchFamily="34" charset="0"/>
                          <a:ea typeface="맑은 고딕"/>
                        </a:rPr>
                        <a:t>-3.98%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 smtClean="0">
                          <a:effectLst/>
                          <a:latin typeface="Calibri" panose="020F0502020204030204" pitchFamily="34" charset="0"/>
                          <a:ea typeface="맑은 고딕"/>
                        </a:rPr>
                        <a:t>152%</a:t>
                      </a:r>
                      <a:endParaRPr lang="en-US" sz="1200" b="1" dirty="0">
                        <a:effectLst/>
                        <a:latin typeface="Calibri" panose="020F0502020204030204" pitchFamily="34" charset="0"/>
                        <a:ea typeface="맑은 고딕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 smtClean="0">
                          <a:effectLst/>
                          <a:latin typeface="Calibri" panose="020F0502020204030204" pitchFamily="34" charset="0"/>
                          <a:ea typeface="맑은 고딕"/>
                        </a:rPr>
                        <a:t>99.%</a:t>
                      </a:r>
                      <a:endParaRPr lang="en-US" sz="1200" b="1" dirty="0">
                        <a:effectLst/>
                        <a:latin typeface="Calibri" panose="020F0502020204030204" pitchFamily="34" charset="0"/>
                        <a:ea typeface="맑은 고딕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sp>
        <p:nvSpPr>
          <p:cNvPr id="5" name="Rectangle 4"/>
          <p:cNvSpPr/>
          <p:nvPr/>
        </p:nvSpPr>
        <p:spPr>
          <a:xfrm>
            <a:off x="342900" y="1259175"/>
            <a:ext cx="8153400" cy="6976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5760" lvl="1" indent="-256032">
              <a:spcBef>
                <a:spcPts val="400"/>
              </a:spcBef>
              <a:buSzPct val="68000"/>
              <a:buFont typeface="Wingdings 3"/>
              <a:buChar char=""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Proposed 4x4 NSST provides about 0.7% coding gain over BMS 4x4 NSST</a:t>
            </a:r>
          </a:p>
          <a:p>
            <a:pPr marL="365760" lvl="1" indent="-256032">
              <a:spcBef>
                <a:spcPts val="400"/>
              </a:spcBef>
              <a:buSzPct val="68000"/>
              <a:buFont typeface="Wingdings 3"/>
              <a:buChar char=""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Proposed 8x8 NSST provides about 5% and 2.5% bit-rate savings for AI and RA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17309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CA" sz="3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Results (Secondary</a:t>
            </a:r>
            <a:endParaRPr lang="en-US" sz="360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600200"/>
            <a:ext cx="8534400" cy="23327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3271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297503"/>
            <a:ext cx="8229600" cy="4341297"/>
          </a:xfrm>
        </p:spPr>
        <p:txBody>
          <a:bodyPr>
            <a:noAutofit/>
          </a:bodyPr>
          <a:lstStyle/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Multiplication:</a:t>
            </a:r>
          </a:p>
          <a:p>
            <a:pPr lvl="1"/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 4x4 NSST : 16*16 = 256</a:t>
            </a:r>
          </a:p>
          <a:p>
            <a:pPr lvl="1"/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 8x8 NSST (R=16): 16*64 = 1024</a:t>
            </a:r>
          </a:p>
          <a:p>
            <a:pPr marL="393192" lvl="1" indent="0">
              <a:buNone/>
            </a:pP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Addition: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 4x4 NSST :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16*15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240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 8x8 NSST (R=16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):  </a:t>
            </a:r>
            <a:r>
              <a:rPr lang="en-CA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Encoder: 16*63 = 1008 | Decoder: 15*64 = </a:t>
            </a:r>
            <a:r>
              <a:rPr lang="en-CA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960</a:t>
            </a:r>
          </a:p>
          <a:p>
            <a:pPr lvl="1"/>
            <a:endParaRPr lang="en-CA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Memory: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 4x4 NSST : 16*16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*9 = 0.28 KB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 8x8 NSST (R=16): </a:t>
            </a:r>
            <a:r>
              <a:rPr lang="en-CA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16*64*9 = 1.125 KB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CA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above result is per kernel</a:t>
            </a:r>
          </a:p>
          <a:p>
            <a:pPr lvl="1"/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CA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No </a:t>
            </a:r>
            <a:r>
              <a:rPr lang="en-CA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iteration, transform is done in one round.</a:t>
            </a:r>
            <a:endParaRPr lang="en-US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endParaRPr lang="en-CA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Complexity Analysis </a:t>
            </a:r>
            <a:endParaRPr lang="en-US" sz="400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4200" y="5785485"/>
            <a:ext cx="2057400" cy="9258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5393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143000"/>
          </a:xfrm>
        </p:spPr>
        <p:txBody>
          <a:bodyPr>
            <a:normAutofit/>
          </a:bodyPr>
          <a:lstStyle/>
          <a:p>
            <a:r>
              <a:rPr lang="en-US" sz="4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CONCLUSIONS</a:t>
            </a:r>
            <a:endParaRPr lang="en-US" sz="400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38200" y="1524000"/>
            <a:ext cx="8077200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endParaRPr lang="en-CA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 </a:t>
            </a:r>
            <a:r>
              <a:rPr lang="en-CA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direct matrix multiplication NSST, called RST is </a:t>
            </a:r>
            <a:r>
              <a:rPr lang="en-CA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proposed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CA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It </a:t>
            </a:r>
            <a:r>
              <a:rPr lang="en-CA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improves the </a:t>
            </a:r>
            <a:r>
              <a:rPr lang="en-CA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performance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CA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Meanwhile </a:t>
            </a:r>
            <a:r>
              <a:rPr lang="en-CA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reduces the multiplication and multilayer </a:t>
            </a:r>
            <a:r>
              <a:rPr lang="en-CA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complexity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CA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0" y="5715000"/>
            <a:ext cx="2057400" cy="9258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2291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CA" sz="40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NSST Index Coding</a:t>
            </a:r>
            <a:endParaRPr 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533400" y="1447800"/>
            <a:ext cx="4648200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285750">
              <a:buFont typeface="Arial" panose="020B0604020202020204" pitchFamily="34" charset="0"/>
              <a:buChar char="•"/>
            </a:pPr>
            <a:r>
              <a:rPr lang="en-C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Forward 8x8 RST with R =16 uses 16×64 matrices </a:t>
            </a:r>
          </a:p>
          <a:p>
            <a:pPr marL="514350" indent="-285750">
              <a:buFont typeface="Arial" panose="020B0604020202020204" pitchFamily="34" charset="0"/>
              <a:buChar char="•"/>
            </a:pPr>
            <a:r>
              <a:rPr lang="en-C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Produces </a:t>
            </a:r>
            <a:r>
              <a:rPr lang="en-CA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non-zero coefficients only in the lower 4×4 region within the given 8×8 </a:t>
            </a:r>
            <a:r>
              <a:rPr lang="en-C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region</a:t>
            </a:r>
          </a:p>
          <a:p>
            <a:pPr marL="514350" indent="-285750">
              <a:buFont typeface="Arial" panose="020B0604020202020204" pitchFamily="34" charset="0"/>
              <a:buChar char="•"/>
            </a:pPr>
            <a:r>
              <a:rPr lang="en-C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8×8 </a:t>
            </a:r>
            <a:r>
              <a:rPr lang="en-CA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region except the lower 4×4 region </a:t>
            </a:r>
            <a:r>
              <a:rPr lang="en-C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is </a:t>
            </a:r>
            <a:r>
              <a:rPr lang="en-CA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called ROI </a:t>
            </a:r>
            <a:r>
              <a:rPr lang="en-C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region (Fig 1)</a:t>
            </a:r>
          </a:p>
          <a:p>
            <a:pPr marL="514350" indent="-285750">
              <a:buFont typeface="Arial" panose="020B0604020202020204" pitchFamily="34" charset="0"/>
              <a:buChar char="•"/>
            </a:pPr>
            <a:r>
              <a:rPr lang="en-C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If RST16 is applied ROI will only have zero coefficients</a:t>
            </a:r>
          </a:p>
          <a:p>
            <a:pPr marL="514350" indent="-285750">
              <a:buFont typeface="Arial" panose="020B0604020202020204" pitchFamily="34" charset="0"/>
              <a:buChar char="•"/>
            </a:pPr>
            <a:r>
              <a:rPr lang="en-CA" dirty="0">
                <a:latin typeface="Times New Roman" panose="02020603050405020304" pitchFamily="18" charset="0"/>
                <a:cs typeface="Times New Roman" panose="02020603050405020304" pitchFamily="18" charset="0"/>
              </a:rPr>
              <a:t>NSST </a:t>
            </a:r>
            <a:r>
              <a:rPr lang="en-C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index is </a:t>
            </a:r>
            <a:r>
              <a:rPr lang="en-CA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not coded </a:t>
            </a:r>
            <a:r>
              <a:rPr lang="en-C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when </a:t>
            </a:r>
            <a:r>
              <a:rPr lang="en-CA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any non-zero element is detected within the ROI region </a:t>
            </a:r>
            <a:endParaRPr lang="en-CA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285750">
              <a:buFont typeface="Arial" panose="020B0604020202020204" pitchFamily="34" charset="0"/>
              <a:buChar char="•"/>
            </a:pPr>
            <a:r>
              <a:rPr lang="en-CA" dirty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C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 </a:t>
            </a:r>
            <a:r>
              <a:rPr lang="en-CA" dirty="0">
                <a:latin typeface="Times New Roman" panose="02020603050405020304" pitchFamily="18" charset="0"/>
                <a:cs typeface="Times New Roman" panose="02020603050405020304" pitchFamily="18" charset="0"/>
              </a:rPr>
              <a:t>implies </a:t>
            </a:r>
            <a:r>
              <a:rPr lang="en-C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NSST index = 0.</a:t>
            </a:r>
          </a:p>
          <a:p>
            <a:pPr marL="514350" indent="-285750">
              <a:buFont typeface="Arial" panose="020B0604020202020204" pitchFamily="34" charset="0"/>
              <a:buChar char="•"/>
            </a:pPr>
            <a:r>
              <a:rPr lang="en-CA" dirty="0">
                <a:latin typeface="Times New Roman" panose="02020603050405020304" pitchFamily="18" charset="0"/>
                <a:cs typeface="Times New Roman" panose="02020603050405020304" pitchFamily="18" charset="0"/>
              </a:rPr>
              <a:t>Similarly for R =32 the non-zero coefficient could only be in the 2 top 4x4 corner, and we could exploit the above technique for the new ROI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3692" y="5867400"/>
            <a:ext cx="1862667" cy="838200"/>
          </a:xfrm>
          <a:prstGeom prst="rect">
            <a:avLst/>
          </a:prstGeom>
        </p:spPr>
      </p:pic>
      <p:pic>
        <p:nvPicPr>
          <p:cNvPr id="11" name="Picture 10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1019" y="2133600"/>
            <a:ext cx="2125345" cy="2129155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6372425" y="4502614"/>
            <a:ext cx="1752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Fig1</a:t>
            </a:r>
            <a:r>
              <a:rPr lang="en-US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Scanning the position 17 to </a:t>
            </a:r>
            <a:r>
              <a:rPr lang="en-US" sz="1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64</a:t>
            </a: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0462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889</TotalTime>
  <Words>648</Words>
  <Application>Microsoft Office PowerPoint</Application>
  <PresentationFormat>On-screen Show (4:3)</PresentationFormat>
  <Paragraphs>170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Concourse</vt:lpstr>
      <vt:lpstr>CE6-Related : Matrix multiplication based NSST with reduced memory map</vt:lpstr>
      <vt:lpstr>Transform Kernels </vt:lpstr>
      <vt:lpstr>Memory Reduction Map</vt:lpstr>
      <vt:lpstr>Results</vt:lpstr>
      <vt:lpstr>Results (Secondary</vt:lpstr>
      <vt:lpstr>Complexity Analysis </vt:lpstr>
      <vt:lpstr>CONCLUSIONS</vt:lpstr>
      <vt:lpstr>NSST Index Coding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Affine Motion Vector Difference Coding</dc:title>
  <dc:creator>Seethal Paluri/LGEMR Video Codec Part(seethal.paluri@lge.com)</dc:creator>
  <cp:lastModifiedBy>seunghwan3.kim</cp:lastModifiedBy>
  <cp:revision>145</cp:revision>
  <dcterms:created xsi:type="dcterms:W3CDTF">2006-08-16T00:00:00Z</dcterms:created>
  <dcterms:modified xsi:type="dcterms:W3CDTF">2018-07-14T07:06:43Z</dcterms:modified>
</cp:coreProperties>
</file>