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1" r:id="rId3"/>
    <p:sldId id="267" r:id="rId4"/>
    <p:sldId id="266" r:id="rId5"/>
    <p:sldId id="268" r:id="rId6"/>
    <p:sldId id="270" r:id="rId7"/>
    <p:sldId id="271" r:id="rId8"/>
    <p:sldId id="272" r:id="rId9"/>
    <p:sldId id="273" r:id="rId10"/>
    <p:sldId id="274" r:id="rId11"/>
    <p:sldId id="263" r:id="rId12"/>
    <p:sldId id="264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7/9/2018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7/9/2018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7/9/2018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7/9/2018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7/9/2018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7/9/2018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772400" cy="1470025"/>
          </a:xfrm>
        </p:spPr>
        <p:txBody>
          <a:bodyPr>
            <a:normAutofit fontScale="90000"/>
          </a:bodyPr>
          <a:lstStyle/>
          <a:p>
            <a:pPr algn="ctr"/>
            <a:r>
              <a:rPr lang="en-CA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Reduced Secondary Transform (RST)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581400"/>
            <a:ext cx="6400800" cy="1752600"/>
          </a:xfrm>
        </p:spPr>
        <p:txBody>
          <a:bodyPr/>
          <a:lstStyle/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LG ELECTRONICS</a:t>
            </a:r>
          </a:p>
          <a:p>
            <a:pPr algn="ctr"/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JVET-K0099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28600"/>
            <a:ext cx="2201334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94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Anchor: BMS 1.1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sz="3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BMS + </a:t>
            </a:r>
            <a:r>
              <a:rPr lang="en-CA" sz="3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NO </a:t>
            </a:r>
            <a:r>
              <a:rPr lang="en-CA" sz="3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BMS NSST + </a:t>
            </a:r>
            <a:r>
              <a:rPr lang="en-CA" sz="3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RST(R=16)</a:t>
            </a:r>
            <a:endParaRPr lang="en-US" sz="36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6335520"/>
              </p:ext>
            </p:extLst>
          </p:nvPr>
        </p:nvGraphicFramePr>
        <p:xfrm>
          <a:off x="2667000" y="2362200"/>
          <a:ext cx="4406900" cy="1619250"/>
        </p:xfrm>
        <a:graphic>
          <a:graphicData uri="http://schemas.openxmlformats.org/drawingml/2006/table">
            <a:tbl>
              <a:tblPr firstRow="1" firstCol="1" bandRow="1"/>
              <a:tblGrid>
                <a:gridCol w="1041400"/>
                <a:gridCol w="726440"/>
                <a:gridCol w="725805"/>
                <a:gridCol w="725805"/>
                <a:gridCol w="593725"/>
                <a:gridCol w="593725"/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AI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-1.38%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-0.09%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-0.44%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95%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-0.78%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0.10%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94%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-0.86%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93%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-1.84%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-1.04%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-1.05%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97%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-1.41%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-0.84%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-0.37%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92%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 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-1.24%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-0.45%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-0.46%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93%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-1.11%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-0.74%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-0.89%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 (optional)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#VALUE!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#VALUE!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#VALUE!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#DIV/0!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#DIV/0!</a:t>
                      </a:r>
                      <a:endParaRPr lang="en-US" sz="11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3233876"/>
              </p:ext>
            </p:extLst>
          </p:nvPr>
        </p:nvGraphicFramePr>
        <p:xfrm>
          <a:off x="2667000" y="4343400"/>
          <a:ext cx="4406900" cy="1619250"/>
        </p:xfrm>
        <a:graphic>
          <a:graphicData uri="http://schemas.openxmlformats.org/drawingml/2006/table">
            <a:tbl>
              <a:tblPr firstRow="1" firstCol="1" bandRow="1"/>
              <a:tblGrid>
                <a:gridCol w="1041400"/>
                <a:gridCol w="726440"/>
                <a:gridCol w="725805"/>
                <a:gridCol w="725805"/>
                <a:gridCol w="593725"/>
                <a:gridCol w="593725"/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RA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-0.89%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-0.12%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-0.55%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-0.56%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0.31%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-0.09%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-0.64%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0.08%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-0.98%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-0.33%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-0.60%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-0.77%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-0.03%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-0.29%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-0.46%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-0.34%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-0.27%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 (optional)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#VALUE!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#VALUE!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#VALUE!</a:t>
                      </a:r>
                      <a:endParaRPr lang="en-US" sz="11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#DIV/0!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#DIV/0!</a:t>
                      </a:r>
                      <a:endParaRPr lang="en-US" sz="11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5059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97503"/>
            <a:ext cx="8229600" cy="4678363"/>
          </a:xfrm>
        </p:spPr>
        <p:txBody>
          <a:bodyPr>
            <a:normAutofit lnSpcReduction="10000"/>
          </a:bodyPr>
          <a:lstStyle/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Multiplication:</a:t>
            </a:r>
          </a:p>
          <a:p>
            <a:pPr lvl="1"/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4x4 NSST : 16*16 = 256</a:t>
            </a:r>
          </a:p>
          <a:p>
            <a:pPr lvl="1"/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8x8 NSST (R=16): 16*64 = 1024</a:t>
            </a:r>
          </a:p>
          <a:p>
            <a:pPr lvl="1"/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8x8 NSST (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R=32): 32*64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2048</a:t>
            </a:r>
          </a:p>
          <a:p>
            <a:pPr marL="393192" lvl="1" indent="0">
              <a:buNone/>
            </a:pPr>
            <a:endPara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Addition: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4x4 NSST : 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16*15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240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8x8 NSST (R=16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  </a:t>
            </a:r>
            <a:r>
              <a:rPr lang="en-CA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Encoder: 16*63 = 1008 | Decoder: 15*64 = </a:t>
            </a:r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960</a:t>
            </a:r>
          </a:p>
          <a:p>
            <a:pPr lvl="1"/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8x8 NSST (R=32): 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Encoder</a:t>
            </a:r>
            <a:r>
              <a:rPr lang="en-CA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32*63 = 2016 | Decoder: 31*64 = </a:t>
            </a:r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1984</a:t>
            </a:r>
          </a:p>
          <a:p>
            <a:pPr marL="393192" lvl="1" indent="0">
              <a:buNone/>
            </a:pPr>
            <a:endParaRPr lang="en-CA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Memory: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4x4 NSST : 16*16 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*9 = 0.28 KB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8x8 NSST (R=16): </a:t>
            </a:r>
            <a:r>
              <a:rPr lang="en-CA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16*64*9 = 1.125 KB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8x8 NSST (R=32): </a:t>
            </a:r>
            <a:r>
              <a:rPr lang="en-CA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32*64*9 = 2.25 </a:t>
            </a:r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KB</a:t>
            </a:r>
          </a:p>
          <a:p>
            <a:pPr lvl="1"/>
            <a:r>
              <a:rPr lang="en-CA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above result is per kernel, multiply with 35*3 for total kernels memory</a:t>
            </a:r>
          </a:p>
          <a:p>
            <a:pPr marL="393192" lvl="1" indent="0">
              <a:buNone/>
            </a:pPr>
            <a:endPara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C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Number of the iterations</a:t>
            </a:r>
            <a:r>
              <a:rPr lang="en-CA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1"/>
            <a:r>
              <a:rPr lang="en-CA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 iteration, transform is done in one round.</a:t>
            </a:r>
            <a:endParaRPr lang="en-US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endParaRPr lang="en-CA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Complexity Analysis </a:t>
            </a:r>
            <a:endParaRPr lang="en-US" sz="40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5785485"/>
            <a:ext cx="2057400" cy="925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393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CONCLUSIONS</a:t>
            </a:r>
            <a:endParaRPr lang="en-US" sz="40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8200" y="1524000"/>
            <a:ext cx="73152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CA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C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direct matrix multiplication NSST, called RST is </a:t>
            </a:r>
            <a:r>
              <a:rPr lang="en-C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</a:t>
            </a:r>
            <a:r>
              <a:rPr lang="en-C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improves the performance </a:t>
            </a:r>
            <a:r>
              <a:rPr lang="en-C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significantly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Meanwhile </a:t>
            </a:r>
            <a:r>
              <a:rPr lang="en-C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reduces the multiplication and multilayer </a:t>
            </a:r>
            <a:r>
              <a:rPr lang="en-CA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complexity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CA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Therefore it is recommended adopting the proposed RST in next VTM update.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5715000"/>
            <a:ext cx="2057400" cy="925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291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>
            <a:normAutofit/>
          </a:bodyPr>
          <a:lstStyle/>
          <a:p>
            <a:pPr marL="285750" indent="-285750"/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/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Current </a:t>
            </a:r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Secondary Transform</a:t>
            </a:r>
            <a:endParaRPr lang="en-US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Hypercube-Givens Transform (HyGT) is used for non-separable secondary transform (in BMS 4x4 NSST and in JEM both 4x4 and 8x8 used )</a:t>
            </a: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Issues: </a:t>
            </a:r>
          </a:p>
          <a:p>
            <a:pPr marL="923544" lvl="2"/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Data should go through 9 ( 4*2 +1) layers for 4x4 and 25 (6*4+1) layers for 8x8</a:t>
            </a:r>
          </a:p>
          <a:p>
            <a:pPr marL="923544" lvl="2"/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Multiplication complexity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/>
            <a:r>
              <a:rPr lang="en-US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Proposal</a:t>
            </a:r>
          </a:p>
          <a:p>
            <a:pPr marL="685800" lvl="1"/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Direct matrix multiplication is proposed for applying secondary transform for both 4x4 and 8x8 NSST, with reduction for 8x8 case</a:t>
            </a:r>
          </a:p>
          <a:p>
            <a:pPr marL="685800" lvl="1"/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685800" lvl="1"/>
            <a:r>
              <a:rPr lang="en-CA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Modification in NSST index coding, where NSST index is not coded depending on the residual block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8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en-US" sz="40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5638800"/>
            <a:ext cx="2057400" cy="925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5241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81328"/>
            <a:ext cx="8534400" cy="4525963"/>
          </a:xfrm>
        </p:spPr>
        <p:txBody>
          <a:bodyPr/>
          <a:lstStyle/>
          <a:p>
            <a:pPr marL="365760" lvl="1" indent="-256032">
              <a:spcBef>
                <a:spcPts val="400"/>
              </a:spcBef>
              <a:buSzPct val="68000"/>
              <a:buFont typeface="Wingdings 3"/>
              <a:buChar char=""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blocks with min(width, height) = 4, a 16x16 direct matrix multiplication is applied (4x4 NSST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365760" lvl="1" indent="-256032">
              <a:spcBef>
                <a:spcPts val="400"/>
              </a:spcBef>
              <a:buSzPct val="68000"/>
              <a:buFont typeface="Wingdings 3"/>
              <a:buChar char=""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lvl="1" indent="-256032">
              <a:spcBef>
                <a:spcPts val="400"/>
              </a:spcBef>
              <a:buSzPct val="68000"/>
              <a:buFont typeface="Wingdings 3"/>
              <a:buChar char=""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lvl="1" indent="-256032">
              <a:spcBef>
                <a:spcPts val="400"/>
              </a:spcBef>
              <a:buSzPct val="68000"/>
              <a:buFont typeface="Wingdings 3"/>
              <a:buChar char=""/>
            </a:pP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blocks with min(width, height) = 8,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Reduced Secondary Transform (RST) is proposed based on an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Rx64 direct matrix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multiplication,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where 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results for R 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16 and 32 are reported (8x8 NSST</a:t>
            </a: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365760" lvl="1" indent="-256032">
              <a:spcBef>
                <a:spcPts val="400"/>
              </a:spcBef>
              <a:buSzPct val="68000"/>
              <a:buFont typeface="Wingdings 3"/>
              <a:buChar char=""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lvl="1" indent="-256032">
              <a:spcBef>
                <a:spcPts val="400"/>
              </a:spcBef>
              <a:buSzPct val="68000"/>
              <a:buFont typeface="Wingdings 3"/>
              <a:buChar char=""/>
            </a:pPr>
            <a:endParaRPr 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lvl="1" indent="-256032">
              <a:spcBef>
                <a:spcPts val="400"/>
              </a:spcBef>
              <a:buSzPct val="68000"/>
              <a:buFont typeface="Wingdings 3"/>
              <a:buChar char=""/>
            </a:pPr>
            <a:r>
              <a:rPr 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Transform kernels are trained and derived based on a simplified RD cost definition (in contrast to usual KLT derivation)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65760" lvl="1" indent="-256032">
              <a:spcBef>
                <a:spcPts val="400"/>
              </a:spcBef>
              <a:buSzPct val="68000"/>
              <a:buFont typeface="Wingdings 3"/>
              <a:buChar char=""/>
            </a:pP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Transform Kernels </a:t>
            </a:r>
            <a:endParaRPr lang="en-US" sz="40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4200" y="5638800"/>
            <a:ext cx="2057400" cy="925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6677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CA" sz="4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NSST Index Coding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33400" y="1447800"/>
            <a:ext cx="46482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285750">
              <a:buFont typeface="Arial" panose="020B0604020202020204" pitchFamily="34" charset="0"/>
              <a:buChar char="•"/>
            </a:pPr>
            <a:r>
              <a:rPr lang="en-C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Forward 8x8 RST with R =16 uses 16×64 matrices </a:t>
            </a:r>
          </a:p>
          <a:p>
            <a:pPr marL="514350" indent="-285750">
              <a:buFont typeface="Arial" panose="020B0604020202020204" pitchFamily="34" charset="0"/>
              <a:buChar char="•"/>
            </a:pPr>
            <a:r>
              <a:rPr lang="en-C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Produces </a:t>
            </a:r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non-zero coefficients only in the lower 4×4 region within the given 8×8 </a:t>
            </a:r>
            <a:r>
              <a:rPr lang="en-C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region</a:t>
            </a:r>
          </a:p>
          <a:p>
            <a:pPr marL="514350" indent="-285750">
              <a:buFont typeface="Arial" panose="020B0604020202020204" pitchFamily="34" charset="0"/>
              <a:buChar char="•"/>
            </a:pPr>
            <a:r>
              <a:rPr lang="en-C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8×8 </a:t>
            </a:r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region except the lower 4×4 region </a:t>
            </a:r>
            <a:r>
              <a:rPr lang="en-C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called ROI </a:t>
            </a:r>
            <a:r>
              <a:rPr lang="en-C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region (Fig 1)</a:t>
            </a:r>
          </a:p>
          <a:p>
            <a:pPr marL="514350" indent="-285750">
              <a:buFont typeface="Arial" panose="020B0604020202020204" pitchFamily="34" charset="0"/>
              <a:buChar char="•"/>
            </a:pPr>
            <a:r>
              <a:rPr lang="en-C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RST16 is applied ROI will only have zero coefficients</a:t>
            </a:r>
          </a:p>
          <a:p>
            <a:pPr marL="514350" indent="-285750">
              <a:buFont typeface="Arial" panose="020B0604020202020204" pitchFamily="34" charset="0"/>
              <a:buChar char="•"/>
            </a:pPr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NSST </a:t>
            </a:r>
            <a:r>
              <a:rPr lang="en-C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index is </a:t>
            </a:r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 coded </a:t>
            </a:r>
            <a:r>
              <a:rPr lang="en-C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when </a:t>
            </a:r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any non-zero element is detected within the ROI region </a:t>
            </a:r>
            <a:endParaRPr lang="en-CA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285750">
              <a:buFont typeface="Arial" panose="020B0604020202020204" pitchFamily="34" charset="0"/>
              <a:buChar char="•"/>
            </a:pPr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C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 </a:t>
            </a:r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implies </a:t>
            </a:r>
            <a:r>
              <a:rPr lang="en-C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NSST index = 0.</a:t>
            </a:r>
          </a:p>
          <a:p>
            <a:pPr marL="514350" indent="-285750">
              <a:buFont typeface="Arial" panose="020B0604020202020204" pitchFamily="34" charset="0"/>
              <a:buChar char="•"/>
            </a:pPr>
            <a:r>
              <a:rPr lang="en-CA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Similarly for R =32 the non-zero coefficient could only be in the 2 top 4x4 corner, and we could exploit the above technique for the new ROI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692" y="5867400"/>
            <a:ext cx="1862667" cy="838200"/>
          </a:xfrm>
          <a:prstGeom prst="rect">
            <a:avLst/>
          </a:prstGeom>
        </p:spPr>
      </p:pic>
      <p:pic>
        <p:nvPicPr>
          <p:cNvPr id="11" name="Picture 1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1019" y="2133600"/>
            <a:ext cx="2125345" cy="212915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372425" y="4502614"/>
            <a:ext cx="1752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Fig1</a:t>
            </a:r>
            <a:r>
              <a:rPr lang="en-US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Scanning the position 17 to </a:t>
            </a:r>
            <a:r>
              <a:rPr lang="en-US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64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1209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Anchor: VTM 1.1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Results: </a:t>
            </a:r>
            <a:r>
              <a:rPr lang="en-CA" sz="4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VTM + RST (R=32</a:t>
            </a:r>
            <a:r>
              <a:rPr lang="en-CA" sz="4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40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8451481"/>
              </p:ext>
            </p:extLst>
          </p:nvPr>
        </p:nvGraphicFramePr>
        <p:xfrm>
          <a:off x="2438400" y="2057400"/>
          <a:ext cx="4406900" cy="1619250"/>
        </p:xfrm>
        <a:graphic>
          <a:graphicData uri="http://schemas.openxmlformats.org/drawingml/2006/table">
            <a:tbl>
              <a:tblPr firstRow="1" firstCol="1" bandRow="1"/>
              <a:tblGrid>
                <a:gridCol w="1041400"/>
                <a:gridCol w="726440"/>
                <a:gridCol w="725805"/>
                <a:gridCol w="725805"/>
                <a:gridCol w="593725"/>
                <a:gridCol w="593725"/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AI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-5.72%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-6.06%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-7.41%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245%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106%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-4.14%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-4.51%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-5.07%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251%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107%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-4.55%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-4.79%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-4.31%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253%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105%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-6.31%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-4.98%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-5.43%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267%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104%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-6.81%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-5.61%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-5.48%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228%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 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-5.44%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-5.13%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-5.40%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250%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105%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-5.67%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-4.28%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-4.43%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280%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105%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 (optional)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#VALUE!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#VALUE!</a:t>
                      </a:r>
                      <a:endParaRPr lang="en-US" sz="11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#VALUE!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#DIV/0!</a:t>
                      </a:r>
                      <a:endParaRPr lang="en-US" sz="11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#DIV/0!</a:t>
                      </a:r>
                      <a:endParaRPr lang="en-US" sz="11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6902797"/>
              </p:ext>
            </p:extLst>
          </p:nvPr>
        </p:nvGraphicFramePr>
        <p:xfrm>
          <a:off x="2438400" y="4038600"/>
          <a:ext cx="4406900" cy="1619250"/>
        </p:xfrm>
        <a:graphic>
          <a:graphicData uri="http://schemas.openxmlformats.org/drawingml/2006/table">
            <a:tbl>
              <a:tblPr firstRow="1" firstCol="1" bandRow="1"/>
              <a:tblGrid>
                <a:gridCol w="1041400"/>
                <a:gridCol w="726440"/>
                <a:gridCol w="725805"/>
                <a:gridCol w="725805"/>
                <a:gridCol w="593725"/>
                <a:gridCol w="593725"/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RA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-3.23%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-5.35%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-6.58%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133%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-1.96%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-2.59%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-2.64%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122%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-2.64%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-3.88%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-3.67%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126%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-3.34%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-3.25%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-3.74%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126%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-2.81%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-3.75%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-4.07%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127%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-2.44%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-2.23%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-2.85%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127%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 (optional)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#VALUE!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#VALUE!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#VALUE!</a:t>
                      </a:r>
                      <a:endParaRPr lang="en-US" sz="11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#DIV/0!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#DIV/0!</a:t>
                      </a:r>
                      <a:endParaRPr lang="en-US" sz="11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860889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Anchor: VTM 1.1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Results: </a:t>
            </a:r>
            <a:r>
              <a:rPr lang="en-CA" sz="4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VTM </a:t>
            </a:r>
            <a:r>
              <a:rPr lang="en-CA" sz="4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+ AMT ON + </a:t>
            </a:r>
            <a:r>
              <a:rPr lang="en-CA" sz="4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RST (R=32</a:t>
            </a:r>
            <a:r>
              <a:rPr lang="en-CA" sz="4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40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470109"/>
              </p:ext>
            </p:extLst>
          </p:nvPr>
        </p:nvGraphicFramePr>
        <p:xfrm>
          <a:off x="2362200" y="2209800"/>
          <a:ext cx="4406900" cy="1619250"/>
        </p:xfrm>
        <a:graphic>
          <a:graphicData uri="http://schemas.openxmlformats.org/drawingml/2006/table">
            <a:tbl>
              <a:tblPr firstRow="1" firstCol="1" bandRow="1"/>
              <a:tblGrid>
                <a:gridCol w="1041400"/>
                <a:gridCol w="726440"/>
                <a:gridCol w="725805"/>
                <a:gridCol w="725805"/>
                <a:gridCol w="593725"/>
                <a:gridCol w="593725"/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AI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-6.94%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-6.81%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-7.93%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529%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122%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-5.73%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-5.36%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-5.33%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571%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120%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-6.24%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-5.48%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-5.43%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592%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120%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-7.68%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-5.02%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-5.80%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636%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112%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-8.52%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-6.92%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-6.91%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493%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114%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 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-6.97%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-5.82%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-6.16%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569%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118%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-6.98%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-4.38%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-4.62%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698%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111%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 (optional)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#VALUE!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#VALUE!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#VALUE!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#DIV/0!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#DIV/0!</a:t>
                      </a:r>
                      <a:endParaRPr lang="en-US" sz="11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0560519"/>
              </p:ext>
            </p:extLst>
          </p:nvPr>
        </p:nvGraphicFramePr>
        <p:xfrm>
          <a:off x="2438400" y="4267200"/>
          <a:ext cx="4406900" cy="1619250"/>
        </p:xfrm>
        <a:graphic>
          <a:graphicData uri="http://schemas.openxmlformats.org/drawingml/2006/table">
            <a:tbl>
              <a:tblPr firstRow="1" firstCol="1" bandRow="1"/>
              <a:tblGrid>
                <a:gridCol w="1041400"/>
                <a:gridCol w="726440"/>
                <a:gridCol w="725805"/>
                <a:gridCol w="725805"/>
                <a:gridCol w="593725"/>
                <a:gridCol w="593725"/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RA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-4.18%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-5.35%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-6.28%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282%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111%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-3.40%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-2.49%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-2.20%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234%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108%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-4.26%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-4.26%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-4.31%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255%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109%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-4.51%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-3.06%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-3.64%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259%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105%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-4.14%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-3.80%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-4.10%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257%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108%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-3.56%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-2.16%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-2.79%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257%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 (optional)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#VALUE!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#VALUE!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#VALUE!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#DIV/0!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#DIV/0!</a:t>
                      </a:r>
                      <a:endParaRPr lang="en-US" sz="11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88615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Anchor: BMS 1.1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CA" sz="3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BMS + </a:t>
            </a:r>
            <a:r>
              <a:rPr lang="en-CA" sz="3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NO </a:t>
            </a:r>
            <a:r>
              <a:rPr lang="en-CA" sz="3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BMS NSST + </a:t>
            </a:r>
            <a:r>
              <a:rPr lang="en-CA" sz="36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RST</a:t>
            </a:r>
            <a:r>
              <a:rPr lang="en-CA" sz="36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(R=32)</a:t>
            </a:r>
            <a:endParaRPr lang="en-US" sz="36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9264017"/>
              </p:ext>
            </p:extLst>
          </p:nvPr>
        </p:nvGraphicFramePr>
        <p:xfrm>
          <a:off x="2514600" y="2286000"/>
          <a:ext cx="4406900" cy="1619250"/>
        </p:xfrm>
        <a:graphic>
          <a:graphicData uri="http://schemas.openxmlformats.org/drawingml/2006/table">
            <a:tbl>
              <a:tblPr firstRow="1" firstCol="1" bandRow="1"/>
              <a:tblGrid>
                <a:gridCol w="1041400"/>
                <a:gridCol w="726440"/>
                <a:gridCol w="725805"/>
                <a:gridCol w="725805"/>
                <a:gridCol w="593725"/>
                <a:gridCol w="593725"/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AI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-1.87%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-0.57%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-0.86%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-1.06%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-0.26%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97%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-1.19%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-0.72%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-0.65%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97%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-2.22%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-1.43%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-1.39%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95%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-1.72%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-1.13%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-0.70%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96%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 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-1.60%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-0.84%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-0.82%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97%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-1.40%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-1.29%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-1.21%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94%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99%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 (optional)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#VALUE!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#VALUE!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#VALUE!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#DIV/0!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#DIV/0!</a:t>
                      </a:r>
                      <a:endParaRPr lang="en-US" sz="11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8700668"/>
              </p:ext>
            </p:extLst>
          </p:nvPr>
        </p:nvGraphicFramePr>
        <p:xfrm>
          <a:off x="2514600" y="4191000"/>
          <a:ext cx="4406900" cy="1619250"/>
        </p:xfrm>
        <a:graphic>
          <a:graphicData uri="http://schemas.openxmlformats.org/drawingml/2006/table">
            <a:tbl>
              <a:tblPr firstRow="1" firstCol="1" bandRow="1"/>
              <a:tblGrid>
                <a:gridCol w="1041400"/>
                <a:gridCol w="726440"/>
                <a:gridCol w="725805"/>
                <a:gridCol w="725805"/>
                <a:gridCol w="593725"/>
                <a:gridCol w="593725"/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RA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-1.13%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-0.67%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-1.04%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-0.66%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-0.12%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-0.24%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-0.82%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-0.46%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-0.53%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-1.20%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-0.82%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-1.07%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-0.95%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-0.53%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-0.72%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-0.63%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-0.76%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-0.62%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 (optional)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#VALUE!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#VALUE!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#VALUE!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#DIV/0!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#DIV/0!</a:t>
                      </a:r>
                      <a:endParaRPr lang="en-US" sz="11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49545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Anchor: VTM 1.1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Results: </a:t>
            </a:r>
            <a:r>
              <a:rPr lang="en-CA" sz="4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VTM + RST (</a:t>
            </a:r>
            <a:r>
              <a:rPr lang="en-CA" sz="4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R=16)</a:t>
            </a:r>
            <a:endParaRPr lang="en-US" sz="40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1451887"/>
              </p:ext>
            </p:extLst>
          </p:nvPr>
        </p:nvGraphicFramePr>
        <p:xfrm>
          <a:off x="2667000" y="2362200"/>
          <a:ext cx="4406900" cy="1619250"/>
        </p:xfrm>
        <a:graphic>
          <a:graphicData uri="http://schemas.openxmlformats.org/drawingml/2006/table">
            <a:tbl>
              <a:tblPr firstRow="1" firstCol="1" bandRow="1"/>
              <a:tblGrid>
                <a:gridCol w="1041400"/>
                <a:gridCol w="726440"/>
                <a:gridCol w="725805"/>
                <a:gridCol w="725805"/>
                <a:gridCol w="593725"/>
                <a:gridCol w="593725"/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AI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-5.10%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-5.12%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-6.43%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242%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104%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-3.72%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-4.05%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-4.69%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247%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105%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-4.07%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-4.16%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-3.70%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247%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104%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-5.86%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-4.52%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-4.91%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258%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-6.42%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-5.11%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-4.96%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222%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 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-4.97%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-4.54%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-4.80%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244%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-5.29%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-3.82%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-3.91%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271%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104%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 (optional)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#VALUE!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#VALUE!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#VALUE!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#DIV/0!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#DIV/0!</a:t>
                      </a:r>
                      <a:endParaRPr lang="en-US" sz="11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4035305"/>
              </p:ext>
            </p:extLst>
          </p:nvPr>
        </p:nvGraphicFramePr>
        <p:xfrm>
          <a:off x="2667000" y="4267200"/>
          <a:ext cx="4406900" cy="1619250"/>
        </p:xfrm>
        <a:graphic>
          <a:graphicData uri="http://schemas.openxmlformats.org/drawingml/2006/table">
            <a:tbl>
              <a:tblPr firstRow="1" firstCol="1" bandRow="1"/>
              <a:tblGrid>
                <a:gridCol w="1041400"/>
                <a:gridCol w="726440"/>
                <a:gridCol w="725805"/>
                <a:gridCol w="725805"/>
                <a:gridCol w="593725"/>
                <a:gridCol w="593725"/>
              </a:tblGrid>
              <a:tr h="161925">
                <a:tc>
                  <a:txBody>
                    <a:bodyPr/>
                    <a:lstStyle/>
                    <a:p>
                      <a:endParaRPr lang="en-US" sz="1000" dirty="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RA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-2.89%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-4.42%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-5.73%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133%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-1.81%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-2.21%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-2.33%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122%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102%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-2.36%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-3.08%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-2.95%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124%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-3.01%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-2.92%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-3.03%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124%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97%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-2.53%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-3.13%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-3.40%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125%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-2.29%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-2.05%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-2.57%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125%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98%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 (optional)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#VALUE!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#VALUE!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#VALUE!</a:t>
                      </a:r>
                      <a:endParaRPr lang="en-US" sz="11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#DIV/0!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#DIV/0!</a:t>
                      </a:r>
                      <a:endParaRPr lang="en-US" sz="11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49993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Anchor: VTM 1.1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Results: </a:t>
            </a:r>
            <a:r>
              <a:rPr lang="en-CA" sz="4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VTM </a:t>
            </a:r>
            <a:r>
              <a:rPr lang="en-CA" sz="4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+ AMT ON + </a:t>
            </a:r>
            <a:r>
              <a:rPr lang="en-CA" sz="40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RST (</a:t>
            </a:r>
            <a:r>
              <a:rPr lang="en-CA" sz="400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R=16)</a:t>
            </a:r>
            <a:endParaRPr lang="en-US" sz="4000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8018382"/>
              </p:ext>
            </p:extLst>
          </p:nvPr>
        </p:nvGraphicFramePr>
        <p:xfrm>
          <a:off x="2667000" y="2362200"/>
          <a:ext cx="4406900" cy="1619250"/>
        </p:xfrm>
        <a:graphic>
          <a:graphicData uri="http://schemas.openxmlformats.org/drawingml/2006/table">
            <a:tbl>
              <a:tblPr firstRow="1" firstCol="1" bandRow="1"/>
              <a:tblGrid>
                <a:gridCol w="1041400"/>
                <a:gridCol w="726440"/>
                <a:gridCol w="725805"/>
                <a:gridCol w="725805"/>
                <a:gridCol w="593725"/>
                <a:gridCol w="593725"/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AI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-6.47%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-5.96%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-7.06%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516%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120%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-5.42%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-4.98%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-5.03%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547%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118%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-5.90%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-4.91%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-4.85%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567%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121%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-7.32%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-4.59%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-5.35%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610%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108%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-8.23%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-6.58%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-6.43%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475%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115%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 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-6.62%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-5.31%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-5.62%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547%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116%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-6.66%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-3.73%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-4.13%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667%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109%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 (optional)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#VALUE!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#VALUE!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#VALUE!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#DIV/0!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#DIV/0!</a:t>
                      </a:r>
                      <a:endParaRPr lang="en-US" sz="11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5121258"/>
              </p:ext>
            </p:extLst>
          </p:nvPr>
        </p:nvGraphicFramePr>
        <p:xfrm>
          <a:off x="2667000" y="4343400"/>
          <a:ext cx="4406900" cy="1619250"/>
        </p:xfrm>
        <a:graphic>
          <a:graphicData uri="http://schemas.openxmlformats.org/drawingml/2006/table">
            <a:tbl>
              <a:tblPr firstRow="1" firstCol="1" bandRow="1"/>
              <a:tblGrid>
                <a:gridCol w="1041400"/>
                <a:gridCol w="726440"/>
                <a:gridCol w="725805"/>
                <a:gridCol w="725805"/>
                <a:gridCol w="593725"/>
                <a:gridCol w="593725"/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RA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Y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U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EncT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DecT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A1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-3.93%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-4.52%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-5.58%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277%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111%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A2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-3.30%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-2.28%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-2.09%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229%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108%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B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-4.05%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-3.51%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-3.70%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248%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107%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C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-4.25%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-2.56%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-3.04%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252%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103%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E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 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Overall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-3.93%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-3.21%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-3.58%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250%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107%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D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</a:rPr>
                        <a:t>-3.44%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-1.37%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-2.24%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251%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101%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Class F (optional)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#VALUE!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#VALUE!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#VALUE!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#DIV/0!</a:t>
                      </a:r>
                      <a:endParaRPr lang="en-US" sz="110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#DIV/0!</a:t>
                      </a:r>
                      <a:endParaRPr lang="en-US" sz="1100" dirty="0">
                        <a:effectLst/>
                        <a:latin typeface="Times New Roman"/>
                        <a:ea typeface="等线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888023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720</TotalTime>
  <Words>2026</Words>
  <Application>Microsoft Office PowerPoint</Application>
  <PresentationFormat>On-screen Show (4:3)</PresentationFormat>
  <Paragraphs>707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Concourse</vt:lpstr>
      <vt:lpstr>Reduced Secondary Transform (RST)</vt:lpstr>
      <vt:lpstr>Introduction</vt:lpstr>
      <vt:lpstr>Transform Kernels </vt:lpstr>
      <vt:lpstr>NSST Index Coding</vt:lpstr>
      <vt:lpstr>Results: VTM + RST (R=32)</vt:lpstr>
      <vt:lpstr>Results: VTM + AMT ON + RST (R=32)</vt:lpstr>
      <vt:lpstr>BMS + NO BMS NSST + RST(R=32)</vt:lpstr>
      <vt:lpstr>Results: VTM + RST (R=16)</vt:lpstr>
      <vt:lpstr>Results: VTM + AMT ON + RST (R=16)</vt:lpstr>
      <vt:lpstr>BMS + NO BMS NSST + RST(R=16)</vt:lpstr>
      <vt:lpstr>Complexity Analysis </vt:lpstr>
      <vt:lpstr>CONCLUSIONS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Affine Motion Vector Difference Coding</dc:title>
  <dc:creator>Seethal Paluri/LGEMR Video Codec Part(seethal.paluri@lge.com)</dc:creator>
  <cp:lastModifiedBy>Mehdi</cp:lastModifiedBy>
  <cp:revision>121</cp:revision>
  <dcterms:created xsi:type="dcterms:W3CDTF">2006-08-16T00:00:00Z</dcterms:created>
  <dcterms:modified xsi:type="dcterms:W3CDTF">2018-07-10T00:36:21Z</dcterms:modified>
</cp:coreProperties>
</file>