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60" r:id="rId4"/>
    <p:sldId id="266" r:id="rId5"/>
    <p:sldId id="271" r:id="rId6"/>
    <p:sldId id="272" r:id="rId7"/>
    <p:sldId id="264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0545" autoAdjust="0"/>
  </p:normalViewPr>
  <p:slideViewPr>
    <p:cSldViewPr snapToGrid="0">
      <p:cViewPr varScale="1">
        <p:scale>
          <a:sx n="80" d="100"/>
          <a:sy n="80" d="100"/>
        </p:scale>
        <p:origin x="13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3178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148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2018-07-13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JVET-K0093</a:t>
            </a:r>
            <a:br>
              <a:rPr lang="en-US" altLang="ko-KR" dirty="0" smtClean="0"/>
            </a:br>
            <a:r>
              <a:rPr lang="en-US" altLang="ko-KR" dirty="0" smtClean="0"/>
              <a:t>CE9-Related </a:t>
            </a:r>
            <a:r>
              <a:rPr lang="en-US" altLang="ko-KR" dirty="0"/>
              <a:t>: Restricted template matching schemes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to </a:t>
            </a:r>
            <a:r>
              <a:rPr lang="en-US" altLang="ko-KR" dirty="0"/>
              <a:t>mitigate pipeline delay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err="1"/>
              <a:t>Naeri</a:t>
            </a:r>
            <a:r>
              <a:rPr lang="en-CA" altLang="ko-KR" dirty="0"/>
              <a:t> Park, </a:t>
            </a:r>
            <a:r>
              <a:rPr lang="en-US" altLang="ko-KR" dirty="0" err="1"/>
              <a:t>Junghak</a:t>
            </a:r>
            <a:r>
              <a:rPr lang="en-US" altLang="ko-KR" dirty="0"/>
              <a:t> Nam, </a:t>
            </a:r>
            <a:r>
              <a:rPr lang="en-US" altLang="ko-KR" dirty="0" err="1"/>
              <a:t>Hyeongmun</a:t>
            </a:r>
            <a:r>
              <a:rPr lang="en-US" altLang="ko-KR" dirty="0"/>
              <a:t> Jang, </a:t>
            </a:r>
            <a:r>
              <a:rPr lang="en-US" altLang="ko-KR" dirty="0" err="1"/>
              <a:t>Jaeho</a:t>
            </a:r>
            <a:r>
              <a:rPr lang="en-US" altLang="ko-KR" dirty="0"/>
              <a:t> Lee, </a:t>
            </a:r>
            <a:r>
              <a:rPr lang="en-US" altLang="ko-KR" dirty="0" err="1"/>
              <a:t>Jaehyun</a:t>
            </a:r>
            <a:r>
              <a:rPr lang="en-US" altLang="ko-KR" dirty="0"/>
              <a:t> Lim, </a:t>
            </a:r>
            <a:r>
              <a:rPr lang="en-US" altLang="ko-KR" dirty="0" err="1"/>
              <a:t>Seung</a:t>
            </a:r>
            <a:r>
              <a:rPr lang="en-US" altLang="ko-KR" dirty="0"/>
              <a:t> Hwan 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Purpose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The Restricted Template Matching (RTM) scheme is proposed to mitigate the pipeline delay issues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schemes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Test #1 : Restricted template region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Restricted reordering of merge candidate list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#3 : Harmonization of Test #1 and Test #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2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#1 : -0.54%(-0.30%) with enc. / </a:t>
            </a:r>
            <a:r>
              <a:rPr lang="en-US" altLang="ko-KR" sz="1600" dirty="0" err="1">
                <a:ea typeface="LG스마트체 Regular" panose="020B0600000101010101" pitchFamily="50" charset="-127"/>
              </a:rPr>
              <a:t>dec.</a:t>
            </a:r>
            <a:r>
              <a:rPr lang="en-US" altLang="ko-KR" sz="1600" dirty="0">
                <a:ea typeface="LG스마트체 Regular" panose="020B0600000101010101" pitchFamily="50" charset="-127"/>
              </a:rPr>
              <a:t> complexity 103%(100%) / 112% (109%) in VTM(BMS) RA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-0.65%(-0.53%) with enc. / </a:t>
            </a:r>
            <a:r>
              <a:rPr lang="en-US" altLang="ko-KR" sz="1600" dirty="0" err="1">
                <a:ea typeface="LG스마트체 Regular" panose="020B0600000101010101" pitchFamily="50" charset="-127"/>
              </a:rPr>
              <a:t>dec.</a:t>
            </a:r>
            <a:r>
              <a:rPr lang="en-US" altLang="ko-KR" sz="1600" dirty="0">
                <a:ea typeface="LG스마트체 Regular" panose="020B0600000101010101" pitchFamily="50" charset="-127"/>
              </a:rPr>
              <a:t> complexity 104%(101%) / 115% (112%) in VTM(BMS) RA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#3 : -0.42%(-0.28%) with enc. / </a:t>
            </a:r>
            <a:r>
              <a:rPr lang="en-US" altLang="ko-KR" sz="1600" dirty="0" err="1">
                <a:ea typeface="LG스마트체 Regular" panose="020B0600000101010101" pitchFamily="50" charset="-127"/>
              </a:rPr>
              <a:t>dec.</a:t>
            </a:r>
            <a:r>
              <a:rPr lang="en-US" altLang="ko-KR" sz="1600" dirty="0">
                <a:ea typeface="LG스마트체 Regular" panose="020B0600000101010101" pitchFamily="50" charset="-127"/>
              </a:rPr>
              <a:t> complexity 102%(101%) / 105% (109%) in VTM(BMS) RA</a:t>
            </a:r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#1 : Restricted template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region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To reduce the pipeline delay issues from using the reconstructed samples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Not all previous blocks are considered to choose template region in them.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Instead of two template regions (above and left), only one region (either above or left) is chosen.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549405" y="3765802"/>
            <a:ext cx="401502" cy="111103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2592792" y="4408766"/>
            <a:ext cx="401502" cy="101153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278532"/>
              </p:ext>
            </p:extLst>
          </p:nvPr>
        </p:nvGraphicFramePr>
        <p:xfrm>
          <a:off x="2201156" y="4515935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1" hangingPunct="1"/>
                      <a:endParaRPr lang="ko-KR" altLang="en-US" sz="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1" hangingPunct="1"/>
                      <a:endParaRPr lang="ko-KR" altLang="en-US" sz="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1" hangingPunct="1"/>
                      <a:endParaRPr lang="ko-KR" altLang="en-US" sz="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400" rtl="0" eaLnBrk="1" latinLnBrk="1" hangingPunct="1"/>
                      <a:endParaRPr lang="ko-KR" altLang="en-US" sz="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15783"/>
              </p:ext>
            </p:extLst>
          </p:nvPr>
        </p:nvGraphicFramePr>
        <p:xfrm>
          <a:off x="3549279" y="3478480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960301"/>
              </p:ext>
            </p:extLst>
          </p:nvPr>
        </p:nvGraphicFramePr>
        <p:xfrm>
          <a:off x="3546904" y="4506051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아래쪽 화살표 40"/>
          <p:cNvSpPr/>
          <p:nvPr/>
        </p:nvSpPr>
        <p:spPr>
          <a:xfrm rot="5400000">
            <a:off x="2499299" y="4500029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2" name="아래쪽 화살표 41"/>
          <p:cNvSpPr/>
          <p:nvPr/>
        </p:nvSpPr>
        <p:spPr>
          <a:xfrm rot="5400000">
            <a:off x="3868166" y="4921994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3" name="아래쪽 화살표 42"/>
          <p:cNvSpPr/>
          <p:nvPr/>
        </p:nvSpPr>
        <p:spPr>
          <a:xfrm rot="13905818">
            <a:off x="3904761" y="3669598"/>
            <a:ext cx="114580" cy="359403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4" name="직사각형 43"/>
          <p:cNvSpPr/>
          <p:nvPr/>
        </p:nvSpPr>
        <p:spPr>
          <a:xfrm rot="5400000">
            <a:off x="3284722" y="4022392"/>
            <a:ext cx="401204" cy="11023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3946131" y="4798111"/>
            <a:ext cx="372339" cy="101153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3003760" y="2982964"/>
            <a:ext cx="1701964" cy="263006"/>
          </a:xfrm>
          <a:prstGeom prst="rect">
            <a:avLst/>
          </a:prstGeom>
          <a:solidFill>
            <a:srgbClr val="EEECE1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rPr>
              <a:t>Available Template Region</a:t>
            </a:r>
            <a:endParaRPr kumimoji="0" lang="ko-KR" altLang="en-US" sz="9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47" name="표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914101"/>
              </p:ext>
            </p:extLst>
          </p:nvPr>
        </p:nvGraphicFramePr>
        <p:xfrm>
          <a:off x="2218837" y="3470322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" name="직사각형 47"/>
          <p:cNvSpPr/>
          <p:nvPr/>
        </p:nvSpPr>
        <p:spPr>
          <a:xfrm>
            <a:off x="2214836" y="3362498"/>
            <a:ext cx="386921" cy="91921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348386" y="3074211"/>
            <a:ext cx="1162465" cy="263006"/>
          </a:xfrm>
          <a:prstGeom prst="rect">
            <a:avLst/>
          </a:prstGeom>
          <a:solidFill>
            <a:srgbClr val="EEECE1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rPr>
              <a:t>Previous Block</a:t>
            </a:r>
            <a:endParaRPr kumimoji="0" lang="ko-KR" altLang="en-US" sz="9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350913" y="4468493"/>
            <a:ext cx="1162465" cy="263006"/>
          </a:xfrm>
          <a:prstGeom prst="rect">
            <a:avLst/>
          </a:prstGeom>
          <a:solidFill>
            <a:srgbClr val="EEECE1"/>
          </a:solidFill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</a:rPr>
              <a:t>Current Block</a:t>
            </a:r>
            <a:endParaRPr kumimoji="0" lang="ko-KR" altLang="en-US" sz="9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51" name="표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251673"/>
              </p:ext>
            </p:extLst>
          </p:nvPr>
        </p:nvGraphicFramePr>
        <p:xfrm>
          <a:off x="1433753" y="3463459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52" name="아래쪽 화살표 51"/>
          <p:cNvSpPr/>
          <p:nvPr/>
        </p:nvSpPr>
        <p:spPr>
          <a:xfrm rot="5400000">
            <a:off x="2102777" y="3486082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53" name="직선 연결선 52"/>
          <p:cNvCxnSpPr/>
          <p:nvPr/>
        </p:nvCxnSpPr>
        <p:spPr>
          <a:xfrm flipH="1">
            <a:off x="3369510" y="3989915"/>
            <a:ext cx="249935" cy="15240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54" name="직선 연결선 53"/>
          <p:cNvCxnSpPr/>
          <p:nvPr/>
        </p:nvCxnSpPr>
        <p:spPr>
          <a:xfrm flipH="1" flipV="1">
            <a:off x="3369510" y="3989915"/>
            <a:ext cx="249935" cy="15240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55" name="TextBox 54"/>
          <p:cNvSpPr txBox="1"/>
          <p:nvPr/>
        </p:nvSpPr>
        <p:spPr>
          <a:xfrm>
            <a:off x="2234149" y="3556655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0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72411" y="4599996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1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575339" y="3989915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2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57916" y="5003839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3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cxnSp>
        <p:nvCxnSpPr>
          <p:cNvPr id="59" name="구부러진 연결선 58"/>
          <p:cNvCxnSpPr>
            <a:endCxn id="49" idx="3"/>
          </p:cNvCxnSpPr>
          <p:nvPr/>
        </p:nvCxnSpPr>
        <p:spPr>
          <a:xfrm rot="10800000">
            <a:off x="1510852" y="3205714"/>
            <a:ext cx="447947" cy="307144"/>
          </a:xfrm>
          <a:prstGeom prst="curvedConnector3">
            <a:avLst>
              <a:gd name="adj1" fmla="val 50000"/>
            </a:avLst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60" name="구부러진 연결선 59"/>
          <p:cNvCxnSpPr/>
          <p:nvPr/>
        </p:nvCxnSpPr>
        <p:spPr>
          <a:xfrm flipV="1">
            <a:off x="2453295" y="3118015"/>
            <a:ext cx="569890" cy="275773"/>
          </a:xfrm>
          <a:prstGeom prst="curvedConnector3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cxnSp>
        <p:nvCxnSpPr>
          <p:cNvPr id="61" name="구부러진 연결선 60"/>
          <p:cNvCxnSpPr/>
          <p:nvPr/>
        </p:nvCxnSpPr>
        <p:spPr>
          <a:xfrm rot="10800000" flipV="1">
            <a:off x="1504603" y="3802876"/>
            <a:ext cx="850241" cy="805392"/>
          </a:xfrm>
          <a:prstGeom prst="curvedConnector3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  <a:tailEnd type="triangle"/>
          </a:ln>
          <a:effectLst/>
        </p:spPr>
      </p:cxnSp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757485"/>
              </p:ext>
            </p:extLst>
          </p:nvPr>
        </p:nvGraphicFramePr>
        <p:xfrm>
          <a:off x="8643497" y="2960941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4" name="표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309187"/>
              </p:ext>
            </p:extLst>
          </p:nvPr>
        </p:nvGraphicFramePr>
        <p:xfrm>
          <a:off x="7856825" y="2965268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15" name="직사각형 114"/>
          <p:cNvSpPr/>
          <p:nvPr/>
        </p:nvSpPr>
        <p:spPr>
          <a:xfrm>
            <a:off x="8634415" y="2862905"/>
            <a:ext cx="194069" cy="105398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6" name="아래쪽 화살표 115"/>
          <p:cNvSpPr/>
          <p:nvPr/>
        </p:nvSpPr>
        <p:spPr>
          <a:xfrm rot="5400000">
            <a:off x="8521067" y="3147589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117" name="표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11959"/>
              </p:ext>
            </p:extLst>
          </p:nvPr>
        </p:nvGraphicFramePr>
        <p:xfrm>
          <a:off x="8649324" y="4139749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8" name="아래쪽 화살표 117"/>
          <p:cNvSpPr/>
          <p:nvPr/>
        </p:nvSpPr>
        <p:spPr>
          <a:xfrm rot="5400000">
            <a:off x="8839830" y="4353787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19" name="직사각형 118"/>
          <p:cNvSpPr/>
          <p:nvPr/>
        </p:nvSpPr>
        <p:spPr>
          <a:xfrm>
            <a:off x="8847399" y="4036895"/>
            <a:ext cx="378296" cy="94895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120" name="표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29383"/>
              </p:ext>
            </p:extLst>
          </p:nvPr>
        </p:nvGraphicFramePr>
        <p:xfrm>
          <a:off x="8643497" y="5231200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noFill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1" name="아래쪽 화살표 120"/>
          <p:cNvSpPr/>
          <p:nvPr/>
        </p:nvSpPr>
        <p:spPr>
          <a:xfrm rot="5400000">
            <a:off x="9091362" y="5451898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2" name="직사각형 121"/>
          <p:cNvSpPr/>
          <p:nvPr/>
        </p:nvSpPr>
        <p:spPr>
          <a:xfrm>
            <a:off x="9238093" y="5118087"/>
            <a:ext cx="194069" cy="105398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8551429" y="3079741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0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847997" y="4234050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1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9145405" y="5339609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2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6443368" y="2865792"/>
            <a:ext cx="796747" cy="91921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42" name="직사각형 141"/>
          <p:cNvSpPr/>
          <p:nvPr/>
        </p:nvSpPr>
        <p:spPr>
          <a:xfrm rot="5400000">
            <a:off x="6196681" y="4493327"/>
            <a:ext cx="416126" cy="94895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143" name="표 1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919262"/>
              </p:ext>
            </p:extLst>
          </p:nvPr>
        </p:nvGraphicFramePr>
        <p:xfrm>
          <a:off x="6455642" y="2968242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4" name="표 1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661712"/>
              </p:ext>
            </p:extLst>
          </p:nvPr>
        </p:nvGraphicFramePr>
        <p:xfrm>
          <a:off x="5661053" y="2978975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45" name="아래쪽 화살표 144"/>
          <p:cNvSpPr/>
          <p:nvPr/>
        </p:nvSpPr>
        <p:spPr>
          <a:xfrm rot="5400000">
            <a:off x="6419087" y="2865927"/>
            <a:ext cx="108087" cy="396044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146" name="표 1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982205"/>
              </p:ext>
            </p:extLst>
          </p:nvPr>
        </p:nvGraphicFramePr>
        <p:xfrm>
          <a:off x="6465275" y="4141689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7" name="아래쪽 화살표 146"/>
          <p:cNvSpPr/>
          <p:nvPr/>
        </p:nvSpPr>
        <p:spPr>
          <a:xfrm rot="10800000">
            <a:off x="6777017" y="4207781"/>
            <a:ext cx="129448" cy="352139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graphicFrame>
        <p:nvGraphicFramePr>
          <p:cNvPr id="148" name="표 1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96777"/>
              </p:ext>
            </p:extLst>
          </p:nvPr>
        </p:nvGraphicFramePr>
        <p:xfrm>
          <a:off x="6473130" y="5189288"/>
          <a:ext cx="786672" cy="804356"/>
        </p:xfrm>
        <a:graphic>
          <a:graphicData uri="http://schemas.openxmlformats.org/drawingml/2006/table">
            <a:tbl>
              <a:tblPr firstRow="1" bandRow="1"/>
              <a:tblGrid>
                <a:gridCol w="196668"/>
                <a:gridCol w="196668"/>
                <a:gridCol w="196668"/>
                <a:gridCol w="196668"/>
              </a:tblGrid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75000"/>
                      </a:sysClr>
                    </a:solidFill>
                  </a:tcPr>
                </a:tc>
              </a:tr>
              <a:tr h="20108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맑은 고딕"/>
                          <a:ea typeface=""/>
                          <a:cs typeface=""/>
                        </a:defRPr>
                      </a:lvl9pPr>
                    </a:lstStyle>
                    <a:p>
                      <a:pPr latinLnBrk="1"/>
                      <a:endParaRPr lang="ko-KR" altLang="en-US" sz="100" dirty="0"/>
                    </a:p>
                  </a:txBody>
                  <a:tcPr marL="0" marR="0" marT="0" marB="0">
                    <a:lnL w="12700" cmpd="sng">
                      <a:noFill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" name="아래쪽 화살표 148"/>
          <p:cNvSpPr/>
          <p:nvPr/>
        </p:nvSpPr>
        <p:spPr>
          <a:xfrm rot="10800000">
            <a:off x="6792081" y="5561319"/>
            <a:ext cx="129448" cy="352139"/>
          </a:xfrm>
          <a:prstGeom prst="downArrow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50" name="직사각형 149"/>
          <p:cNvSpPr/>
          <p:nvPr/>
        </p:nvSpPr>
        <p:spPr>
          <a:xfrm rot="5400000">
            <a:off x="6300948" y="5845376"/>
            <a:ext cx="223377" cy="94896"/>
          </a:xfrm>
          <a:prstGeom prst="rect">
            <a:avLst/>
          </a:prstGeom>
          <a:pattFill prst="wdUpDiag">
            <a:fgClr>
              <a:srgbClr val="1F497D"/>
            </a:fgClr>
            <a:bgClr>
              <a:sysClr val="window" lastClr="FFFFFF"/>
            </a:bgClr>
          </a:pattFill>
          <a:ln w="63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6863740" y="2932531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0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852769" y="4412277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1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6851544" y="5779806"/>
            <a:ext cx="3600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>
                <a:solidFill>
                  <a:prstClr val="black"/>
                </a:solidFill>
                <a:latin typeface="맑은 고딕" panose="020B0503020000020004" pitchFamily="50" charset="-127"/>
              </a:rPr>
              <a:t>2</a:t>
            </a:r>
            <a:endParaRPr lang="ko-KR" altLang="en-US" sz="1000">
              <a:solidFill>
                <a:prstClr val="black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54" name="직사각형 153"/>
          <p:cNvSpPr/>
          <p:nvPr/>
        </p:nvSpPr>
        <p:spPr>
          <a:xfrm>
            <a:off x="162928" y="5502944"/>
            <a:ext cx="5574370" cy="806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if( (BT_H || TT_H) &amp;&amp; </a:t>
            </a:r>
            <a:r>
              <a:rPr lang="en-US" altLang="ko-KR" sz="1600" dirty="0" err="1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idx</a:t>
            </a:r>
            <a:r>
              <a:rPr lang="en-US" altLang="ko-KR" sz="1600" dirty="0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&gt; 0 )  Only left block is available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else                                                 Only above block is available</a:t>
            </a:r>
            <a:endParaRPr lang="en-US" altLang="ko-KR" sz="1600" dirty="0">
              <a:solidFill>
                <a:schemeClr val="tx1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6145395" y="4282072"/>
            <a:ext cx="525758" cy="51592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타원 155"/>
          <p:cNvSpPr/>
          <p:nvPr/>
        </p:nvSpPr>
        <p:spPr>
          <a:xfrm>
            <a:off x="6221933" y="5716632"/>
            <a:ext cx="395010" cy="35238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156063" y="567985"/>
            <a:ext cx="9593875" cy="581315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Restricted reordering of merge candidate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list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The reordering scheme proposed in JVET-J0017 and JVET-K0088 needs 5 SAD calculation. (5 in VTM, 6 in BMS)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To reduce the memory bandwidth issues, MERGE candidates are divided into 2 groups.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To reduce the decoder complexity, reordering process is performed only for the corresponding group. (indicated by </a:t>
            </a:r>
            <a:r>
              <a:rPr lang="en-US" altLang="ko-KR" sz="1600" dirty="0" err="1" smtClean="0"/>
              <a:t>merge_index</a:t>
            </a:r>
            <a:r>
              <a:rPr lang="en-US" altLang="ko-KR" sz="1600" dirty="0" smtClean="0"/>
              <a:t>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Pruning checks are added after grouping and add the following candidates.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pt-BR" altLang="ko-KR" sz="1600" dirty="0" smtClean="0"/>
          </a:p>
          <a:p>
            <a:pPr marL="457200" lvl="1" indent="0">
              <a:lnSpc>
                <a:spcPct val="150000"/>
              </a:lnSpc>
              <a:buNone/>
            </a:pPr>
            <a:endParaRPr lang="pt-BR" altLang="ko-KR" sz="1600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pt-BR" altLang="ko-KR" sz="1400" dirty="0" smtClean="0"/>
              <a:t>, m</a:t>
            </a:r>
            <a:r>
              <a:rPr lang="en-US" altLang="ko-KR" sz="1400" dirty="0" smtClean="0"/>
              <a:t>vL0</a:t>
            </a:r>
            <a:r>
              <a:rPr lang="en-US" altLang="ko-KR" sz="1400" dirty="0"/>
              <a:t>, </a:t>
            </a:r>
            <a:r>
              <a:rPr lang="en-US" altLang="ko-KR" sz="1400" dirty="0" smtClean="0"/>
              <a:t>mvL1 denote motion </a:t>
            </a:r>
            <a:r>
              <a:rPr lang="en-US" altLang="ko-KR" sz="1400" dirty="0"/>
              <a:t>vectors for the first candidate in the reordered list for L0 and L1</a:t>
            </a:r>
            <a:r>
              <a:rPr lang="en-US" altLang="ko-KR" sz="1400" dirty="0" smtClean="0"/>
              <a:t>. Offset </a:t>
            </a:r>
            <a:r>
              <a:rPr lang="en-US" altLang="ko-KR" sz="1400" dirty="0"/>
              <a:t>values for L0 and L1 are defined as {(0, 1), (0, -1)}, {(1, 0), (-1, 0)}, {(0, -1), (0, 1)}, {(-1, 0), (1, 0)} </a:t>
            </a:r>
            <a:r>
              <a:rPr lang="en-US" altLang="ko-KR" sz="1400" dirty="0" smtClean="0"/>
              <a:t>positions and scale </a:t>
            </a:r>
            <a:r>
              <a:rPr lang="en-US" altLang="ko-KR" sz="1400" dirty="0"/>
              <a:t>denotes the precision of motion vector.</a:t>
            </a:r>
            <a:endParaRPr lang="pt-BR" altLang="ko-KR" sz="14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pt-BR" altLang="ko-KR" sz="1600" dirty="0"/>
          </a:p>
        </p:txBody>
      </p:sp>
      <p:sp>
        <p:nvSpPr>
          <p:cNvPr id="5" name="직사각형 4"/>
          <p:cNvSpPr/>
          <p:nvPr/>
        </p:nvSpPr>
        <p:spPr>
          <a:xfrm>
            <a:off x="943897" y="2300748"/>
            <a:ext cx="4591665" cy="806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Group A={0, 1, 2}, Group B={3, 4} in VTM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Group A={0, 1, 2}, Group B={3, 4, 5} in BMS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943897" y="4340941"/>
            <a:ext cx="5397909" cy="8062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pt-BR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MVL0 = </a:t>
            </a:r>
            <a:r>
              <a:rPr lang="pt-BR" altLang="ko-KR" sz="1600" dirty="0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mvL0 </a:t>
            </a:r>
            <a:r>
              <a:rPr lang="pt-BR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+ Offset[L0][n] &lt;&lt; scale, n = 0…N-1, N = 4</a:t>
            </a:r>
          </a:p>
          <a:p>
            <a:pPr>
              <a:lnSpc>
                <a:spcPct val="150000"/>
              </a:lnSpc>
            </a:pPr>
            <a:r>
              <a:rPr lang="pt-BR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MVL1 = </a:t>
            </a:r>
            <a:r>
              <a:rPr lang="pt-BR" altLang="ko-KR" sz="1600" dirty="0" smtClean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mvL1 </a:t>
            </a:r>
            <a:r>
              <a:rPr lang="pt-BR" altLang="ko-KR" sz="1600" dirty="0">
                <a:solidFill>
                  <a:schemeClr val="tx1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+ Offset[L1][n] &lt;&lt; scale, n = 0…N-1, N = 4</a:t>
            </a:r>
          </a:p>
        </p:txBody>
      </p:sp>
    </p:spTree>
    <p:extLst>
      <p:ext uri="{BB962C8B-B14F-4D97-AF65-F5344CB8AC3E}">
        <p14:creationId xmlns:p14="http://schemas.microsoft.com/office/powerpoint/2010/main" val="45614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CE9.4.1 :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Non-restricted </a:t>
            </a:r>
            <a:r>
              <a:rPr lang="en-US" altLang="ko-KR" sz="1600" dirty="0">
                <a:ea typeface="LG스마트체 Regular" panose="020B0600000101010101" pitchFamily="50" charset="-127"/>
              </a:rPr>
              <a:t>template matching based reordering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#1 : Restricted template region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#2 : Restricted reordering of merge candidate list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Test #3 : Test #1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+ Test </a:t>
            </a:r>
            <a:r>
              <a:rPr lang="en-US" altLang="ko-KR" sz="1600" dirty="0">
                <a:ea typeface="LG스마트체 Regular" panose="020B0600000101010101" pitchFamily="50" charset="-127"/>
              </a:rPr>
              <a:t>#2</a:t>
            </a:r>
            <a:endParaRPr lang="ko-KR" altLang="en-US" sz="160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641772"/>
              </p:ext>
            </p:extLst>
          </p:nvPr>
        </p:nvGraphicFramePr>
        <p:xfrm>
          <a:off x="452299" y="2207741"/>
          <a:ext cx="9172965" cy="19276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VTM_tool_test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BMS_tool_test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CE9.4.1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-0.71%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-0.62%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-0.76%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116%</a:t>
                      </a:r>
                    </a:p>
                  </a:txBody>
                  <a:tcPr marL="9260" marR="9260" marT="926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-0.57%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-0.30%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-0.41%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9260" marR="9260" marT="926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-0.65%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-0.53%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-0.58%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112%</a:t>
                      </a:r>
                    </a:p>
                  </a:txBody>
                  <a:tcPr marL="7539" marR="7539" marT="7539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-0.39%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-0.28%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-0.32%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-0.34%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109%</a:t>
                      </a:r>
                    </a:p>
                  </a:txBody>
                  <a:tcPr marL="7539" marR="7539" marT="7539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892035"/>
              </p:ext>
            </p:extLst>
          </p:nvPr>
        </p:nvGraphicFramePr>
        <p:xfrm>
          <a:off x="452299" y="4444314"/>
          <a:ext cx="9172965" cy="19276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VTM_tool_test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BMS_tool_test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CE9.4.1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-0.66%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-0.71%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-0.55%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130%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-0.67%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-0.40%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9260" marR="9260" marT="926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-0.48%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-0.47%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-0.54%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112%</a:t>
                      </a:r>
                    </a:p>
                  </a:txBody>
                  <a:tcPr marL="9260" marR="9260" marT="926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2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-0.72%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-0.60%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-0.31%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120%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-0.68%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-0.67%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-0.27%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116%</a:t>
                      </a:r>
                    </a:p>
                  </a:txBody>
                  <a:tcPr marL="7539" marR="7539" marT="7539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3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-0.33%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112%</a:t>
                      </a:r>
                    </a:p>
                  </a:txBody>
                  <a:tcPr marL="9260" marR="9260" marT="926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-0.47%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7539" marR="7539" marT="75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113%</a:t>
                      </a:r>
                    </a:p>
                  </a:txBody>
                  <a:tcPr marL="7539" marR="7539" marT="7539" marB="0"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816485" y="1857035"/>
            <a:ext cx="1592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Random access &gt;</a:t>
            </a:r>
            <a:endParaRPr lang="ko-KR" altLang="en-US" sz="1400"/>
          </a:p>
        </p:txBody>
      </p:sp>
      <p:sp>
        <p:nvSpPr>
          <p:cNvPr id="9" name="직사각형 8"/>
          <p:cNvSpPr/>
          <p:nvPr/>
        </p:nvSpPr>
        <p:spPr>
          <a:xfrm>
            <a:off x="4910260" y="4129441"/>
            <a:ext cx="1404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Low delay B &gt;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In this proposal, </a:t>
            </a:r>
            <a:r>
              <a:rPr lang="en-CA" altLang="ko-KR" sz="1600" dirty="0" smtClean="0"/>
              <a:t>two solutions are proposed to </a:t>
            </a:r>
            <a:r>
              <a:rPr lang="en-US" altLang="ko-KR" sz="1600" dirty="0"/>
              <a:t>to mitigate pipeline delay </a:t>
            </a:r>
            <a:r>
              <a:rPr lang="en-US" altLang="ko-KR" sz="1600" dirty="0" smtClean="0"/>
              <a:t>for template matching </a:t>
            </a:r>
            <a:endParaRPr lang="en-CA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Restricted template region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Restricted reordering of merge candidate list </a:t>
            </a:r>
            <a:r>
              <a:rPr lang="en-CA" altLang="ko-KR" sz="1600" dirty="0" smtClean="0"/>
              <a:t>schemes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This </a:t>
            </a:r>
            <a:r>
              <a:rPr lang="en-CA" altLang="ko-KR" sz="1600" dirty="0"/>
              <a:t>schemes show the possibility on resolving the hardware implementation </a:t>
            </a:r>
            <a:r>
              <a:rPr lang="en-CA" altLang="ko-KR" sz="1600" dirty="0" smtClean="0"/>
              <a:t>issues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It is recommended to further study on CE or </a:t>
            </a:r>
            <a:r>
              <a:rPr lang="en-CA" altLang="ko-KR" sz="1600" dirty="0" smtClean="0"/>
              <a:t>AHG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Thanks </a:t>
            </a:r>
            <a:r>
              <a:rPr lang="en-US" altLang="ko-KR" sz="1600" dirty="0"/>
              <a:t>to Huawei for </a:t>
            </a:r>
            <a:r>
              <a:rPr lang="en-US" altLang="ko-KR" sz="1600" dirty="0" smtClean="0"/>
              <a:t>crosscheck (JVET-K0505)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0677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1008</TotalTime>
  <Words>866</Words>
  <Application>Microsoft Office PowerPoint</Application>
  <PresentationFormat>A4 용지(210x297mm)</PresentationFormat>
  <Paragraphs>193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8" baseType="lpstr">
      <vt:lpstr>LG스마트체 Regular</vt:lpstr>
      <vt:lpstr>돋움</vt:lpstr>
      <vt:lpstr>等线</vt:lpstr>
      <vt:lpstr>맑은 고딕</vt:lpstr>
      <vt:lpstr>Arial</vt:lpstr>
      <vt:lpstr>Calibri</vt:lpstr>
      <vt:lpstr>Calibri Light</vt:lpstr>
      <vt:lpstr>times</vt:lpstr>
      <vt:lpstr>Times New Roman</vt:lpstr>
      <vt:lpstr>Wingdings</vt:lpstr>
      <vt:lpstr>Office 테마</vt:lpstr>
      <vt:lpstr>JVET-K0093 CE9-Related : Restricted template matching schemes  to mitigate pipeline delay </vt:lpstr>
      <vt:lpstr>Summary</vt:lpstr>
      <vt:lpstr>Proposed method</vt:lpstr>
      <vt:lpstr>Proposed method</vt:lpstr>
      <vt:lpstr>Experimental results</vt:lpstr>
      <vt:lpstr>Conclusion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박내리/선임연구원/차세대표준(연)ABM팀(naeri.park@lge.com)</cp:lastModifiedBy>
  <cp:revision>126</cp:revision>
  <dcterms:created xsi:type="dcterms:W3CDTF">2016-10-06T06:23:02Z</dcterms:created>
  <dcterms:modified xsi:type="dcterms:W3CDTF">2018-07-12T22:11:22Z</dcterms:modified>
</cp:coreProperties>
</file>