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1" r:id="rId6"/>
    <p:sldId id="264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71176" autoAdjust="0"/>
  </p:normalViewPr>
  <p:slideViewPr>
    <p:cSldViewPr snapToGrid="0">
      <p:cViewPr varScale="1">
        <p:scale>
          <a:sx n="81" d="100"/>
          <a:sy n="81" d="100"/>
        </p:scale>
        <p:origin x="21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84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2018-07-15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Temporal motion </a:t>
            </a:r>
            <a:r>
              <a:rPr lang="en-CA" altLang="ko-KR" dirty="0" smtClean="0"/>
              <a:t>data </a:t>
            </a:r>
            <a:r>
              <a:rPr lang="en-CA" altLang="ko-KR" dirty="0"/>
              <a:t>storage </a:t>
            </a:r>
            <a:r>
              <a:rPr lang="en-CA" altLang="ko-KR" dirty="0" smtClean="0"/>
              <a:t>reduction</a:t>
            </a:r>
            <a:br>
              <a:rPr lang="en-CA" altLang="ko-KR" dirty="0" smtClean="0"/>
            </a:br>
            <a:r>
              <a:rPr lang="en-US" altLang="ko-KR" dirty="0" smtClean="0"/>
              <a:t>(JVET-K0086)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 smtClean="0"/>
              <a:t>Hyeongmun</a:t>
            </a:r>
            <a:r>
              <a:rPr lang="en-US" altLang="ko-KR" dirty="0" smtClean="0"/>
              <a:t> Jang (hm.jang@lge.com)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Propose temporal motion data storage reduction method</a:t>
            </a:r>
          </a:p>
          <a:p>
            <a:pPr lvl="1"/>
            <a:r>
              <a:rPr lang="en-US" altLang="ko-KR" dirty="0" smtClean="0"/>
              <a:t>Compress temporal motion data based on spatial candidates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Simulate suggest modification.</a:t>
            </a:r>
          </a:p>
          <a:p>
            <a:pPr marL="800100" lvl="1" indent="-342900">
              <a:buAutoNum type="arabicPeriod"/>
            </a:pPr>
            <a:r>
              <a:rPr lang="en-US" altLang="ko-KR" dirty="0" smtClean="0"/>
              <a:t>Proposed storage reduction method in unit of 16x16 </a:t>
            </a:r>
            <a:r>
              <a:rPr lang="en-US" altLang="ko-KR" dirty="0" smtClean="0"/>
              <a:t>block</a:t>
            </a:r>
            <a:endParaRPr lang="en-US" altLang="ko-KR" dirty="0" smtClean="0"/>
          </a:p>
          <a:p>
            <a:pPr marL="800100" lvl="1" indent="-342900">
              <a:buAutoNum type="arabicPeriod"/>
            </a:pPr>
            <a:r>
              <a:rPr lang="en-US" altLang="ko-KR" dirty="0"/>
              <a:t>Proposed storage reduction method in unit of </a:t>
            </a:r>
            <a:r>
              <a:rPr lang="en-US" altLang="ko-KR" dirty="0" smtClean="0"/>
              <a:t>32x32 </a:t>
            </a:r>
            <a:r>
              <a:rPr lang="en-US" altLang="ko-KR" dirty="0" smtClean="0"/>
              <a:t>block</a:t>
            </a:r>
            <a:endParaRPr lang="en-US" altLang="ko-KR" dirty="0"/>
          </a:p>
          <a:p>
            <a:pPr marL="800100" lvl="1" indent="-342900">
              <a:buAutoNum type="arabicPeriod"/>
            </a:pPr>
            <a:r>
              <a:rPr lang="en-US" altLang="ko-KR" dirty="0"/>
              <a:t>Proposed storage reduction method in unit of </a:t>
            </a:r>
            <a:r>
              <a:rPr lang="en-US" altLang="ko-KR" dirty="0" smtClean="0"/>
              <a:t>64x64 block </a:t>
            </a:r>
            <a:endParaRPr lang="en-US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Crosscheck : Qualcomm(JVET-K0530) and </a:t>
            </a:r>
            <a:r>
              <a:rPr lang="en-US" altLang="ko-KR" dirty="0" err="1" smtClean="0"/>
              <a:t>Tencent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877055"/>
              </p:ext>
            </p:extLst>
          </p:nvPr>
        </p:nvGraphicFramePr>
        <p:xfrm>
          <a:off x="566738" y="3911600"/>
          <a:ext cx="8872534" cy="1270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82364"/>
                <a:gridCol w="769017"/>
                <a:gridCol w="769017"/>
                <a:gridCol w="769017"/>
                <a:gridCol w="769017"/>
                <a:gridCol w="769017"/>
                <a:gridCol w="769017"/>
                <a:gridCol w="769017"/>
                <a:gridCol w="769017"/>
                <a:gridCol w="769017"/>
                <a:gridCol w="769017"/>
              </a:tblGrid>
              <a:tr h="254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 smtClean="0">
                          <a:effectLst/>
                        </a:rPr>
                        <a:t>Random</a:t>
                      </a:r>
                      <a:r>
                        <a:rPr lang="en-US" altLang="ko-KR" sz="1050" u="none" strike="noStrike" baseline="0" dirty="0" smtClean="0">
                          <a:effectLst/>
                        </a:rPr>
                        <a:t> access main10 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baseline="0" dirty="0" smtClean="0">
                          <a:effectLst/>
                        </a:rPr>
                        <a:t>over VTM-1.0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Over</a:t>
                      </a:r>
                      <a:r>
                        <a:rPr lang="en-US" sz="105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BMS-1.0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Y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U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V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EncT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DecT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Y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U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V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EncT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DecT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 smtClean="0">
                          <a:effectLst/>
                        </a:rPr>
                        <a:t>16x16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-0.09%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-0.09%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-0.08%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100%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105%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 smtClean="0">
                          <a:effectLst/>
                        </a:rPr>
                        <a:t>32x</a:t>
                      </a:r>
                      <a:r>
                        <a:rPr lang="en-US" altLang="ko-KR" sz="1050" u="none" strike="noStrike" dirty="0" smtClean="0">
                          <a:effectLst/>
                        </a:rPr>
                        <a:t>32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0.11%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0.08%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0.13%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101%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105%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 smtClean="0">
                          <a:effectLst/>
                        </a:rPr>
                        <a:t>64X64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0.56%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0.45%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0.53%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102%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u="none" strike="noStrike" dirty="0">
                          <a:effectLst/>
                        </a:rPr>
                        <a:t>105%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Temporal motion data </a:t>
            </a:r>
          </a:p>
          <a:p>
            <a:pPr lvl="1"/>
            <a:r>
              <a:rPr lang="en-US" altLang="ko-KR" dirty="0" smtClean="0"/>
              <a:t>In HEVC : 74bit for 16x16 unit</a:t>
            </a:r>
          </a:p>
          <a:p>
            <a:pPr lvl="1"/>
            <a:r>
              <a:rPr lang="en-US" altLang="ko-KR" dirty="0" smtClean="0"/>
              <a:t>In VTM : 74bit </a:t>
            </a:r>
            <a:r>
              <a:rPr lang="en-US" altLang="ko-KR" dirty="0"/>
              <a:t>for </a:t>
            </a:r>
            <a:r>
              <a:rPr lang="en-US" altLang="ko-KR" dirty="0" smtClean="0"/>
              <a:t>16x16 </a:t>
            </a:r>
            <a:r>
              <a:rPr lang="en-US" altLang="ko-KR" dirty="0"/>
              <a:t>unit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In BMS : 74bit for 4x4 unit due to ATMVP</a:t>
            </a:r>
          </a:p>
          <a:p>
            <a:pPr lvl="2"/>
            <a:r>
              <a:rPr lang="en-US" altLang="ko-KR" dirty="0" smtClean="0"/>
              <a:t>For 16 reference picture = about 73MByte = (3840*2160*74/16)*16</a:t>
            </a:r>
          </a:p>
          <a:p>
            <a:endParaRPr lang="en-US" altLang="ko-KR" dirty="0"/>
          </a:p>
          <a:p>
            <a:r>
              <a:rPr lang="en-US" altLang="ko-KR" dirty="0" smtClean="0"/>
              <a:t>Temporal motion data storage reduction method</a:t>
            </a:r>
          </a:p>
          <a:p>
            <a:pPr lvl="1"/>
            <a:r>
              <a:rPr lang="en-US" altLang="ko-KR" dirty="0" smtClean="0"/>
              <a:t>In HEVC standard</a:t>
            </a:r>
          </a:p>
          <a:p>
            <a:pPr lvl="2"/>
            <a:r>
              <a:rPr lang="en-US" altLang="ko-KR" dirty="0" smtClean="0"/>
              <a:t>Temporal motion data storage reduction is adopted.</a:t>
            </a:r>
          </a:p>
          <a:p>
            <a:pPr lvl="2"/>
            <a:r>
              <a:rPr lang="en-US" altLang="ko-KR" dirty="0" smtClean="0"/>
              <a:t>Reduction as a factor of 16 resolution .</a:t>
            </a:r>
          </a:p>
          <a:p>
            <a:pPr lvl="2"/>
            <a:r>
              <a:rPr lang="en-US" altLang="ko-KR" dirty="0" smtClean="0"/>
              <a:t>0.4% and 0.6% BD-rate loss is observed for RA and LD configuration respectively.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1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Compress temporal motion data based on spatial candidates</a:t>
            </a:r>
          </a:p>
          <a:p>
            <a:r>
              <a:rPr lang="en-US" altLang="ko-KR" dirty="0" smtClean="0"/>
              <a:t>Experiment various memory compression unit size (16x16, 32x32, 64x64)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/>
          <a:srcRect b="20847"/>
          <a:stretch/>
        </p:blipFill>
        <p:spPr>
          <a:xfrm>
            <a:off x="454656" y="2676525"/>
            <a:ext cx="2993395" cy="215703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/>
          <a:srcRect t="6284" b="8566"/>
          <a:stretch/>
        </p:blipFill>
        <p:spPr>
          <a:xfrm>
            <a:off x="3773303" y="1581150"/>
            <a:ext cx="2751321" cy="48238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29304" y="34290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①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646302" y="233327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/>
              <a:t>②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2352243" y="233327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/>
              <a:t>③</a:t>
            </a: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646302" y="400843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/>
              <a:t>④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2352243" y="400843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/>
              <a:t>⑤</a:t>
            </a:r>
          </a:p>
        </p:txBody>
      </p:sp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</a:t>
            </a:r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401770"/>
              </p:ext>
            </p:extLst>
          </p:nvPr>
        </p:nvGraphicFramePr>
        <p:xfrm>
          <a:off x="423462" y="1501299"/>
          <a:ext cx="8543923" cy="1416789"/>
        </p:xfrm>
        <a:graphic>
          <a:graphicData uri="http://schemas.openxmlformats.org/drawingml/2006/table">
            <a:tbl>
              <a:tblPr/>
              <a:tblGrid>
                <a:gridCol w="1138573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</a:tblGrid>
              <a:tr h="15742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access main10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delay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 B main10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260" marR="9260" marT="92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260" marR="9260" marT="92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00774"/>
              </p:ext>
            </p:extLst>
          </p:nvPr>
        </p:nvGraphicFramePr>
        <p:xfrm>
          <a:off x="421315" y="3160527"/>
          <a:ext cx="8543923" cy="1416789"/>
        </p:xfrm>
        <a:graphic>
          <a:graphicData uri="http://schemas.openxmlformats.org/drawingml/2006/table">
            <a:tbl>
              <a:tblPr/>
              <a:tblGrid>
                <a:gridCol w="1138573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</a:tblGrid>
              <a:tr h="15742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access main10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delay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 B main10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260" marR="9260" marT="92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260" marR="9260" marT="92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194199"/>
              </p:ext>
            </p:extLst>
          </p:nvPr>
        </p:nvGraphicFramePr>
        <p:xfrm>
          <a:off x="395558" y="4809023"/>
          <a:ext cx="8543923" cy="1416789"/>
        </p:xfrm>
        <a:graphic>
          <a:graphicData uri="http://schemas.openxmlformats.org/drawingml/2006/table">
            <a:tbl>
              <a:tblPr/>
              <a:tblGrid>
                <a:gridCol w="1138573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  <a:gridCol w="740535"/>
              </a:tblGrid>
              <a:tr h="15742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access main10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delay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 B main10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260" marR="9260" marT="92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260" marR="9260" marT="92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260" marR="9260" marT="926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4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260" marR="9260" marT="92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1500" y="1450491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16x16</a:t>
            </a:r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71499" y="3098411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32x32</a:t>
            </a:r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71499" y="4735898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64x64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 is suggested to study proposed temporal motion data reduction in CE.</a:t>
            </a:r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8567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2525</TotalTime>
  <Words>741</Words>
  <Application>Microsoft Office PowerPoint</Application>
  <PresentationFormat>A4 용지(210x297mm)</PresentationFormat>
  <Paragraphs>367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Temporal motion data storage reduction (JVET-K0086)</vt:lpstr>
      <vt:lpstr>Summary</vt:lpstr>
      <vt:lpstr>Introduction</vt:lpstr>
      <vt:lpstr>Proposed method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장형문/주임연구원/차세대표준(연)ABM팀(hm.jang@lge.com)</cp:lastModifiedBy>
  <cp:revision>79</cp:revision>
  <dcterms:created xsi:type="dcterms:W3CDTF">2016-10-06T06:23:02Z</dcterms:created>
  <dcterms:modified xsi:type="dcterms:W3CDTF">2018-07-16T13:49:57Z</dcterms:modified>
</cp:coreProperties>
</file>