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15"/>
  </p:notesMasterIdLst>
  <p:handoutMasterIdLst>
    <p:handoutMasterId r:id="rId16"/>
  </p:handoutMasterIdLst>
  <p:sldIdLst>
    <p:sldId id="256" r:id="rId2"/>
    <p:sldId id="369" r:id="rId3"/>
    <p:sldId id="391" r:id="rId4"/>
    <p:sldId id="395" r:id="rId5"/>
    <p:sldId id="396" r:id="rId6"/>
    <p:sldId id="390" r:id="rId7"/>
    <p:sldId id="382" r:id="rId8"/>
    <p:sldId id="387" r:id="rId9"/>
    <p:sldId id="386" r:id="rId10"/>
    <p:sldId id="392" r:id="rId11"/>
    <p:sldId id="393" r:id="rId12"/>
    <p:sldId id="394" r:id="rId13"/>
    <p:sldId id="380" r:id="rId14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17"/>
      <p:bold r:id="rId18"/>
      <p:italic r:id="rId19"/>
      <p:boldItalic r:id="rId20"/>
    </p:embeddedFont>
    <p:embeddedFont>
      <p:font typeface="Frutiger LT Com 55 Roman" panose="020B0503030504020204" pitchFamily="34" charset="0"/>
      <p:regular r:id="rId21"/>
      <p:bold r:id="rId22"/>
      <p:italic r:id="rId23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393FF"/>
    <a:srgbClr val="179C7D"/>
    <a:srgbClr val="D4E6F4"/>
    <a:srgbClr val="6161FF"/>
    <a:srgbClr val="EB6A0A"/>
    <a:srgbClr val="A2D7CB"/>
    <a:srgbClr val="FFFFFF"/>
    <a:srgbClr val="B2B2B2"/>
    <a:srgbClr val="EE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9" autoAdjust="0"/>
    <p:restoredTop sz="96395" autoAdjust="0"/>
  </p:normalViewPr>
  <p:slideViewPr>
    <p:cSldViewPr showGuides="1">
      <p:cViewPr varScale="1">
        <p:scale>
          <a:sx n="146" d="100"/>
          <a:sy n="146" d="100"/>
        </p:scale>
        <p:origin x="510" y="12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13.07.2018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13.07.2018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/>
              <a:t>JVET-K0072</a:t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u="sng" kern="0" cap="none" dirty="0"/>
              <a:t>Non-CE7:</a:t>
            </a:r>
            <a:r>
              <a:rPr lang="en-US" kern="0" cap="none" dirty="0"/>
              <a:t> Alternative Entropy Coding</a:t>
            </a:r>
          </a:p>
          <a:p>
            <a:pPr algn="ctr">
              <a:buFontTx/>
            </a:pPr>
            <a:r>
              <a:rPr lang="en-US" kern="0" cap="none" dirty="0"/>
              <a:t>for Dependent Quantization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Coefficient Coding Only (BMS Config.)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8BEA3C-D309-4877-8353-362C67588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70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Dependent Quantization (VTM Config.)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D77061-82A5-4A66-A0E7-386B2E3D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80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Dependent Quantization (BMS Config.)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9588D8-02B5-4252-B1BD-372049E09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00" y="771203"/>
            <a:ext cx="5666400" cy="360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95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rgbClr val="179C7D"/>
                </a:solidFill>
              </a:rPr>
              <a:t>Summary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843558"/>
            <a:ext cx="8574596" cy="3600400"/>
          </a:xfrm>
        </p:spPr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GB" b="1" dirty="0"/>
              <a:t>Alternative Entropy Coding for Dependent Quantization</a:t>
            </a:r>
          </a:p>
          <a:p>
            <a:pPr>
              <a:spcAft>
                <a:spcPts val="300"/>
              </a:spcAft>
            </a:pPr>
            <a:r>
              <a:rPr lang="en-GB" dirty="0"/>
              <a:t>Multiple passes over scan positions of a sub-block</a:t>
            </a:r>
          </a:p>
          <a:p>
            <a:pPr>
              <a:spcAft>
                <a:spcPts val="300"/>
              </a:spcAft>
            </a:pPr>
            <a:r>
              <a:rPr lang="en-GB" dirty="0"/>
              <a:t>Dedicated parity flag transmitted in first pass</a:t>
            </a:r>
          </a:p>
          <a:p>
            <a:pPr>
              <a:spcAft>
                <a:spcPts val="300"/>
              </a:spcAft>
            </a:pPr>
            <a:r>
              <a:rPr lang="en-GB" dirty="0"/>
              <a:t>Reduction of bin-to-bin dependencies</a:t>
            </a:r>
          </a:p>
          <a:p>
            <a:pPr>
              <a:spcAft>
                <a:spcPts val="300"/>
              </a:spcAft>
            </a:pPr>
            <a:r>
              <a:rPr lang="en-GB" dirty="0"/>
              <a:t>Separation of regular-coded bins and EP bins</a:t>
            </a:r>
          </a:p>
          <a:p>
            <a:pPr>
              <a:spcAft>
                <a:spcPts val="300"/>
              </a:spcAft>
            </a:pPr>
            <a:r>
              <a:rPr lang="en-GB" dirty="0"/>
              <a:t>Better suitable for hardware implementations</a:t>
            </a:r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Average results relative to VTM:</a:t>
            </a:r>
          </a:p>
          <a:p>
            <a:pPr lvl="1">
              <a:spcAft>
                <a:spcPts val="300"/>
              </a:spcAft>
            </a:pPr>
            <a:r>
              <a:rPr lang="en-GB" dirty="0"/>
              <a:t>AI: </a:t>
            </a:r>
            <a:r>
              <a:rPr lang="en-GB" b="1" dirty="0"/>
              <a:t>−4.8%</a:t>
            </a:r>
            <a:r>
              <a:rPr lang="en-GB" dirty="0"/>
              <a:t>,  RA: </a:t>
            </a:r>
            <a:r>
              <a:rPr lang="en-GB" b="1" dirty="0"/>
              <a:t>−3.2%</a:t>
            </a:r>
            <a:r>
              <a:rPr lang="en-GB" dirty="0"/>
              <a:t>,  LB: </a:t>
            </a:r>
            <a:r>
              <a:rPr lang="en-GB" b="1" dirty="0"/>
              <a:t>−2.6%</a:t>
            </a:r>
            <a:r>
              <a:rPr lang="en-GB" dirty="0"/>
              <a:t> (encoder ~113-119%, decoder ~100%)</a:t>
            </a:r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Loss relative to JVET-K0071:  0.1-0.2%</a:t>
            </a:r>
          </a:p>
        </p:txBody>
      </p:sp>
    </p:spTree>
    <p:extLst>
      <p:ext uri="{BB962C8B-B14F-4D97-AF65-F5344CB8AC3E}">
        <p14:creationId xmlns:p14="http://schemas.microsoft.com/office/powerpoint/2010/main" val="36827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Introduction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JVET-K0071:  Dependent Scalar Quantization (CE7-2.1)</a:t>
            </a:r>
          </a:p>
          <a:p>
            <a:pPr>
              <a:spcAft>
                <a:spcPts val="600"/>
              </a:spcAft>
            </a:pPr>
            <a:r>
              <a:rPr lang="en-US" dirty="0"/>
              <a:t>Two scalar quantizers with different reconstruction levels</a:t>
            </a:r>
          </a:p>
          <a:p>
            <a:pPr>
              <a:spcAft>
                <a:spcPts val="600"/>
              </a:spcAft>
            </a:pPr>
            <a:r>
              <a:rPr lang="en-US" dirty="0"/>
              <a:t>Quantizer switch using state machine with four states (using parity of levels)</a:t>
            </a:r>
          </a:p>
          <a:p>
            <a:pPr>
              <a:spcAft>
                <a:spcPts val="600"/>
              </a:spcAft>
            </a:pPr>
            <a:r>
              <a:rPr lang="en-US" dirty="0"/>
              <a:t>Good coding gains (</a:t>
            </a:r>
            <a:r>
              <a:rPr lang="it-IT" dirty="0"/>
              <a:t>AI: −5.0%,  RA: −3.4%,  LB: −2.7%)</a:t>
            </a:r>
          </a:p>
          <a:p>
            <a:pPr>
              <a:spcAft>
                <a:spcPts val="600"/>
              </a:spcAft>
            </a:pPr>
            <a:r>
              <a:rPr lang="en-US" dirty="0"/>
              <a:t>Issues for high-throughput hardware decoder implementations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EP bins mixed with regular coded bins (inside sub-block)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bin-to-bin dependencies; number of regular coded bins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Goal of this proposal</a:t>
            </a:r>
          </a:p>
          <a:p>
            <a:pPr>
              <a:spcAft>
                <a:spcPts val="600"/>
              </a:spcAft>
            </a:pPr>
            <a:r>
              <a:rPr lang="en-US" noProof="0" dirty="0"/>
              <a:t>Reduce issues for high-throughput hardware implementations</a:t>
            </a:r>
          </a:p>
          <a:p>
            <a:pPr>
              <a:spcAft>
                <a:spcPts val="600"/>
              </a:spcAft>
            </a:pPr>
            <a:r>
              <a:rPr lang="en-US" dirty="0"/>
              <a:t>Keep coding gains</a:t>
            </a:r>
          </a:p>
        </p:txBody>
      </p:sp>
    </p:spTree>
    <p:extLst>
      <p:ext uri="{BB962C8B-B14F-4D97-AF65-F5344CB8AC3E}">
        <p14:creationId xmlns:p14="http://schemas.microsoft.com/office/powerpoint/2010/main" val="426004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Overview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GB" b="1" dirty="0"/>
              <a:t>Dependent Scalar Quantization</a:t>
            </a:r>
          </a:p>
          <a:p>
            <a:pPr marL="360000" lvl="1">
              <a:spcAft>
                <a:spcPts val="600"/>
              </a:spcAft>
              <a:buClr>
                <a:schemeClr val="tx2"/>
              </a:buClr>
            </a:pPr>
            <a:r>
              <a:rPr lang="en-GB" dirty="0">
                <a:ea typeface="+mn-ea"/>
                <a:cs typeface="+mn-cs"/>
              </a:rPr>
              <a:t>Same approach as in JVET-K0071 (no changes)</a:t>
            </a:r>
          </a:p>
          <a:p>
            <a:pPr marL="0" indent="0">
              <a:spcAft>
                <a:spcPts val="600"/>
              </a:spcAft>
              <a:buNone/>
            </a:pPr>
            <a:endParaRPr lang="en-GB" b="1" dirty="0"/>
          </a:p>
          <a:p>
            <a:pPr marL="0" indent="0">
              <a:spcAft>
                <a:spcPts val="600"/>
              </a:spcAft>
              <a:buNone/>
            </a:pPr>
            <a:r>
              <a:rPr lang="en-GB" b="1" dirty="0"/>
              <a:t>Entropy Coding:  Changes relative to JVET-K0071</a:t>
            </a:r>
          </a:p>
          <a:p>
            <a:pPr>
              <a:spcAft>
                <a:spcPts val="600"/>
              </a:spcAft>
            </a:pPr>
            <a:r>
              <a:rPr lang="en-GB" dirty="0"/>
              <a:t>Coding of absolute values using three passes (for each sub-block)</a:t>
            </a:r>
          </a:p>
          <a:p>
            <a:pPr>
              <a:spcAft>
                <a:spcPts val="600"/>
              </a:spcAft>
            </a:pPr>
            <a:r>
              <a:rPr lang="en-GB" dirty="0"/>
              <a:t>Separation of regular coded bins and EP bins</a:t>
            </a:r>
          </a:p>
          <a:p>
            <a:pPr>
              <a:spcAft>
                <a:spcPts val="600"/>
              </a:spcAft>
            </a:pPr>
            <a:r>
              <a:rPr lang="en-GB" dirty="0"/>
              <a:t>Dedicated </a:t>
            </a:r>
            <a:r>
              <a:rPr lang="en-GB" b="1" dirty="0" err="1"/>
              <a:t>parity_flag</a:t>
            </a:r>
            <a:r>
              <a:rPr lang="en-GB" dirty="0"/>
              <a:t> in first pas</a:t>
            </a:r>
          </a:p>
          <a:p>
            <a:pPr>
              <a:spcAft>
                <a:spcPts val="600"/>
              </a:spcAft>
            </a:pPr>
            <a:r>
              <a:rPr lang="en-GB" dirty="0"/>
              <a:t>Reduction of bin-to-bin dependencies</a:t>
            </a:r>
          </a:p>
        </p:txBody>
      </p:sp>
    </p:spTree>
    <p:extLst>
      <p:ext uri="{BB962C8B-B14F-4D97-AF65-F5344CB8AC3E}">
        <p14:creationId xmlns:p14="http://schemas.microsoft.com/office/powerpoint/2010/main" val="2914479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Dependent </a:t>
            </a:r>
            <a:r>
              <a:rPr lang="en-GB" noProof="0" dirty="0">
                <a:solidFill>
                  <a:srgbClr val="179C7D"/>
                </a:solidFill>
              </a:rPr>
              <a:t>Scalar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8178950" cy="3600401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Basic Concept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Two scalar quantizers (Q0, Q1) for all coefficients</a:t>
            </a: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en-US" dirty="0" err="1"/>
              <a:t>Quantizer</a:t>
            </a:r>
            <a:r>
              <a:rPr lang="en-US" dirty="0"/>
              <a:t> used: determined by state machine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4 states (unique mapping to quantizer)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State transition determined by</a:t>
            </a:r>
            <a:br>
              <a:rPr lang="en-US" dirty="0"/>
            </a:br>
            <a:r>
              <a:rPr lang="en-US" dirty="0"/>
              <a:t>parity of previous level k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  <a:buNone/>
            </a:pPr>
            <a:r>
              <a:rPr lang="en-GB" b="1" dirty="0"/>
              <a:t>Normative Change in Decoder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Additional mapping (in coding order)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396041-B0BD-4CDC-BD71-8DF57BFC7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605" y="1043889"/>
            <a:ext cx="3320332" cy="1447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7323B6-9BEC-4E7C-AD2A-FF1D100CA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3003798"/>
            <a:ext cx="1840465" cy="11771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4153CB-C858-4999-BD6C-5D6750A4DE93}"/>
              </a:ext>
            </a:extLst>
          </p:cNvPr>
          <p:cNvSpPr txBox="1"/>
          <p:nvPr/>
        </p:nvSpPr>
        <p:spPr>
          <a:xfrm>
            <a:off x="245875" y="3565962"/>
            <a:ext cx="4389343" cy="88742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last;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&gt;= 0;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 )  {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k =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transCoeffLevel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 = ( k &lt;&lt; 1 ) – (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&gt; 1 ?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(k) : 0 );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stateTransTable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][ k &amp; 1 ];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D31879-936E-42B3-9AFF-A02EEA277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844" y="2931790"/>
            <a:ext cx="2388649" cy="155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62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Dependent </a:t>
            </a:r>
            <a:r>
              <a:rPr lang="en-GB" noProof="0" dirty="0">
                <a:solidFill>
                  <a:srgbClr val="179C7D"/>
                </a:solidFill>
              </a:rPr>
              <a:t>Scalar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4542149" cy="3744417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Encoder:  Quantization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Determine 4 candidate levels for each</a:t>
            </a:r>
            <a:br>
              <a:rPr lang="en-US" noProof="0" dirty="0"/>
            </a:br>
            <a:r>
              <a:rPr lang="en-US" noProof="0" dirty="0"/>
              <a:t>transform coefficient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dirty="0"/>
              <a:t>2 for quantizer Q0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noProof="0" dirty="0"/>
              <a:t>2 for quantizer Q1</a:t>
            </a:r>
          </a:p>
          <a:p>
            <a:pPr>
              <a:spcBef>
                <a:spcPts val="2400"/>
              </a:spcBef>
              <a:spcAft>
                <a:spcPts val="0"/>
              </a:spcAft>
            </a:pPr>
            <a:r>
              <a:rPr lang="en-US" dirty="0"/>
              <a:t>Viterbi Algorithm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find minimum cost path through</a:t>
            </a:r>
            <a:br>
              <a:rPr lang="en-US" dirty="0"/>
            </a:br>
            <a:r>
              <a:rPr lang="en-US" dirty="0"/>
              <a:t>4-state trellis structure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check two connections for each node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in implementation:</a:t>
            </a:r>
          </a:p>
          <a:p>
            <a:pPr lvl="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special “state </a:t>
            </a:r>
            <a:r>
              <a:rPr lang="en-US" dirty="0" err="1"/>
              <a:t>state</a:t>
            </a:r>
            <a:r>
              <a:rPr lang="en-US" dirty="0"/>
              <a:t>”</a:t>
            </a:r>
          </a:p>
          <a:p>
            <a:pPr lvl="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special check for skipped </a:t>
            </a:r>
            <a:r>
              <a:rPr lang="en-US" dirty="0" err="1"/>
              <a:t>subblocks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3E42E-AB17-4472-8F62-5B6101424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822" y="987574"/>
            <a:ext cx="4334733" cy="1489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346CD0-7BD6-4CCC-BFFE-F592285D1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240" y="3147814"/>
            <a:ext cx="3902885" cy="120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96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Binarization and Coding Order of Bins (in sub-block)</a:t>
            </a:r>
          </a:p>
        </p:txBody>
      </p:sp>
      <p:sp>
        <p:nvSpPr>
          <p:cNvPr id="6" name="Inhaltsplatzhalter 3">
            <a:extLst>
              <a:ext uri="{FF2B5EF4-FFF2-40B4-BE49-F238E27FC236}">
                <a16:creationId xmlns:a16="http://schemas.microsoft.com/office/drawing/2014/main" id="{4024AA28-0A83-4C3B-BEDB-2454B4B04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3462029" cy="374441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u="sng" dirty="0"/>
              <a:t>JVET-K0071 (test 7.2.1):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for( k … )  {  </a:t>
            </a:r>
            <a:r>
              <a:rPr lang="en-US" sz="1200" dirty="0">
                <a:solidFill>
                  <a:srgbClr val="FF0000"/>
                </a:solidFill>
              </a:rPr>
              <a:t>// single pass over all </a:t>
            </a:r>
            <a:r>
              <a:rPr lang="en-US" sz="1200" dirty="0" err="1">
                <a:solidFill>
                  <a:srgbClr val="FF0000"/>
                </a:solidFill>
              </a:rPr>
              <a:t>coeffs</a:t>
            </a:r>
            <a:endParaRPr lang="en-US" sz="12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</a:t>
            </a:r>
            <a:r>
              <a:rPr lang="en-US" sz="1200" dirty="0" err="1">
                <a:solidFill>
                  <a:srgbClr val="0000FF"/>
                </a:solidFill>
              </a:rPr>
              <a:t>sig_flag</a:t>
            </a:r>
            <a:r>
              <a:rPr lang="en-US" sz="1200" dirty="0">
                <a:solidFill>
                  <a:srgbClr val="0000FF"/>
                </a:solidFill>
              </a:rPr>
              <a:t>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if( </a:t>
            </a:r>
            <a:r>
              <a:rPr lang="en-US" sz="1200" dirty="0" err="1"/>
              <a:t>sig_flag</a:t>
            </a:r>
            <a:r>
              <a:rPr lang="en-US" sz="1200" dirty="0"/>
              <a:t>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</a:t>
            </a:r>
            <a:r>
              <a:rPr lang="en-US" sz="1200" dirty="0">
                <a:solidFill>
                  <a:srgbClr val="0000FF"/>
                </a:solidFill>
              </a:rPr>
              <a:t>gt1_flag[ k ]</a:t>
            </a:r>
            <a:r>
              <a:rPr lang="en-US" sz="1200" dirty="0"/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if( gt1_flag[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</a:t>
            </a:r>
            <a:r>
              <a:rPr lang="en-US" sz="1200" dirty="0">
                <a:solidFill>
                  <a:srgbClr val="0000FF"/>
                </a:solidFill>
              </a:rPr>
              <a:t>gt2_flag[ k ]</a:t>
            </a:r>
            <a:r>
              <a:rPr lang="en-US" sz="1200" dirty="0"/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if( gt2_flag[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</a:t>
            </a:r>
            <a:r>
              <a:rPr lang="en-US" sz="1200" dirty="0">
                <a:solidFill>
                  <a:srgbClr val="0000FF"/>
                </a:solidFill>
              </a:rPr>
              <a:t>gt3_flag[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if( gt3_flag[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</a:t>
            </a:r>
            <a:r>
              <a:rPr lang="en-US" sz="1200" dirty="0">
                <a:solidFill>
                  <a:srgbClr val="0000FF"/>
                </a:solidFill>
              </a:rPr>
              <a:t>gt4_flag[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if( gt4_flag[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   </a:t>
            </a:r>
            <a:r>
              <a:rPr lang="en-US" sz="1200" dirty="0">
                <a:solidFill>
                  <a:srgbClr val="0000FF"/>
                </a:solidFill>
              </a:rPr>
              <a:t>remainder[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}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C8662B14-1AE0-4065-BF86-C4A40C7708CC}"/>
              </a:ext>
            </a:extLst>
          </p:cNvPr>
          <p:cNvSpPr txBox="1">
            <a:spLocks/>
          </p:cNvSpPr>
          <p:nvPr/>
        </p:nvSpPr>
        <p:spPr bwMode="auto">
          <a:xfrm>
            <a:off x="4350331" y="843557"/>
            <a:ext cx="4547794" cy="374441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u="sng" kern="0" dirty="0"/>
              <a:t>New Version (this proposal):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first pass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</a:t>
            </a:r>
            <a:r>
              <a:rPr lang="en-US" sz="1200" kern="0" dirty="0" err="1">
                <a:solidFill>
                  <a:srgbClr val="0000FF"/>
                </a:solidFill>
              </a:rPr>
              <a:t>sig_flag</a:t>
            </a:r>
            <a:r>
              <a:rPr lang="en-US" sz="1200" kern="0" dirty="0">
                <a:solidFill>
                  <a:srgbClr val="0000FF"/>
                </a:solidFill>
              </a:rPr>
              <a:t>[ k ]   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depends on prev.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par_flag’s</a:t>
            </a:r>
            <a:endParaRPr lang="en-US" sz="12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if( </a:t>
            </a:r>
            <a:r>
              <a:rPr lang="en-US" sz="1200" kern="0" dirty="0" err="1"/>
              <a:t>sig_flag</a:t>
            </a:r>
            <a:r>
              <a:rPr lang="en-US" sz="1200" kern="0" dirty="0"/>
              <a:t>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  </a:t>
            </a:r>
            <a:r>
              <a:rPr lang="en-US" sz="1200" kern="0" dirty="0" err="1">
                <a:solidFill>
                  <a:srgbClr val="0000FF"/>
                </a:solidFill>
              </a:rPr>
              <a:t>par_flag</a:t>
            </a:r>
            <a:r>
              <a:rPr lang="en-US" sz="1200" kern="0" dirty="0">
                <a:solidFill>
                  <a:srgbClr val="0000FF"/>
                </a:solidFill>
              </a:rPr>
              <a:t>[ k ]</a:t>
            </a:r>
            <a:r>
              <a:rPr lang="en-US" sz="1200" kern="0" dirty="0"/>
              <a:t>           </a:t>
            </a:r>
            <a:endParaRPr lang="en-US" sz="12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  </a:t>
            </a:r>
            <a:r>
              <a:rPr lang="en-US" sz="1200" kern="0" dirty="0">
                <a:solidFill>
                  <a:srgbClr val="0000FF"/>
                </a:solidFill>
              </a:rPr>
              <a:t>gt1_flag[ k ]</a:t>
            </a:r>
            <a:r>
              <a:rPr lang="en-US" sz="1200" kern="0" dirty="0"/>
              <a:t>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does NOT depend on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par_flag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second pass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if( gt1_flag[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>
                <a:solidFill>
                  <a:srgbClr val="0000FF"/>
                </a:solidFill>
              </a:rPr>
              <a:t>    gt2_flag[ k ]</a:t>
            </a:r>
            <a:r>
              <a:rPr lang="en-US" sz="1200" kern="0" dirty="0"/>
              <a:t>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does NOT depend on other gt2_flag’s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third pass (EP bins)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if( gt2_flag[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>
                <a:solidFill>
                  <a:srgbClr val="0000FF"/>
                </a:solidFill>
              </a:rPr>
              <a:t>    remainder[ k ]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168571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Context Modelling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7090ED2-F94C-4678-B8EF-309199F619A6}"/>
              </a:ext>
            </a:extLst>
          </p:cNvPr>
          <p:cNvSpPr txBox="1">
            <a:spLocks/>
          </p:cNvSpPr>
          <p:nvPr/>
        </p:nvSpPr>
        <p:spPr bwMode="auto">
          <a:xfrm>
            <a:off x="245876" y="843558"/>
            <a:ext cx="4542148" cy="3600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kern="0" dirty="0"/>
              <a:t>significance flag </a:t>
            </a:r>
            <a:r>
              <a:rPr lang="en-GB" kern="0" dirty="0" smtClean="0"/>
              <a:t>(90 = 54 </a:t>
            </a:r>
            <a:r>
              <a:rPr lang="en-GB" kern="0" dirty="0"/>
              <a:t>+ 36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ctxIdSig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sumAbs1, </a:t>
            </a:r>
            <a:r>
              <a:rPr lang="en-GB" sz="1400" kern="0" dirty="0">
                <a:solidFill>
                  <a:srgbClr val="0000FF"/>
                </a:solidFill>
              </a:rPr>
              <a:t>state</a:t>
            </a:r>
            <a:r>
              <a:rPr lang="en-GB" sz="1400" kern="0" dirty="0"/>
              <a:t>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parity flag </a:t>
            </a:r>
            <a:r>
              <a:rPr lang="en-GB" kern="0" dirty="0" smtClean="0"/>
              <a:t>(32 = 21 </a:t>
            </a:r>
            <a:r>
              <a:rPr lang="en-GB" kern="0" dirty="0"/>
              <a:t>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ctxIdPar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sumAbs1 − </a:t>
            </a:r>
            <a:r>
              <a:rPr lang="en-GB" sz="1400" kern="0" dirty="0" err="1"/>
              <a:t>numSig</a:t>
            </a:r>
            <a:r>
              <a:rPr lang="en-GB" sz="1400" kern="0" dirty="0"/>
              <a:t>, last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greater1 flag </a:t>
            </a:r>
            <a:r>
              <a:rPr lang="en-GB" kern="0" dirty="0" smtClean="0"/>
              <a:t>(32 = 21 </a:t>
            </a:r>
            <a:r>
              <a:rPr lang="en-GB" kern="0" dirty="0"/>
              <a:t>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/>
              <a:t>ctxIdGt1 = </a:t>
            </a:r>
            <a:r>
              <a:rPr lang="en-GB" sz="1400" kern="0" dirty="0" err="1"/>
              <a:t>ctxIdPar</a:t>
            </a:r>
            <a:endParaRPr lang="en-GB" sz="1400" kern="0" dirty="0"/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greater2 flag </a:t>
            </a:r>
            <a:r>
              <a:rPr lang="en-GB" kern="0" dirty="0" smtClean="0"/>
              <a:t>(32 = 21 </a:t>
            </a:r>
            <a:r>
              <a:rPr lang="en-GB" kern="0" dirty="0"/>
              <a:t>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/>
              <a:t>ctxIdGt2 = </a:t>
            </a:r>
            <a:r>
              <a:rPr lang="en-GB" sz="1400" kern="0" dirty="0" err="1"/>
              <a:t>ctxIdPar</a:t>
            </a:r>
            <a:endParaRPr lang="en-GB" sz="1400" kern="0" dirty="0"/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Rice parameter for binarization remainder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GoRice</a:t>
            </a:r>
            <a:r>
              <a:rPr lang="en-GB" sz="1400" kern="0" dirty="0"/>
              <a:t> = f( </a:t>
            </a:r>
            <a:r>
              <a:rPr lang="en-GB" sz="1400" kern="0" dirty="0" err="1"/>
              <a:t>sumAbs</a:t>
            </a:r>
            <a:r>
              <a:rPr lang="en-GB" sz="1400" kern="0" dirty="0"/>
              <a:t> − </a:t>
            </a:r>
            <a:r>
              <a:rPr lang="en-GB" sz="1400" kern="0" dirty="0" err="1"/>
              <a:t>numSig</a:t>
            </a:r>
            <a:r>
              <a:rPr lang="en-GB" sz="1400" kern="0" dirty="0"/>
              <a:t> 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71B878-3AB4-45F8-8829-0616EF5B7BED}"/>
              </a:ext>
            </a:extLst>
          </p:cNvPr>
          <p:cNvGrpSpPr>
            <a:grpSpLocks noChangeAspect="1"/>
          </p:cNvGrpSpPr>
          <p:nvPr/>
        </p:nvGrpSpPr>
        <p:grpSpPr>
          <a:xfrm>
            <a:off x="6042302" y="339502"/>
            <a:ext cx="1801362" cy="1800000"/>
            <a:chOff x="6443332" y="2859782"/>
            <a:chExt cx="1153004" cy="115212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77" name="Inhaltsplatzhalter 3">
            <a:extLst>
              <a:ext uri="{FF2B5EF4-FFF2-40B4-BE49-F238E27FC236}">
                <a16:creationId xmlns:a16="http://schemas.microsoft.com/office/drawing/2014/main" id="{146211F3-9103-4AC2-88A8-4B9415084E31}"/>
              </a:ext>
            </a:extLst>
          </p:cNvPr>
          <p:cNvSpPr txBox="1">
            <a:spLocks/>
          </p:cNvSpPr>
          <p:nvPr/>
        </p:nvSpPr>
        <p:spPr bwMode="auto">
          <a:xfrm>
            <a:off x="5117231" y="2364402"/>
            <a:ext cx="3768645" cy="213808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200"/>
              </a:spcAft>
              <a:buNone/>
            </a:pPr>
            <a:r>
              <a:rPr lang="en-GB" sz="1400" kern="0" dirty="0" err="1"/>
              <a:t>diag</a:t>
            </a:r>
            <a:r>
              <a:rPr lang="en-GB" sz="1400" kern="0" dirty="0"/>
              <a:t> = x + y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 err="1"/>
              <a:t>sumAbs</a:t>
            </a:r>
            <a:r>
              <a:rPr lang="en-GB" sz="1400" kern="0" dirty="0"/>
              <a:t>  =  sum of absolute values in local</a:t>
            </a:r>
            <a:br>
              <a:rPr lang="en-GB" sz="1400" kern="0" dirty="0"/>
            </a:br>
            <a:r>
              <a:rPr lang="en-GB" sz="1400" kern="0" dirty="0"/>
              <a:t>                   neighbourhood (template)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/>
              <a:t>sumAbs1 = sum of partially reconstructed</a:t>
            </a:r>
            <a:br>
              <a:rPr lang="en-GB" sz="1400" kern="0" dirty="0"/>
            </a:br>
            <a:r>
              <a:rPr lang="en-GB" sz="1400" kern="0" dirty="0"/>
              <a:t>                   absolute levels after first pass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 err="1"/>
              <a:t>numSig</a:t>
            </a:r>
            <a:r>
              <a:rPr lang="en-GB" sz="1400" kern="0" dirty="0"/>
              <a:t>  = number of transform coefficients</a:t>
            </a:r>
            <a:br>
              <a:rPr lang="en-GB" sz="1400" kern="0" dirty="0"/>
            </a:br>
            <a:r>
              <a:rPr lang="en-GB" sz="1400" kern="0" dirty="0"/>
              <a:t>                  with </a:t>
            </a:r>
            <a:r>
              <a:rPr lang="en-GB" sz="1400" kern="0" dirty="0" err="1"/>
              <a:t>sig_coeff_flag</a:t>
            </a:r>
            <a:r>
              <a:rPr lang="en-GB" sz="1400" kern="0" dirty="0"/>
              <a:t> == 1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endParaRPr lang="en-GB" sz="1400" kern="0" dirty="0"/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endParaRPr lang="en-GB" sz="1400" kern="0" dirty="0"/>
          </a:p>
        </p:txBody>
      </p:sp>
    </p:spTree>
    <p:extLst>
      <p:ext uri="{BB962C8B-B14F-4D97-AF65-F5344CB8AC3E}">
        <p14:creationId xmlns:p14="http://schemas.microsoft.com/office/powerpoint/2010/main" val="227868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Switch between Conventional and Dependent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8718613" cy="3744417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Same Approach for Coding of Transform Coefficient Levels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Conventional quantization: Special case where state is always equal to 0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dirty="0"/>
              <a:t>Switch between conventional and dependent quantization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16-bit value (</a:t>
            </a:r>
            <a:r>
              <a:rPr lang="en-US" sz="1400" b="1" dirty="0">
                <a:solidFill>
                  <a:srgbClr val="0000FF"/>
                </a:solidFill>
              </a:rPr>
              <a:t>32040</a:t>
            </a:r>
            <a:r>
              <a:rPr lang="en-US" sz="1400" dirty="0"/>
              <a:t> or </a:t>
            </a:r>
            <a:r>
              <a:rPr lang="en-US" sz="1400" b="1" dirty="0"/>
              <a:t>0</a:t>
            </a:r>
            <a:r>
              <a:rPr lang="en-US" sz="1400" dirty="0"/>
              <a:t>) representing state transition table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Current implementation:  Parameter in SPS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Alternatives: PPS or slice header switch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455766-C012-4BA5-BADB-2E904DA9291E}"/>
              </a:ext>
            </a:extLst>
          </p:cNvPr>
          <p:cNvSpPr txBox="1"/>
          <p:nvPr/>
        </p:nvSpPr>
        <p:spPr>
          <a:xfrm>
            <a:off x="611560" y="2200158"/>
            <a:ext cx="7200800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0</a:t>
            </a:r>
          </a:p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subblocks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endParaRPr lang="de-DE" sz="1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( </a:t>
            </a:r>
            <a:r>
              <a:rPr lang="de-DE" sz="1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32040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&lt;&lt; 2 ) +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1 ) &lt;&lt; 1 ) ) ) &amp; 3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1 ]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8502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Coefficient Coding Only (VTM Config.)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99681F-70AC-44EB-B936-E40986BA8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47238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792</Words>
  <Application>Microsoft Office PowerPoint</Application>
  <PresentationFormat>On-screen Show (16:9)</PresentationFormat>
  <Paragraphs>136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Wingdings</vt:lpstr>
      <vt:lpstr>Courier New</vt:lpstr>
      <vt:lpstr>Frutiger LT Com 45 Light</vt:lpstr>
      <vt:lpstr>Frutiger LT Com 55 Roman</vt:lpstr>
      <vt:lpstr>Fraunhofer HHI Master</vt:lpstr>
      <vt:lpstr>JVET-K0072 </vt:lpstr>
      <vt:lpstr>Introduction</vt:lpstr>
      <vt:lpstr>Overview</vt:lpstr>
      <vt:lpstr>Dependent Scalar Quantization</vt:lpstr>
      <vt:lpstr>Dependent Scalar Quantization</vt:lpstr>
      <vt:lpstr>Binarization and Coding Order of Bins (in sub-block)</vt:lpstr>
      <vt:lpstr>Context Modelling</vt:lpstr>
      <vt:lpstr>Switch between Conventional and Dependent Quantization</vt:lpstr>
      <vt:lpstr>Coding Efficiency:  Coefficient Coding Only (VTM Config.)</vt:lpstr>
      <vt:lpstr>Coding Efficiency:  Coefficient Coding Only (BMS Config.)</vt:lpstr>
      <vt:lpstr>Coding Efficiency:  Dependent Quantization (VTM Config.)</vt:lpstr>
      <vt:lpstr>Coding Efficiency:  Dependent Quantization (BMS Config.)</vt:lpstr>
      <vt:lpstr>Summary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v3</cp:lastModifiedBy>
  <cp:revision>380</cp:revision>
  <cp:lastPrinted>2011-04-27T07:57:31Z</cp:lastPrinted>
  <dcterms:created xsi:type="dcterms:W3CDTF">2016-03-16T10:16:45Z</dcterms:created>
  <dcterms:modified xsi:type="dcterms:W3CDTF">2018-07-13T12:12:04Z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