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microsoft.com/office/2006/relationships/ui/userCustomization" Target="userCustomization/customUI.xml"/><Relationship Id="rId1" Type="http://schemas.openxmlformats.org/officeDocument/2006/relationships/officeDocument" Target="ppt/presentation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81" r:id="rId1"/>
  </p:sldMasterIdLst>
  <p:notesMasterIdLst>
    <p:notesMasterId r:id="rId13"/>
  </p:notesMasterIdLst>
  <p:handoutMasterIdLst>
    <p:handoutMasterId r:id="rId14"/>
  </p:handoutMasterIdLst>
  <p:sldIdLst>
    <p:sldId id="256" r:id="rId2"/>
    <p:sldId id="369" r:id="rId3"/>
    <p:sldId id="391" r:id="rId4"/>
    <p:sldId id="390" r:id="rId5"/>
    <p:sldId id="382" r:id="rId6"/>
    <p:sldId id="387" r:id="rId7"/>
    <p:sldId id="386" r:id="rId8"/>
    <p:sldId id="392" r:id="rId9"/>
    <p:sldId id="393" r:id="rId10"/>
    <p:sldId id="394" r:id="rId11"/>
    <p:sldId id="380" r:id="rId12"/>
  </p:sldIdLst>
  <p:sldSz cx="9144000" cy="5143500" type="screen16x9"/>
  <p:notesSz cx="6731000" cy="9867900"/>
  <p:embeddedFontLst>
    <p:embeddedFont>
      <p:font typeface="Frutiger LT Com 45 Light" panose="020B0303030504090204" charset="0"/>
      <p:regular r:id="rId15"/>
      <p:bold r:id="rId16"/>
      <p:italic r:id="rId17"/>
      <p:boldItalic r:id="rId18"/>
    </p:embeddedFont>
    <p:embeddedFont>
      <p:font typeface="Frutiger LT Com 55 Roman" panose="020B0503030504090204" charset="0"/>
      <p:regular r:id="rId19"/>
      <p:bold r:id="rId20"/>
      <p:italic r:id="rId21"/>
    </p:embeddedFont>
  </p:embeddedFontLst>
  <p:defaultTextStyle>
    <a:defPPr>
      <a:defRPr lang="de-DE"/>
    </a:defPPr>
    <a:lvl1pPr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5">
          <p15:clr>
            <a:srgbClr val="A4A3A4"/>
          </p15:clr>
        </p15:guide>
        <p15:guide id="2" orient="horz" pos="191">
          <p15:clr>
            <a:srgbClr val="A4A3A4"/>
          </p15:clr>
        </p15:guide>
        <p15:guide id="3" orient="horz" pos="1280">
          <p15:clr>
            <a:srgbClr val="A4A3A4"/>
          </p15:clr>
        </p15:guide>
        <p15:guide id="4" pos="5466">
          <p15:clr>
            <a:srgbClr val="A4A3A4"/>
          </p15:clr>
        </p15:guide>
        <p15:guide id="5" pos="29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86">
          <p15:clr>
            <a:srgbClr val="A4A3A4"/>
          </p15:clr>
        </p15:guide>
        <p15:guide id="2" orient="horz" pos="5830">
          <p15:clr>
            <a:srgbClr val="A4A3A4"/>
          </p15:clr>
        </p15:guide>
        <p15:guide id="3" orient="horz" pos="2201">
          <p15:clr>
            <a:srgbClr val="A4A3A4"/>
          </p15:clr>
        </p15:guide>
        <p15:guide id="4" orient="horz" pos="2065">
          <p15:clr>
            <a:srgbClr val="A4A3A4"/>
          </p15:clr>
        </p15:guide>
        <p15:guide id="5" pos="306">
          <p15:clr>
            <a:srgbClr val="A4A3A4"/>
          </p15:clr>
        </p15:guide>
        <p15:guide id="6" pos="393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9393FF"/>
    <a:srgbClr val="179C7D"/>
    <a:srgbClr val="D4E6F4"/>
    <a:srgbClr val="6161FF"/>
    <a:srgbClr val="EB6A0A"/>
    <a:srgbClr val="A2D7CB"/>
    <a:srgbClr val="FFFFFF"/>
    <a:srgbClr val="B2B2B2"/>
    <a:srgbClr val="EEEF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FD0F851-EC5A-4D38-B0AD-8093EC10F338}" styleName="Helle Formatvorlage 1 - Akz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Helle Formatvorlage 3 - Akz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Designformatvorlage 1 - Akz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19" autoAdjust="0"/>
    <p:restoredTop sz="96395" autoAdjust="0"/>
  </p:normalViewPr>
  <p:slideViewPr>
    <p:cSldViewPr showGuides="1">
      <p:cViewPr varScale="1">
        <p:scale>
          <a:sx n="103" d="100"/>
          <a:sy n="103" d="100"/>
        </p:scale>
        <p:origin x="114" y="834"/>
      </p:cViewPr>
      <p:guideLst>
        <p:guide orient="horz" pos="2845"/>
        <p:guide orient="horz" pos="191"/>
        <p:guide orient="horz" pos="1280"/>
        <p:guide pos="5466"/>
        <p:guide pos="294"/>
      </p:guideLst>
    </p:cSldViewPr>
  </p:slideViewPr>
  <p:outlineViewPr>
    <p:cViewPr>
      <p:scale>
        <a:sx n="33" d="100"/>
        <a:sy n="33" d="100"/>
      </p:scale>
      <p:origin x="0" y="17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82" d="100"/>
          <a:sy n="82" d="100"/>
        </p:scale>
        <p:origin x="-2755" y="-58"/>
      </p:cViewPr>
      <p:guideLst>
        <p:guide orient="horz" pos="386"/>
        <p:guide orient="horz" pos="5830"/>
        <p:guide orient="horz" pos="2201"/>
        <p:guide orient="horz" pos="2065"/>
        <p:guide pos="306"/>
        <p:guide pos="393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13175" y="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E56AE-624E-49E0-8ED0-94A91F974A6E}" type="datetimeFigureOut">
              <a:rPr lang="de-DE" smtClean="0"/>
              <a:t>08.07.2018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37260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13175" y="937260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BC5AC0-20DA-4069-B102-9653FA907D5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47790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485774" y="0"/>
            <a:ext cx="3599826" cy="493713"/>
          </a:xfrm>
          <a:prstGeom prst="rect">
            <a:avLst/>
          </a:prstGeom>
        </p:spPr>
        <p:txBody>
          <a:bodyPr vert="horz" lIns="0" tIns="90000" rIns="91440" bIns="45720" rtlCol="0"/>
          <a:lstStyle>
            <a:lvl1pPr algn="l">
              <a:defRPr sz="1200">
                <a:latin typeface="Frutiger LT Com 55 Roman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805700" y="0"/>
            <a:ext cx="1439525" cy="493713"/>
          </a:xfrm>
          <a:prstGeom prst="rect">
            <a:avLst/>
          </a:prstGeom>
        </p:spPr>
        <p:txBody>
          <a:bodyPr vert="horz" lIns="91440" tIns="90000" rIns="0" bIns="45720" rtlCol="0"/>
          <a:lstStyle>
            <a:lvl1pPr algn="r">
              <a:defRPr sz="1200">
                <a:latin typeface="Frutiger LT Com 55 Roman" pitchFamily="34" charset="0"/>
              </a:defRPr>
            </a:lvl1pPr>
          </a:lstStyle>
          <a:p>
            <a:fld id="{D64C5CA1-81F4-43E1-8D15-34184FE6F392}" type="datetimeFigureOut">
              <a:rPr lang="de-DE" smtClean="0"/>
              <a:pPr/>
              <a:t>08.07.2018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-106363" y="612775"/>
            <a:ext cx="4737101" cy="26654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485774" y="3494088"/>
            <a:ext cx="5759451" cy="5760462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485774" y="9372600"/>
            <a:ext cx="3599826" cy="493713"/>
          </a:xfrm>
          <a:prstGeom prst="rect">
            <a:avLst/>
          </a:prstGeom>
        </p:spPr>
        <p:txBody>
          <a:bodyPr vert="horz" lIns="0" tIns="45720" rIns="91440" bIns="180000" rtlCol="0" anchor="b"/>
          <a:lstStyle>
            <a:lvl1pPr algn="l">
              <a:defRPr sz="1200">
                <a:latin typeface="Frutiger LT Com 55 Roman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805699" y="9372600"/>
            <a:ext cx="1439525" cy="493713"/>
          </a:xfrm>
          <a:prstGeom prst="rect">
            <a:avLst/>
          </a:prstGeom>
        </p:spPr>
        <p:txBody>
          <a:bodyPr vert="horz" lIns="91440" tIns="45720" rIns="0" bIns="180000" rtlCol="0" anchor="b"/>
          <a:lstStyle>
            <a:lvl1pPr algn="r">
              <a:defRPr sz="1200">
                <a:latin typeface="Frutiger LT Com 55 Roman" pitchFamily="34" charset="0"/>
              </a:defRPr>
            </a:lvl1pPr>
          </a:lstStyle>
          <a:p>
            <a:fld id="{6F118F77-BF2E-4843-AA6C-ED9ACCB38B45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2435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Clr>
        <a:srgbClr val="179C7D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1pPr>
    <a:lvl2pPr marL="360363" indent="-184150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2pPr>
    <a:lvl3pPr marL="536575" indent="-176213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3pPr>
    <a:lvl4pPr marL="715963" indent="-174625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4pPr>
    <a:lvl5pPr marL="896938" indent="-180975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876" y="1329929"/>
            <a:ext cx="8640000" cy="485717"/>
          </a:xfrm>
        </p:spPr>
        <p:txBody>
          <a:bodyPr/>
          <a:lstStyle>
            <a:lvl1pPr marL="0" indent="0">
              <a:buNone/>
              <a:defRPr sz="2000">
                <a:solidFill>
                  <a:srgbClr val="179C7D"/>
                </a:solidFill>
              </a:defRPr>
            </a:lvl1pPr>
          </a:lstStyle>
          <a:p>
            <a:pPr lvl="0"/>
            <a:endParaRPr lang="de-DE" noProof="0" dirty="0"/>
          </a:p>
        </p:txBody>
      </p:sp>
      <p:sp>
        <p:nvSpPr>
          <p:cNvPr id="9" name="Line 13"/>
          <p:cNvSpPr>
            <a:spLocks noChangeShapeType="1"/>
          </p:cNvSpPr>
          <p:nvPr userDrawn="1"/>
        </p:nvSpPr>
        <p:spPr bwMode="auto">
          <a:xfrm>
            <a:off x="251520" y="1869653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0" name="Bildplatzhalter 2"/>
          <p:cNvSpPr>
            <a:spLocks noGrp="1"/>
          </p:cNvSpPr>
          <p:nvPr>
            <p:ph type="pic" sz="quarter" idx="10"/>
          </p:nvPr>
        </p:nvSpPr>
        <p:spPr>
          <a:xfrm>
            <a:off x="245876" y="1977668"/>
            <a:ext cx="8640000" cy="2538353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endParaRPr lang="de-DE" dirty="0"/>
          </a:p>
        </p:txBody>
      </p:sp>
      <p:sp>
        <p:nvSpPr>
          <p:cNvPr id="11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6105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endParaRPr lang="de-DE" noProof="0" dirty="0"/>
          </a:p>
        </p:txBody>
      </p:sp>
      <p:sp>
        <p:nvSpPr>
          <p:cNvPr id="14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3447663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mi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3922" y="2668950"/>
            <a:ext cx="3608278" cy="984728"/>
          </a:xfrm>
          <a:prstGeom prst="rect">
            <a:avLst/>
          </a:prstGeom>
        </p:spPr>
      </p:pic>
      <p:sp>
        <p:nvSpPr>
          <p:cNvPr id="17" name="Line 7"/>
          <p:cNvSpPr>
            <a:spLocks noChangeShapeType="1"/>
          </p:cNvSpPr>
          <p:nvPr userDrawn="1"/>
        </p:nvSpPr>
        <p:spPr bwMode="auto">
          <a:xfrm flipV="1">
            <a:off x="251520" y="4624035"/>
            <a:ext cx="864096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876" y="1329929"/>
            <a:ext cx="8640000" cy="485717"/>
          </a:xfrm>
        </p:spPr>
        <p:txBody>
          <a:bodyPr/>
          <a:lstStyle>
            <a:lvl1pPr marL="0" indent="0">
              <a:buNone/>
              <a:defRPr sz="2000">
                <a:solidFill>
                  <a:srgbClr val="179C7D"/>
                </a:solidFill>
              </a:defRPr>
            </a:lvl1pPr>
          </a:lstStyle>
          <a:p>
            <a:pPr lvl="0"/>
            <a:endParaRPr lang="de-DE" noProof="0" dirty="0"/>
          </a:p>
        </p:txBody>
      </p:sp>
      <p:sp>
        <p:nvSpPr>
          <p:cNvPr id="19" name="Line 13"/>
          <p:cNvSpPr>
            <a:spLocks noChangeShapeType="1"/>
          </p:cNvSpPr>
          <p:nvPr userDrawn="1"/>
        </p:nvSpPr>
        <p:spPr bwMode="auto">
          <a:xfrm>
            <a:off x="251520" y="1869653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0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6105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endParaRPr lang="de-DE" noProof="0" dirty="0"/>
          </a:p>
        </p:txBody>
      </p:sp>
      <p:sp>
        <p:nvSpPr>
          <p:cNvPr id="22" name="Text Box 8"/>
          <p:cNvSpPr txBox="1">
            <a:spLocks noChangeArrowheads="1"/>
          </p:cNvSpPr>
          <p:nvPr userDrawn="1"/>
        </p:nvSpPr>
        <p:spPr bwMode="auto">
          <a:xfrm>
            <a:off x="251520" y="4804293"/>
            <a:ext cx="1656184" cy="1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700" dirty="0">
                <a:solidFill>
                  <a:schemeClr val="bg2"/>
                </a:solidFill>
              </a:rPr>
              <a:t>© Fraunhofer</a:t>
            </a:r>
            <a:r>
              <a:rPr lang="de-DE" sz="700" baseline="0" dirty="0">
                <a:solidFill>
                  <a:schemeClr val="bg2"/>
                </a:solidFill>
              </a:rPr>
              <a:t> HHI | </a:t>
            </a:r>
            <a:r>
              <a:rPr lang="de-DE" sz="700" kern="1200" dirty="0">
                <a:solidFill>
                  <a:schemeClr val="bg2"/>
                </a:solidFill>
                <a:latin typeface="Frutiger LT Com 55 Roman" pitchFamily="34" charset="0"/>
                <a:ea typeface="+mn-ea"/>
                <a:cs typeface="+mn-cs"/>
              </a:rPr>
              <a:t>Date</a:t>
            </a:r>
            <a:r>
              <a:rPr lang="de-DE" sz="700" dirty="0"/>
              <a:t> </a:t>
            </a:r>
            <a:r>
              <a:rPr lang="de-DE" sz="700" baseline="0" dirty="0">
                <a:solidFill>
                  <a:schemeClr val="bg2"/>
                </a:solidFill>
              </a:rPr>
              <a:t>| </a:t>
            </a:r>
            <a:fld id="{4785A00F-3F63-4AFD-A8F6-82BEE2F21D45}" type="slidenum">
              <a:rPr lang="de-DE" sz="700" baseline="0" smtClean="0">
                <a:solidFill>
                  <a:schemeClr val="bg2"/>
                </a:solidFill>
              </a:rPr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de-DE" sz="700" dirty="0">
              <a:solidFill>
                <a:schemeClr val="bg2"/>
              </a:solidFill>
            </a:endParaRPr>
          </a:p>
        </p:txBody>
      </p:sp>
      <p:sp>
        <p:nvSpPr>
          <p:cNvPr id="10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4217053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5931"/>
          </a:xfrm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endParaRPr lang="de-DE" noProof="0" dirty="0"/>
          </a:p>
        </p:txBody>
      </p:sp>
      <p:sp>
        <p:nvSpPr>
          <p:cNvPr id="7" name="Line 8"/>
          <p:cNvSpPr>
            <a:spLocks noChangeShapeType="1"/>
          </p:cNvSpPr>
          <p:nvPr userDrawn="1"/>
        </p:nvSpPr>
        <p:spPr bwMode="auto">
          <a:xfrm>
            <a:off x="251520" y="1169100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8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245876" y="1329929"/>
            <a:ext cx="8640000" cy="3186113"/>
          </a:xfrm>
        </p:spPr>
        <p:txBody>
          <a:bodyPr/>
          <a:lstStyle>
            <a:lvl1pPr marL="360000" indent="-360000">
              <a:buFont typeface="Wingdings" pitchFamily="2" charset="2"/>
              <a:buChar char="n"/>
              <a:defRPr sz="1600"/>
            </a:lvl1pPr>
            <a:lvl2pPr marL="720000" indent="-360000">
              <a:buFont typeface="Wingdings" pitchFamily="2" charset="2"/>
              <a:buChar char="n"/>
              <a:defRPr sz="1600"/>
            </a:lvl2pPr>
            <a:lvl3pPr marL="1080000">
              <a:defRPr sz="1600"/>
            </a:lvl3pPr>
            <a:lvl4pPr marL="1440000">
              <a:defRPr sz="1600"/>
            </a:lvl4pPr>
            <a:lvl5pPr marL="1800000" indent="-360000">
              <a:defRPr sz="16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1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328292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/>
            </a:lvl1pPr>
          </a:lstStyle>
          <a:p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245876" y="1131591"/>
            <a:ext cx="8640000" cy="3384452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2210753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endParaRPr lang="de-DE" dirty="0"/>
          </a:p>
        </p:txBody>
      </p:sp>
      <p:sp>
        <p:nvSpPr>
          <p:cNvPr id="7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endParaRPr lang="de-DE" dirty="0"/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245876" y="1131591"/>
            <a:ext cx="8640000" cy="3384452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1322114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ld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2915817" y="1131591"/>
            <a:ext cx="5976664" cy="3384452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Bildplatzhalter 2"/>
          <p:cNvSpPr>
            <a:spLocks noGrp="1"/>
          </p:cNvSpPr>
          <p:nvPr>
            <p:ph type="pic" sz="quarter" idx="11"/>
          </p:nvPr>
        </p:nvSpPr>
        <p:spPr>
          <a:xfrm>
            <a:off x="245876" y="1131590"/>
            <a:ext cx="2520000" cy="3384000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endParaRPr lang="de-DE" dirty="0"/>
          </a:p>
        </p:txBody>
      </p:sp>
      <p:sp>
        <p:nvSpPr>
          <p:cNvPr id="10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endParaRPr lang="de-DE" dirty="0"/>
          </a:p>
        </p:txBody>
      </p:sp>
      <p:sp>
        <p:nvSpPr>
          <p:cNvPr id="7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4026900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2"/>
          <p:cNvSpPr>
            <a:spLocks noGrp="1"/>
          </p:cNvSpPr>
          <p:nvPr>
            <p:ph type="pic" sz="quarter" idx="11"/>
          </p:nvPr>
        </p:nvSpPr>
        <p:spPr>
          <a:xfrm>
            <a:off x="245876" y="1131590"/>
            <a:ext cx="8640000" cy="3384000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endParaRPr lang="de-DE" dirty="0"/>
          </a:p>
        </p:txBody>
      </p:sp>
      <p:sp>
        <p:nvSpPr>
          <p:cNvPr id="9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endParaRPr lang="de-DE" dirty="0"/>
          </a:p>
        </p:txBody>
      </p:sp>
      <p:sp>
        <p:nvSpPr>
          <p:cNvPr id="11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3723437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46836" y="251100"/>
            <a:ext cx="8640000" cy="91915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de-DE" dirty="0"/>
          </a:p>
        </p:txBody>
      </p:sp>
      <p:sp>
        <p:nvSpPr>
          <p:cNvPr id="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6836" y="1331100"/>
            <a:ext cx="8640000" cy="31861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3" name="Line 7"/>
          <p:cNvSpPr>
            <a:spLocks noChangeShapeType="1"/>
          </p:cNvSpPr>
          <p:nvPr userDrawn="1"/>
        </p:nvSpPr>
        <p:spPr bwMode="auto">
          <a:xfrm flipV="1">
            <a:off x="251520" y="4624035"/>
            <a:ext cx="864096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7179" y="4714293"/>
            <a:ext cx="1055301" cy="288000"/>
          </a:xfrm>
          <a:prstGeom prst="rect">
            <a:avLst/>
          </a:prstGeom>
        </p:spPr>
      </p:pic>
      <p:sp>
        <p:nvSpPr>
          <p:cNvPr id="16" name="Text Box 8"/>
          <p:cNvSpPr txBox="1">
            <a:spLocks noChangeArrowheads="1"/>
          </p:cNvSpPr>
          <p:nvPr userDrawn="1"/>
        </p:nvSpPr>
        <p:spPr bwMode="auto">
          <a:xfrm>
            <a:off x="251520" y="4804293"/>
            <a:ext cx="2016224" cy="107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700" dirty="0">
                <a:solidFill>
                  <a:schemeClr val="bg2"/>
                </a:solidFill>
              </a:rPr>
              <a:t>© Fraunhofer</a:t>
            </a:r>
            <a:r>
              <a:rPr lang="de-DE" sz="700" baseline="0" dirty="0">
                <a:solidFill>
                  <a:schemeClr val="bg2"/>
                </a:solidFill>
              </a:rPr>
              <a:t> HHI | </a:t>
            </a:r>
            <a:r>
              <a:rPr lang="en-US" sz="700" kern="1200" dirty="0">
                <a:solidFill>
                  <a:schemeClr val="bg2"/>
                </a:solidFill>
                <a:latin typeface="Frutiger LT Com 55 Roman" pitchFamily="34" charset="0"/>
                <a:ea typeface="+mn-ea"/>
                <a:cs typeface="+mn-cs"/>
              </a:rPr>
              <a:t>Date </a:t>
            </a:r>
            <a:r>
              <a:rPr lang="de-DE" sz="700" baseline="0" dirty="0">
                <a:solidFill>
                  <a:schemeClr val="bg2"/>
                </a:solidFill>
              </a:rPr>
              <a:t>| </a:t>
            </a:r>
            <a:fld id="{4785A00F-3F63-4AFD-A8F6-82BEE2F21D45}" type="slidenum">
              <a:rPr lang="de-DE" sz="700" baseline="0" smtClean="0">
                <a:solidFill>
                  <a:schemeClr val="bg2"/>
                </a:solidFill>
              </a:rPr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de-DE" sz="700" dirty="0">
              <a:solidFill>
                <a:schemeClr val="bg2"/>
              </a:solidFill>
            </a:endParaRPr>
          </a:p>
        </p:txBody>
      </p:sp>
      <p:sp>
        <p:nvSpPr>
          <p:cNvPr id="7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Speaker</a:t>
            </a:r>
          </a:p>
        </p:txBody>
      </p:sp>
    </p:spTree>
    <p:extLst>
      <p:ext uri="{BB962C8B-B14F-4D97-AF65-F5344CB8AC3E}">
        <p14:creationId xmlns:p14="http://schemas.microsoft.com/office/powerpoint/2010/main" val="3302042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92" r:id="rId2"/>
    <p:sldLayoutId id="2147483690" r:id="rId3"/>
    <p:sldLayoutId id="2147483685" r:id="rId4"/>
    <p:sldLayoutId id="2147483686" r:id="rId5"/>
    <p:sldLayoutId id="2147483689" r:id="rId6"/>
    <p:sldLayoutId id="2147483688" r:id="rId7"/>
  </p:sldLayoutIdLst>
  <p:hf sldNum="0" hdr="0" dt="0"/>
  <p:txStyles>
    <p:titleStyle>
      <a:lvl1pPr marL="0" indent="0" algn="l" defTabSz="504000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anose="020B0303030504020204" pitchFamily="34" charset="0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9pPr>
    </p:titleStyle>
    <p:bodyStyle>
      <a:lvl1pPr marL="360000" indent="-360000" algn="l" defTabSz="360000" rtl="0" fontAlgn="base">
        <a:spcBef>
          <a:spcPct val="0"/>
        </a:spcBef>
        <a:spcAft>
          <a:spcPts val="900"/>
        </a:spcAft>
        <a:buClr>
          <a:schemeClr val="tx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2pPr>
      <a:lvl3pPr marL="108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3pPr>
      <a:lvl4pPr marL="144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4pPr>
      <a:lvl5pPr marL="1800000" indent="-360000" algn="l" defTabSz="360000" rtl="0" fontAlgn="base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5pPr>
      <a:lvl6pPr marL="18875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6pPr>
      <a:lvl7pPr marL="23447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7pPr>
      <a:lvl8pPr marL="28019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8pPr>
      <a:lvl9pPr marL="3259138" indent="-358775" algn="l" rtl="0" fontAlgn="base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251520" y="771550"/>
            <a:ext cx="8640000" cy="756105"/>
          </a:xfrm>
        </p:spPr>
        <p:txBody>
          <a:bodyPr/>
          <a:lstStyle/>
          <a:p>
            <a:pPr algn="ctr"/>
            <a:r>
              <a:rPr lang="en-US" noProof="0" dirty="0"/>
              <a:t>JVET-K0072</a:t>
            </a:r>
            <a:br>
              <a:rPr lang="en-US" noProof="0" dirty="0"/>
            </a:br>
            <a:endParaRPr lang="en-US" noProof="0" dirty="0"/>
          </a:p>
        </p:txBody>
      </p:sp>
      <p:sp>
        <p:nvSpPr>
          <p:cNvPr id="5" name="Titel 3"/>
          <p:cNvSpPr txBox="1">
            <a:spLocks/>
          </p:cNvSpPr>
          <p:nvPr/>
        </p:nvSpPr>
        <p:spPr bwMode="auto">
          <a:xfrm>
            <a:off x="755576" y="2283718"/>
            <a:ext cx="7128792" cy="165618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504000" rtl="0" fontAlgn="base">
              <a:spcBef>
                <a:spcPct val="0"/>
              </a:spcBef>
              <a:spcAft>
                <a:spcPct val="0"/>
              </a:spcAft>
              <a:defRPr sz="3200" b="1" cap="all" baseline="0">
                <a:solidFill>
                  <a:schemeClr val="tx1"/>
                </a:solidFill>
                <a:latin typeface="Frutiger LT Com 45 Light" panose="020B0303030504020204" pitchFamily="34" charset="0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Frutiger LT Com 45 Light" pitchFamily="34" charset="0"/>
              </a:defRPr>
            </a:lvl9pPr>
          </a:lstStyle>
          <a:p>
            <a:pPr algn="ctr">
              <a:buFontTx/>
            </a:pPr>
            <a:r>
              <a:rPr lang="en-US" u="sng" kern="0" cap="none" dirty="0"/>
              <a:t>Non-CE7:</a:t>
            </a:r>
            <a:r>
              <a:rPr lang="en-US" kern="0" cap="none" dirty="0"/>
              <a:t> Alternative Entropy Coding</a:t>
            </a:r>
          </a:p>
          <a:p>
            <a:pPr algn="ctr">
              <a:buFontTx/>
            </a:pPr>
            <a:r>
              <a:rPr lang="en-US" kern="0" cap="none" dirty="0"/>
              <a:t>for Dependent Quantization</a:t>
            </a:r>
          </a:p>
        </p:txBody>
      </p:sp>
    </p:spTree>
    <p:extLst>
      <p:ext uri="{BB962C8B-B14F-4D97-AF65-F5344CB8AC3E}">
        <p14:creationId xmlns:p14="http://schemas.microsoft.com/office/powerpoint/2010/main" val="23303521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GB" noProof="0" dirty="0">
                <a:solidFill>
                  <a:srgbClr val="179C7D"/>
                </a:solidFill>
              </a:rPr>
              <a:t>Coding Efficiency:  Dependent Quantization (BMS Config.)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C9588D8-02B5-4252-B1BD-372049E093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800" y="771203"/>
            <a:ext cx="5666400" cy="3601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7959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>
                <a:solidFill>
                  <a:srgbClr val="179C7D"/>
                </a:solidFill>
              </a:rPr>
              <a:t>Summary</a:t>
            </a:r>
          </a:p>
        </p:txBody>
      </p:sp>
      <p:sp>
        <p:nvSpPr>
          <p:cNvPr id="3" name="Inhaltsplatzhalter 3"/>
          <p:cNvSpPr>
            <a:spLocks noGrp="1"/>
          </p:cNvSpPr>
          <p:nvPr>
            <p:ph idx="1"/>
          </p:nvPr>
        </p:nvSpPr>
        <p:spPr>
          <a:xfrm>
            <a:off x="245876" y="843558"/>
            <a:ext cx="8574596" cy="3600400"/>
          </a:xfrm>
        </p:spPr>
        <p:txBody>
          <a:bodyPr/>
          <a:lstStyle/>
          <a:p>
            <a:pPr marL="0" indent="0">
              <a:spcAft>
                <a:spcPts val="300"/>
              </a:spcAft>
              <a:buNone/>
            </a:pPr>
            <a:r>
              <a:rPr lang="en-GB" b="1" dirty="0"/>
              <a:t>Alternative Entropy Coding for Dependent Quantization</a:t>
            </a:r>
          </a:p>
          <a:p>
            <a:pPr>
              <a:spcAft>
                <a:spcPts val="300"/>
              </a:spcAft>
            </a:pPr>
            <a:r>
              <a:rPr lang="en-GB" dirty="0"/>
              <a:t>Multiple passes over scan positions of a sub-block</a:t>
            </a:r>
          </a:p>
          <a:p>
            <a:pPr>
              <a:spcAft>
                <a:spcPts val="300"/>
              </a:spcAft>
            </a:pPr>
            <a:r>
              <a:rPr lang="en-GB" dirty="0"/>
              <a:t>Dedicated parity flag transmitted in first pass</a:t>
            </a:r>
          </a:p>
          <a:p>
            <a:pPr>
              <a:spcAft>
                <a:spcPts val="300"/>
              </a:spcAft>
            </a:pPr>
            <a:r>
              <a:rPr lang="en-GB" dirty="0"/>
              <a:t>Reduction of bin-to-bin dependencies</a:t>
            </a:r>
          </a:p>
          <a:p>
            <a:pPr>
              <a:spcAft>
                <a:spcPts val="300"/>
              </a:spcAft>
            </a:pPr>
            <a:r>
              <a:rPr lang="en-GB" dirty="0"/>
              <a:t>Separation of regular-coded bins and EP bins</a:t>
            </a:r>
          </a:p>
          <a:p>
            <a:pPr>
              <a:spcAft>
                <a:spcPts val="300"/>
              </a:spcAft>
            </a:pPr>
            <a:r>
              <a:rPr lang="en-GB" dirty="0"/>
              <a:t>Better suitable for hardware implementations</a:t>
            </a:r>
          </a:p>
          <a:p>
            <a:pPr>
              <a:spcAft>
                <a:spcPts val="300"/>
              </a:spcAft>
            </a:pPr>
            <a:endParaRPr lang="en-GB" dirty="0"/>
          </a:p>
          <a:p>
            <a:pPr>
              <a:spcAft>
                <a:spcPts val="300"/>
              </a:spcAft>
            </a:pPr>
            <a:r>
              <a:rPr lang="en-GB" dirty="0"/>
              <a:t>Average results relative to VTM:</a:t>
            </a:r>
          </a:p>
          <a:p>
            <a:pPr lvl="1">
              <a:spcAft>
                <a:spcPts val="300"/>
              </a:spcAft>
            </a:pPr>
            <a:r>
              <a:rPr lang="en-GB" dirty="0"/>
              <a:t>AI: </a:t>
            </a:r>
            <a:r>
              <a:rPr lang="en-GB" b="1" dirty="0"/>
              <a:t>−4.8%</a:t>
            </a:r>
            <a:r>
              <a:rPr lang="en-GB" dirty="0"/>
              <a:t>,  RA: </a:t>
            </a:r>
            <a:r>
              <a:rPr lang="en-GB" b="1" dirty="0"/>
              <a:t>−3.2%</a:t>
            </a:r>
            <a:r>
              <a:rPr lang="en-GB" dirty="0"/>
              <a:t>,  LB: </a:t>
            </a:r>
            <a:r>
              <a:rPr lang="en-GB" b="1" dirty="0"/>
              <a:t>−2.6%</a:t>
            </a:r>
            <a:r>
              <a:rPr lang="en-GB" dirty="0"/>
              <a:t> (encoder ~113-119%, decoder ~100%)</a:t>
            </a:r>
          </a:p>
          <a:p>
            <a:pPr>
              <a:spcAft>
                <a:spcPts val="300"/>
              </a:spcAft>
            </a:pPr>
            <a:endParaRPr lang="en-GB" dirty="0"/>
          </a:p>
          <a:p>
            <a:pPr>
              <a:spcAft>
                <a:spcPts val="300"/>
              </a:spcAft>
            </a:pPr>
            <a:r>
              <a:rPr lang="en-GB" dirty="0"/>
              <a:t>Loss relative to JVET-K0071:  0.1-0.2%</a:t>
            </a:r>
          </a:p>
        </p:txBody>
      </p:sp>
    </p:spTree>
    <p:extLst>
      <p:ext uri="{BB962C8B-B14F-4D97-AF65-F5344CB8AC3E}">
        <p14:creationId xmlns:p14="http://schemas.microsoft.com/office/powerpoint/2010/main" val="36827525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179C7D"/>
                </a:solidFill>
              </a:rPr>
              <a:t>Introduction</a:t>
            </a:r>
          </a:p>
        </p:txBody>
      </p:sp>
      <p:sp>
        <p:nvSpPr>
          <p:cNvPr id="3" name="Inhaltsplatzhalter 3"/>
          <p:cNvSpPr>
            <a:spLocks noGrp="1"/>
          </p:cNvSpPr>
          <p:nvPr>
            <p:ph idx="1"/>
          </p:nvPr>
        </p:nvSpPr>
        <p:spPr>
          <a:xfrm>
            <a:off x="245875" y="843558"/>
            <a:ext cx="8574597" cy="3600400"/>
          </a:xfrm>
        </p:spPr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en-US" b="1" dirty="0"/>
              <a:t>JVET-K0071:  Dependent Scalar Quantization (CE7-2.1)</a:t>
            </a:r>
          </a:p>
          <a:p>
            <a:pPr>
              <a:spcAft>
                <a:spcPts val="600"/>
              </a:spcAft>
            </a:pPr>
            <a:r>
              <a:rPr lang="en-US" dirty="0"/>
              <a:t>Two scalar quantizers with different reconstruction levels</a:t>
            </a:r>
          </a:p>
          <a:p>
            <a:pPr>
              <a:spcAft>
                <a:spcPts val="600"/>
              </a:spcAft>
            </a:pPr>
            <a:r>
              <a:rPr lang="en-US" dirty="0"/>
              <a:t>Quantizer switch using state machine with four states (using parity of levels)</a:t>
            </a:r>
          </a:p>
          <a:p>
            <a:pPr>
              <a:spcAft>
                <a:spcPts val="600"/>
              </a:spcAft>
            </a:pPr>
            <a:r>
              <a:rPr lang="en-US" dirty="0"/>
              <a:t>Good coding gains (</a:t>
            </a:r>
            <a:r>
              <a:rPr lang="it-IT" dirty="0"/>
              <a:t>AI: −5.0%,  RA: −3.4%,  LB: −2.7%)</a:t>
            </a:r>
          </a:p>
          <a:p>
            <a:pPr>
              <a:spcAft>
                <a:spcPts val="600"/>
              </a:spcAft>
            </a:pPr>
            <a:r>
              <a:rPr lang="en-US" dirty="0"/>
              <a:t>Issues for high-throughput hardware decoder implementations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EP bins mixed with regular coded bins (inside sub-block)</a:t>
            </a:r>
          </a:p>
          <a:p>
            <a:pPr lvl="1">
              <a:spcAft>
                <a:spcPts val="600"/>
              </a:spcAft>
            </a:pPr>
            <a:r>
              <a:rPr lang="en-US" dirty="0"/>
              <a:t>bin-to-bin dependencies; number of regular coded bins</a:t>
            </a:r>
          </a:p>
          <a:p>
            <a:pPr marL="0" indent="0">
              <a:spcAft>
                <a:spcPts val="600"/>
              </a:spcAft>
              <a:buNone/>
            </a:pPr>
            <a:endParaRPr lang="en-US" dirty="0"/>
          </a:p>
          <a:p>
            <a:pPr marL="0" indent="0">
              <a:spcAft>
                <a:spcPts val="600"/>
              </a:spcAft>
              <a:buNone/>
            </a:pPr>
            <a:r>
              <a:rPr lang="en-US" b="1" dirty="0"/>
              <a:t>Goal of this proposal</a:t>
            </a:r>
          </a:p>
          <a:p>
            <a:pPr>
              <a:spcAft>
                <a:spcPts val="600"/>
              </a:spcAft>
            </a:pPr>
            <a:r>
              <a:rPr lang="en-US" noProof="0" dirty="0"/>
              <a:t>Reduce issues for high-throughput hardware implementations</a:t>
            </a:r>
          </a:p>
          <a:p>
            <a:pPr>
              <a:spcAft>
                <a:spcPts val="600"/>
              </a:spcAft>
            </a:pPr>
            <a:r>
              <a:rPr lang="en-US" dirty="0"/>
              <a:t>Keep coding gains</a:t>
            </a:r>
          </a:p>
        </p:txBody>
      </p:sp>
    </p:spTree>
    <p:extLst>
      <p:ext uri="{BB962C8B-B14F-4D97-AF65-F5344CB8AC3E}">
        <p14:creationId xmlns:p14="http://schemas.microsoft.com/office/powerpoint/2010/main" val="4260043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179C7D"/>
                </a:solidFill>
              </a:rPr>
              <a:t>Overview</a:t>
            </a:r>
          </a:p>
        </p:txBody>
      </p:sp>
      <p:sp>
        <p:nvSpPr>
          <p:cNvPr id="3" name="Inhaltsplatzhalter 3"/>
          <p:cNvSpPr>
            <a:spLocks noGrp="1"/>
          </p:cNvSpPr>
          <p:nvPr>
            <p:ph idx="1"/>
          </p:nvPr>
        </p:nvSpPr>
        <p:spPr>
          <a:xfrm>
            <a:off x="245875" y="843558"/>
            <a:ext cx="8574597" cy="3600400"/>
          </a:xfrm>
        </p:spPr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en-GB" b="1" dirty="0"/>
              <a:t>Dependent Scalar Quantization</a:t>
            </a:r>
          </a:p>
          <a:p>
            <a:pPr marL="360000" lvl="1">
              <a:spcAft>
                <a:spcPts val="600"/>
              </a:spcAft>
              <a:buClr>
                <a:schemeClr val="tx2"/>
              </a:buClr>
            </a:pPr>
            <a:r>
              <a:rPr lang="en-GB" dirty="0">
                <a:ea typeface="+mn-ea"/>
                <a:cs typeface="+mn-cs"/>
              </a:rPr>
              <a:t>Same approach as in JVET-K0071 (no changes)</a:t>
            </a:r>
          </a:p>
          <a:p>
            <a:pPr marL="0" indent="0">
              <a:spcAft>
                <a:spcPts val="600"/>
              </a:spcAft>
              <a:buNone/>
            </a:pPr>
            <a:endParaRPr lang="en-GB" b="1" dirty="0"/>
          </a:p>
          <a:p>
            <a:pPr marL="0" indent="0">
              <a:spcAft>
                <a:spcPts val="600"/>
              </a:spcAft>
              <a:buNone/>
            </a:pPr>
            <a:r>
              <a:rPr lang="en-GB" b="1" dirty="0"/>
              <a:t>Entropy Coding:  Changes relative to JVET-K0071</a:t>
            </a:r>
          </a:p>
          <a:p>
            <a:pPr>
              <a:spcAft>
                <a:spcPts val="600"/>
              </a:spcAft>
            </a:pPr>
            <a:r>
              <a:rPr lang="en-GB" dirty="0"/>
              <a:t>Coding of absolute values using three passes (for each sub-block)</a:t>
            </a:r>
          </a:p>
          <a:p>
            <a:pPr>
              <a:spcAft>
                <a:spcPts val="600"/>
              </a:spcAft>
            </a:pPr>
            <a:r>
              <a:rPr lang="en-GB" dirty="0"/>
              <a:t>Separation of regular coded bins and EP bins</a:t>
            </a:r>
          </a:p>
          <a:p>
            <a:pPr>
              <a:spcAft>
                <a:spcPts val="600"/>
              </a:spcAft>
            </a:pPr>
            <a:r>
              <a:rPr lang="en-GB" dirty="0"/>
              <a:t>Dedicated </a:t>
            </a:r>
            <a:r>
              <a:rPr lang="en-GB" b="1" dirty="0" err="1"/>
              <a:t>parity_flag</a:t>
            </a:r>
            <a:r>
              <a:rPr lang="en-GB" dirty="0"/>
              <a:t> in first pas</a:t>
            </a:r>
          </a:p>
          <a:p>
            <a:pPr>
              <a:spcAft>
                <a:spcPts val="600"/>
              </a:spcAft>
            </a:pPr>
            <a:r>
              <a:rPr lang="en-GB" dirty="0"/>
              <a:t>Reduction of bin-to-bin dependencies</a:t>
            </a:r>
          </a:p>
        </p:txBody>
      </p:sp>
    </p:spTree>
    <p:extLst>
      <p:ext uri="{BB962C8B-B14F-4D97-AF65-F5344CB8AC3E}">
        <p14:creationId xmlns:p14="http://schemas.microsoft.com/office/powerpoint/2010/main" val="29144792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179C7D"/>
                </a:solidFill>
              </a:rPr>
              <a:t>Binarization and Coding Order of Bins (in sub-block)</a:t>
            </a:r>
          </a:p>
        </p:txBody>
      </p:sp>
      <p:sp>
        <p:nvSpPr>
          <p:cNvPr id="6" name="Inhaltsplatzhalter 3">
            <a:extLst>
              <a:ext uri="{FF2B5EF4-FFF2-40B4-BE49-F238E27FC236}">
                <a16:creationId xmlns:a16="http://schemas.microsoft.com/office/drawing/2014/main" id="{4024AA28-0A83-4C3B-BEDB-2454B4B044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875" y="843557"/>
            <a:ext cx="3462029" cy="3744417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u="sng" dirty="0"/>
              <a:t>JVET-K0071 (test 7.2.1):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/>
              <a:t>for( k … )  {  </a:t>
            </a:r>
            <a:r>
              <a:rPr lang="en-US" sz="1200" dirty="0">
                <a:solidFill>
                  <a:srgbClr val="FF0000"/>
                </a:solidFill>
              </a:rPr>
              <a:t>// single pass over all </a:t>
            </a:r>
            <a:r>
              <a:rPr lang="en-US" sz="1200" dirty="0" err="1">
                <a:solidFill>
                  <a:srgbClr val="FF0000"/>
                </a:solidFill>
              </a:rPr>
              <a:t>coeffs</a:t>
            </a:r>
            <a:endParaRPr lang="en-US" sz="1200" dirty="0">
              <a:solidFill>
                <a:srgbClr val="FF0000"/>
              </a:solidFill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/>
              <a:t>  </a:t>
            </a:r>
            <a:r>
              <a:rPr lang="en-US" sz="1200" dirty="0" err="1">
                <a:solidFill>
                  <a:srgbClr val="0000FF"/>
                </a:solidFill>
              </a:rPr>
              <a:t>sig_flag</a:t>
            </a:r>
            <a:r>
              <a:rPr lang="en-US" sz="1200" dirty="0">
                <a:solidFill>
                  <a:srgbClr val="0000FF"/>
                </a:solidFill>
              </a:rPr>
              <a:t>[ k ]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/>
              <a:t>  if( </a:t>
            </a:r>
            <a:r>
              <a:rPr lang="en-US" sz="1200" dirty="0" err="1"/>
              <a:t>sig_flag</a:t>
            </a:r>
            <a:r>
              <a:rPr lang="en-US" sz="1200" dirty="0"/>
              <a:t>[ k ] ) 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/>
              <a:t>    </a:t>
            </a:r>
            <a:r>
              <a:rPr lang="en-US" sz="1200" dirty="0">
                <a:solidFill>
                  <a:srgbClr val="0000FF"/>
                </a:solidFill>
              </a:rPr>
              <a:t>gt1_flag[ k ]</a:t>
            </a:r>
            <a:r>
              <a:rPr lang="en-US" sz="1200" dirty="0"/>
              <a:t> 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/>
              <a:t>    if( gt1_flag[ k ] ) 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/>
              <a:t>       </a:t>
            </a:r>
            <a:r>
              <a:rPr lang="en-US" sz="1200" dirty="0">
                <a:solidFill>
                  <a:srgbClr val="0000FF"/>
                </a:solidFill>
              </a:rPr>
              <a:t>gt2_flag[ k ]</a:t>
            </a:r>
            <a:r>
              <a:rPr lang="en-US" sz="1200" dirty="0"/>
              <a:t> 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/>
              <a:t>       if( gt2_flag[ k ] ) 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/>
              <a:t>          </a:t>
            </a:r>
            <a:r>
              <a:rPr lang="en-US" sz="1200" dirty="0">
                <a:solidFill>
                  <a:srgbClr val="0000FF"/>
                </a:solidFill>
              </a:rPr>
              <a:t>gt3_flag[ k ]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/>
              <a:t>          if( gt3_flag[ k ] ) 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/>
              <a:t>            </a:t>
            </a:r>
            <a:r>
              <a:rPr lang="en-US" sz="1200" dirty="0">
                <a:solidFill>
                  <a:srgbClr val="0000FF"/>
                </a:solidFill>
              </a:rPr>
              <a:t>gt4_flag[ k ]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/>
              <a:t>            if( gt4_flag[ k ] 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/>
              <a:t>               </a:t>
            </a:r>
            <a:r>
              <a:rPr lang="en-US" sz="1200" dirty="0">
                <a:solidFill>
                  <a:srgbClr val="0000FF"/>
                </a:solidFill>
              </a:rPr>
              <a:t>remainder[ k ]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/>
              <a:t>         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/>
              <a:t>      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/>
              <a:t>    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/>
              <a:t>  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/>
              <a:t>}</a:t>
            </a:r>
          </a:p>
        </p:txBody>
      </p:sp>
      <p:sp>
        <p:nvSpPr>
          <p:cNvPr id="7" name="Inhaltsplatzhalter 3">
            <a:extLst>
              <a:ext uri="{FF2B5EF4-FFF2-40B4-BE49-F238E27FC236}">
                <a16:creationId xmlns:a16="http://schemas.microsoft.com/office/drawing/2014/main" id="{C8662B14-1AE0-4065-BF86-C4A40C7708CC}"/>
              </a:ext>
            </a:extLst>
          </p:cNvPr>
          <p:cNvSpPr txBox="1">
            <a:spLocks/>
          </p:cNvSpPr>
          <p:nvPr/>
        </p:nvSpPr>
        <p:spPr bwMode="auto">
          <a:xfrm>
            <a:off x="4350331" y="843557"/>
            <a:ext cx="4547794" cy="374441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6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tx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2pPr>
            <a:lvl3pPr marL="108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3pPr>
            <a:lvl4pPr marL="144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4pPr>
            <a:lvl5pPr marL="180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5pPr>
            <a:lvl6pPr marL="18875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23447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8019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32591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en-US" u="sng" kern="0" dirty="0"/>
              <a:t>New Version (this proposal):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</a:pPr>
            <a:r>
              <a:rPr lang="en-US" sz="1200" kern="0" dirty="0"/>
              <a:t>for( k … )  {  </a:t>
            </a:r>
            <a:r>
              <a:rPr lang="en-US" sz="1200" kern="0" dirty="0">
                <a:solidFill>
                  <a:srgbClr val="FF0000"/>
                </a:solidFill>
              </a:rPr>
              <a:t>// first pass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</a:pPr>
            <a:r>
              <a:rPr lang="en-US" sz="1200" kern="0" dirty="0"/>
              <a:t>  </a:t>
            </a:r>
            <a:r>
              <a:rPr lang="en-US" sz="1200" kern="0" dirty="0" err="1">
                <a:solidFill>
                  <a:srgbClr val="0000FF"/>
                </a:solidFill>
              </a:rPr>
              <a:t>sig_flag</a:t>
            </a:r>
            <a:r>
              <a:rPr lang="en-US" sz="1200" kern="0" dirty="0">
                <a:solidFill>
                  <a:srgbClr val="0000FF"/>
                </a:solidFill>
              </a:rPr>
              <a:t>[ k ]         </a:t>
            </a:r>
            <a:r>
              <a:rPr 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// </a:t>
            </a:r>
            <a:r>
              <a:rPr lang="en-US" sz="1200" kern="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ctx</a:t>
            </a:r>
            <a:r>
              <a:rPr 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depends on prev. </a:t>
            </a:r>
            <a:r>
              <a:rPr lang="en-US" sz="1200" kern="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par_flag’s</a:t>
            </a:r>
            <a:endParaRPr lang="en-US" sz="1200" kern="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</a:pPr>
            <a:r>
              <a:rPr lang="en-US" sz="1200" kern="0" dirty="0"/>
              <a:t>  if( </a:t>
            </a:r>
            <a:r>
              <a:rPr lang="en-US" sz="1200" kern="0" dirty="0" err="1"/>
              <a:t>sig_flag</a:t>
            </a:r>
            <a:r>
              <a:rPr lang="en-US" sz="1200" kern="0" dirty="0"/>
              <a:t>[ k ] )  {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kern="0" dirty="0"/>
              <a:t>    </a:t>
            </a:r>
            <a:r>
              <a:rPr lang="en-US" sz="1200" kern="0" dirty="0" err="1">
                <a:solidFill>
                  <a:srgbClr val="0000FF"/>
                </a:solidFill>
              </a:rPr>
              <a:t>par_flag</a:t>
            </a:r>
            <a:r>
              <a:rPr lang="en-US" sz="1200" kern="0" dirty="0">
                <a:solidFill>
                  <a:srgbClr val="0000FF"/>
                </a:solidFill>
              </a:rPr>
              <a:t>[ k ]</a:t>
            </a:r>
            <a:r>
              <a:rPr lang="en-US" sz="1200" kern="0" dirty="0"/>
              <a:t>           </a:t>
            </a:r>
            <a:endParaRPr lang="en-US" sz="1200" kern="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kern="0" dirty="0"/>
              <a:t>    </a:t>
            </a:r>
            <a:r>
              <a:rPr lang="en-US" sz="1200" kern="0" dirty="0">
                <a:solidFill>
                  <a:srgbClr val="0000FF"/>
                </a:solidFill>
              </a:rPr>
              <a:t>gt1_flag[ k ]</a:t>
            </a:r>
            <a:r>
              <a:rPr lang="en-US" sz="1200" kern="0" dirty="0"/>
              <a:t>      </a:t>
            </a:r>
            <a:r>
              <a:rPr 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// </a:t>
            </a:r>
            <a:r>
              <a:rPr lang="en-US" sz="1200" kern="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ctx</a:t>
            </a:r>
            <a:r>
              <a:rPr 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does NOT depend on </a:t>
            </a:r>
            <a:r>
              <a:rPr lang="en-US" sz="1200" kern="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par_flag</a:t>
            </a:r>
            <a:endParaRPr lang="en-US" sz="12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</a:pPr>
            <a:r>
              <a:rPr lang="en-US" sz="1200" kern="0" dirty="0"/>
              <a:t>  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</a:pPr>
            <a:r>
              <a:rPr lang="en-US" sz="1200" kern="0" dirty="0"/>
              <a:t>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kern="0" dirty="0"/>
              <a:t>for( k … )  {  </a:t>
            </a:r>
            <a:r>
              <a:rPr lang="en-US" sz="1200" kern="0" dirty="0">
                <a:solidFill>
                  <a:srgbClr val="FF0000"/>
                </a:solidFill>
              </a:rPr>
              <a:t>// second pass</a:t>
            </a:r>
            <a:endParaRPr lang="en-US" sz="12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kern="0" dirty="0"/>
              <a:t>  if( gt1_flag[ k ] 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kern="0" dirty="0">
                <a:solidFill>
                  <a:srgbClr val="0000FF"/>
                </a:solidFill>
              </a:rPr>
              <a:t>    gt2_flag[ k ]</a:t>
            </a:r>
            <a:r>
              <a:rPr lang="en-US" sz="1200" kern="0" dirty="0"/>
              <a:t>      </a:t>
            </a:r>
            <a:r>
              <a:rPr 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// </a:t>
            </a:r>
            <a:r>
              <a:rPr lang="en-US" sz="1200" kern="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ctx</a:t>
            </a:r>
            <a:r>
              <a:rPr 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does NOT depend on other gt2_flag’s</a:t>
            </a:r>
            <a:endParaRPr lang="en-US" sz="12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kern="0" dirty="0"/>
              <a:t>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sz="12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kern="0" dirty="0"/>
              <a:t>for( k … )  {  </a:t>
            </a:r>
            <a:r>
              <a:rPr lang="en-US" sz="1200" kern="0" dirty="0">
                <a:solidFill>
                  <a:srgbClr val="FF0000"/>
                </a:solidFill>
              </a:rPr>
              <a:t>// third pass (EP bins)</a:t>
            </a:r>
            <a:endParaRPr lang="en-US" sz="12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kern="0" dirty="0"/>
              <a:t>  if( gt2_flag[ k ] )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kern="0" dirty="0">
                <a:solidFill>
                  <a:srgbClr val="0000FF"/>
                </a:solidFill>
              </a:rPr>
              <a:t>    remainder[ k ]</a:t>
            </a:r>
            <a:endParaRPr lang="en-US" sz="12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kern="0" dirty="0"/>
              <a:t>}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</a:pPr>
            <a:endParaRPr lang="en-US" sz="1200" kern="0" dirty="0"/>
          </a:p>
        </p:txBody>
      </p:sp>
    </p:spTree>
    <p:extLst>
      <p:ext uri="{BB962C8B-B14F-4D97-AF65-F5344CB8AC3E}">
        <p14:creationId xmlns:p14="http://schemas.microsoft.com/office/powerpoint/2010/main" val="1685710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GB" noProof="0" dirty="0">
                <a:solidFill>
                  <a:srgbClr val="179C7D"/>
                </a:solidFill>
              </a:rPr>
              <a:t>Context Modelling</a:t>
            </a:r>
          </a:p>
        </p:txBody>
      </p:sp>
      <p:sp>
        <p:nvSpPr>
          <p:cNvPr id="7" name="Inhaltsplatzhalter 3">
            <a:extLst>
              <a:ext uri="{FF2B5EF4-FFF2-40B4-BE49-F238E27FC236}">
                <a16:creationId xmlns:a16="http://schemas.microsoft.com/office/drawing/2014/main" id="{37090ED2-F94C-4678-B8EF-309199F619A6}"/>
              </a:ext>
            </a:extLst>
          </p:cNvPr>
          <p:cNvSpPr txBox="1">
            <a:spLocks/>
          </p:cNvSpPr>
          <p:nvPr/>
        </p:nvSpPr>
        <p:spPr bwMode="auto">
          <a:xfrm>
            <a:off x="245876" y="843558"/>
            <a:ext cx="4542148" cy="36004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6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tx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2pPr>
            <a:lvl3pPr marL="108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3pPr>
            <a:lvl4pPr marL="144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4pPr>
            <a:lvl5pPr marL="180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5pPr>
            <a:lvl6pPr marL="18875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23447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8019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32591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GB" kern="0" dirty="0"/>
              <a:t>significance flag (54 + 36 models):</a:t>
            </a:r>
          </a:p>
          <a:p>
            <a:pPr lvl="1">
              <a:spcBef>
                <a:spcPts val="600"/>
              </a:spcBef>
              <a:spcAft>
                <a:spcPts val="200"/>
              </a:spcAft>
            </a:pPr>
            <a:r>
              <a:rPr lang="en-GB" sz="1400" kern="0" dirty="0" err="1"/>
              <a:t>ctxIdSig</a:t>
            </a:r>
            <a:r>
              <a:rPr lang="en-GB" sz="1400" kern="0" dirty="0"/>
              <a:t> = f( </a:t>
            </a:r>
            <a:r>
              <a:rPr lang="en-GB" sz="1400" kern="0" dirty="0" err="1"/>
              <a:t>diag</a:t>
            </a:r>
            <a:r>
              <a:rPr lang="en-GB" sz="1400" kern="0" dirty="0"/>
              <a:t>, sumAbs1, state )</a:t>
            </a:r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kern="0" dirty="0"/>
              <a:t>parity flag (21 + 11 models):</a:t>
            </a:r>
          </a:p>
          <a:p>
            <a:pPr lvl="1">
              <a:spcBef>
                <a:spcPts val="600"/>
              </a:spcBef>
              <a:spcAft>
                <a:spcPts val="200"/>
              </a:spcAft>
            </a:pPr>
            <a:r>
              <a:rPr lang="en-GB" sz="1400" kern="0" dirty="0" err="1"/>
              <a:t>ctxIdPar</a:t>
            </a:r>
            <a:r>
              <a:rPr lang="en-GB" sz="1400" kern="0" dirty="0"/>
              <a:t> = f( </a:t>
            </a:r>
            <a:r>
              <a:rPr lang="en-GB" sz="1400" kern="0" dirty="0" err="1"/>
              <a:t>diag</a:t>
            </a:r>
            <a:r>
              <a:rPr lang="en-GB" sz="1400" kern="0" dirty="0"/>
              <a:t>, sumAbs1 − </a:t>
            </a:r>
            <a:r>
              <a:rPr lang="en-GB" sz="1400" kern="0" dirty="0" err="1"/>
              <a:t>numSig</a:t>
            </a:r>
            <a:r>
              <a:rPr lang="en-GB" sz="1400" kern="0" dirty="0"/>
              <a:t>, last )</a:t>
            </a:r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kern="0" dirty="0"/>
              <a:t>greater1 flag (21 + 11 models):</a:t>
            </a:r>
          </a:p>
          <a:p>
            <a:pPr lvl="1">
              <a:spcBef>
                <a:spcPts val="600"/>
              </a:spcBef>
              <a:spcAft>
                <a:spcPts val="200"/>
              </a:spcAft>
            </a:pPr>
            <a:r>
              <a:rPr lang="en-GB" sz="1400" kern="0" dirty="0"/>
              <a:t>ctxIdGt1 = </a:t>
            </a:r>
            <a:r>
              <a:rPr lang="en-GB" sz="1400" kern="0" dirty="0" err="1"/>
              <a:t>ctxIdPar</a:t>
            </a:r>
            <a:endParaRPr lang="en-GB" sz="1400" kern="0" dirty="0"/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kern="0" dirty="0"/>
              <a:t>greater2 flag (21 + 11 models):</a:t>
            </a:r>
          </a:p>
          <a:p>
            <a:pPr lvl="1">
              <a:spcBef>
                <a:spcPts val="600"/>
              </a:spcBef>
              <a:spcAft>
                <a:spcPts val="200"/>
              </a:spcAft>
            </a:pPr>
            <a:r>
              <a:rPr lang="en-GB" sz="1400" kern="0" dirty="0"/>
              <a:t>ctxIdGt2 = </a:t>
            </a:r>
            <a:r>
              <a:rPr lang="en-GB" sz="1400" kern="0" dirty="0" err="1"/>
              <a:t>ctxIdPar</a:t>
            </a:r>
            <a:endParaRPr lang="en-GB" sz="1400" kern="0" dirty="0"/>
          </a:p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en-GB" kern="0" dirty="0"/>
              <a:t>Rice parameter for binarization remainder</a:t>
            </a:r>
          </a:p>
          <a:p>
            <a:pPr lvl="1">
              <a:spcBef>
                <a:spcPts val="600"/>
              </a:spcBef>
              <a:spcAft>
                <a:spcPts val="200"/>
              </a:spcAft>
            </a:pPr>
            <a:r>
              <a:rPr lang="en-GB" sz="1400" kern="0" dirty="0" err="1"/>
              <a:t>GoRice</a:t>
            </a:r>
            <a:r>
              <a:rPr lang="en-GB" sz="1400" kern="0" dirty="0"/>
              <a:t> = f( </a:t>
            </a:r>
            <a:r>
              <a:rPr lang="en-GB" sz="1400" kern="0" dirty="0" err="1"/>
              <a:t>sumAbs</a:t>
            </a:r>
            <a:r>
              <a:rPr lang="en-GB" sz="1400" kern="0" dirty="0"/>
              <a:t> − </a:t>
            </a:r>
            <a:r>
              <a:rPr lang="en-GB" sz="1400" kern="0" dirty="0" err="1"/>
              <a:t>numSig</a:t>
            </a:r>
            <a:r>
              <a:rPr lang="en-GB" sz="1400" kern="0" dirty="0"/>
              <a:t> )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071B878-3AB4-45F8-8829-0616EF5B7BED}"/>
              </a:ext>
            </a:extLst>
          </p:cNvPr>
          <p:cNvGrpSpPr>
            <a:grpSpLocks noChangeAspect="1"/>
          </p:cNvGrpSpPr>
          <p:nvPr/>
        </p:nvGrpSpPr>
        <p:grpSpPr>
          <a:xfrm>
            <a:off x="6042302" y="339502"/>
            <a:ext cx="1801362" cy="1800000"/>
            <a:chOff x="6443332" y="2859782"/>
            <a:chExt cx="1153004" cy="1152128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D824CFD-B78B-49A9-A2B4-2858A75CAE28}"/>
                </a:ext>
              </a:extLst>
            </p:cNvPr>
            <p:cNvSpPr/>
            <p:nvPr/>
          </p:nvSpPr>
          <p:spPr bwMode="auto">
            <a:xfrm>
              <a:off x="6444208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A51BEB7-ACD4-4FF6-85FD-8B81B1C992C4}"/>
                </a:ext>
              </a:extLst>
            </p:cNvPr>
            <p:cNvSpPr/>
            <p:nvPr/>
          </p:nvSpPr>
          <p:spPr bwMode="auto">
            <a:xfrm>
              <a:off x="6588224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8A79126-AE92-476E-B4DE-578D4516CC96}"/>
                </a:ext>
              </a:extLst>
            </p:cNvPr>
            <p:cNvSpPr/>
            <p:nvPr/>
          </p:nvSpPr>
          <p:spPr bwMode="auto">
            <a:xfrm>
              <a:off x="6732240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AA74A37-64A5-49CD-9765-A211CCEB9ADA}"/>
                </a:ext>
              </a:extLst>
            </p:cNvPr>
            <p:cNvSpPr/>
            <p:nvPr/>
          </p:nvSpPr>
          <p:spPr bwMode="auto">
            <a:xfrm>
              <a:off x="6876256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B557DD5-93DA-4CED-9724-4C99D9A154A4}"/>
                </a:ext>
              </a:extLst>
            </p:cNvPr>
            <p:cNvSpPr/>
            <p:nvPr/>
          </p:nvSpPr>
          <p:spPr bwMode="auto">
            <a:xfrm>
              <a:off x="7020272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2213085-0227-4C70-A2EB-1FF42D2F7B77}"/>
                </a:ext>
              </a:extLst>
            </p:cNvPr>
            <p:cNvSpPr/>
            <p:nvPr/>
          </p:nvSpPr>
          <p:spPr bwMode="auto">
            <a:xfrm>
              <a:off x="7164288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FBD43F6-3224-46B5-AE9A-EEA3AE038E48}"/>
                </a:ext>
              </a:extLst>
            </p:cNvPr>
            <p:cNvSpPr/>
            <p:nvPr/>
          </p:nvSpPr>
          <p:spPr bwMode="auto">
            <a:xfrm>
              <a:off x="7308304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AE011B9-B6DE-47CB-BA4F-0F72EF0219B5}"/>
                </a:ext>
              </a:extLst>
            </p:cNvPr>
            <p:cNvSpPr/>
            <p:nvPr/>
          </p:nvSpPr>
          <p:spPr bwMode="auto">
            <a:xfrm>
              <a:off x="7452320" y="285978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DF05964-51AB-4CC6-8166-F3D697B8E563}"/>
                </a:ext>
              </a:extLst>
            </p:cNvPr>
            <p:cNvSpPr/>
            <p:nvPr/>
          </p:nvSpPr>
          <p:spPr bwMode="auto">
            <a:xfrm>
              <a:off x="6444208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B8A69A8B-B5B0-4CE5-874F-AB16ED7A3E1F}"/>
                </a:ext>
              </a:extLst>
            </p:cNvPr>
            <p:cNvSpPr/>
            <p:nvPr/>
          </p:nvSpPr>
          <p:spPr bwMode="auto">
            <a:xfrm>
              <a:off x="6588224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B8C9347-ECA2-45E2-AC8E-EA2E4BC45A2B}"/>
                </a:ext>
              </a:extLst>
            </p:cNvPr>
            <p:cNvSpPr/>
            <p:nvPr/>
          </p:nvSpPr>
          <p:spPr bwMode="auto">
            <a:xfrm>
              <a:off x="6732240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CABA6DB-1A0A-4044-85C5-295C894D169D}"/>
                </a:ext>
              </a:extLst>
            </p:cNvPr>
            <p:cNvSpPr/>
            <p:nvPr/>
          </p:nvSpPr>
          <p:spPr bwMode="auto">
            <a:xfrm>
              <a:off x="6876256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5973CB3-D6CE-4FBD-9BF1-48574D686CC7}"/>
                </a:ext>
              </a:extLst>
            </p:cNvPr>
            <p:cNvSpPr/>
            <p:nvPr/>
          </p:nvSpPr>
          <p:spPr bwMode="auto">
            <a:xfrm>
              <a:off x="7020272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7AFC374-9F1D-491F-832C-C6AC92B17588}"/>
                </a:ext>
              </a:extLst>
            </p:cNvPr>
            <p:cNvSpPr/>
            <p:nvPr/>
          </p:nvSpPr>
          <p:spPr bwMode="auto">
            <a:xfrm>
              <a:off x="7164288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6A240764-DB83-4A45-A374-DD0152620A04}"/>
                </a:ext>
              </a:extLst>
            </p:cNvPr>
            <p:cNvSpPr/>
            <p:nvPr/>
          </p:nvSpPr>
          <p:spPr bwMode="auto">
            <a:xfrm>
              <a:off x="7308304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8063F20-967F-42C5-8966-2CF7724ACD24}"/>
                </a:ext>
              </a:extLst>
            </p:cNvPr>
            <p:cNvSpPr/>
            <p:nvPr/>
          </p:nvSpPr>
          <p:spPr bwMode="auto">
            <a:xfrm>
              <a:off x="7452320" y="300379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E17FEF91-A4C0-4B93-8198-BF5B99C4F5AD}"/>
                </a:ext>
              </a:extLst>
            </p:cNvPr>
            <p:cNvSpPr/>
            <p:nvPr/>
          </p:nvSpPr>
          <p:spPr bwMode="auto">
            <a:xfrm>
              <a:off x="6444208" y="314781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988C3495-426F-46E0-AC02-527771595866}"/>
                </a:ext>
              </a:extLst>
            </p:cNvPr>
            <p:cNvSpPr/>
            <p:nvPr/>
          </p:nvSpPr>
          <p:spPr bwMode="auto">
            <a:xfrm>
              <a:off x="6588224" y="314781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EEE8009-EC8D-483F-AD51-22A6E7AFEEA2}"/>
                </a:ext>
              </a:extLst>
            </p:cNvPr>
            <p:cNvSpPr/>
            <p:nvPr/>
          </p:nvSpPr>
          <p:spPr bwMode="auto">
            <a:xfrm>
              <a:off x="6732240" y="314781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FC3C8257-ADA2-46AB-8439-8050CA2E2DDD}"/>
                </a:ext>
              </a:extLst>
            </p:cNvPr>
            <p:cNvSpPr/>
            <p:nvPr/>
          </p:nvSpPr>
          <p:spPr bwMode="auto">
            <a:xfrm>
              <a:off x="6876256" y="3147814"/>
              <a:ext cx="144016" cy="144016"/>
            </a:xfrm>
            <a:prstGeom prst="rect">
              <a:avLst/>
            </a:prstGeom>
            <a:solidFill>
              <a:srgbClr val="0000FF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0F0ADA9D-579C-45C7-962F-7505BACEB29F}"/>
                </a:ext>
              </a:extLst>
            </p:cNvPr>
            <p:cNvSpPr/>
            <p:nvPr/>
          </p:nvSpPr>
          <p:spPr bwMode="auto">
            <a:xfrm>
              <a:off x="7020272" y="3147814"/>
              <a:ext cx="144016" cy="144016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2C3497E9-CFBA-40C9-9A4C-F12F4C352CF8}"/>
                </a:ext>
              </a:extLst>
            </p:cNvPr>
            <p:cNvSpPr/>
            <p:nvPr/>
          </p:nvSpPr>
          <p:spPr bwMode="auto">
            <a:xfrm>
              <a:off x="7164288" y="3147814"/>
              <a:ext cx="144016" cy="144016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9FB57BF-C59B-494D-8EB7-BD66B000ECCB}"/>
                </a:ext>
              </a:extLst>
            </p:cNvPr>
            <p:cNvSpPr/>
            <p:nvPr/>
          </p:nvSpPr>
          <p:spPr bwMode="auto">
            <a:xfrm>
              <a:off x="7308304" y="314781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2FE8CC56-80BA-4AEC-ADB6-3D7AFEFD2167}"/>
                </a:ext>
              </a:extLst>
            </p:cNvPr>
            <p:cNvSpPr/>
            <p:nvPr/>
          </p:nvSpPr>
          <p:spPr bwMode="auto">
            <a:xfrm>
              <a:off x="7452320" y="314781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2BB0185F-AF35-41B3-87CA-62175E5D3F35}"/>
                </a:ext>
              </a:extLst>
            </p:cNvPr>
            <p:cNvSpPr/>
            <p:nvPr/>
          </p:nvSpPr>
          <p:spPr bwMode="auto">
            <a:xfrm>
              <a:off x="6444208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CFC90518-830E-422B-85FD-FA7A339032F5}"/>
                </a:ext>
              </a:extLst>
            </p:cNvPr>
            <p:cNvSpPr/>
            <p:nvPr/>
          </p:nvSpPr>
          <p:spPr bwMode="auto">
            <a:xfrm>
              <a:off x="6588224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CBD1F779-33A9-4363-B486-F7DDFA3D89A4}"/>
                </a:ext>
              </a:extLst>
            </p:cNvPr>
            <p:cNvSpPr/>
            <p:nvPr/>
          </p:nvSpPr>
          <p:spPr bwMode="auto">
            <a:xfrm>
              <a:off x="6732240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D50850EC-BB0E-49DE-828C-B3EC79993E1B}"/>
                </a:ext>
              </a:extLst>
            </p:cNvPr>
            <p:cNvSpPr/>
            <p:nvPr/>
          </p:nvSpPr>
          <p:spPr bwMode="auto">
            <a:xfrm>
              <a:off x="6876256" y="3291830"/>
              <a:ext cx="144016" cy="144016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58D99EAA-5A56-4052-95F4-CDECC12DE8F5}"/>
                </a:ext>
              </a:extLst>
            </p:cNvPr>
            <p:cNvSpPr/>
            <p:nvPr/>
          </p:nvSpPr>
          <p:spPr bwMode="auto">
            <a:xfrm>
              <a:off x="7020272" y="3291830"/>
              <a:ext cx="144016" cy="144016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2F3A8F65-81A6-4E24-AA68-6302FD479DE8}"/>
                </a:ext>
              </a:extLst>
            </p:cNvPr>
            <p:cNvSpPr/>
            <p:nvPr/>
          </p:nvSpPr>
          <p:spPr bwMode="auto">
            <a:xfrm>
              <a:off x="7164288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063AAC6A-FF30-40A0-8FF5-58B72240A506}"/>
                </a:ext>
              </a:extLst>
            </p:cNvPr>
            <p:cNvSpPr/>
            <p:nvPr/>
          </p:nvSpPr>
          <p:spPr bwMode="auto">
            <a:xfrm>
              <a:off x="7308304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B5F35334-027F-4DBF-B416-D81231189D49}"/>
                </a:ext>
              </a:extLst>
            </p:cNvPr>
            <p:cNvSpPr/>
            <p:nvPr/>
          </p:nvSpPr>
          <p:spPr bwMode="auto">
            <a:xfrm>
              <a:off x="7452320" y="3291830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00795F56-6AE7-44D8-AC59-FEED64ABFDFE}"/>
                </a:ext>
              </a:extLst>
            </p:cNvPr>
            <p:cNvSpPr/>
            <p:nvPr/>
          </p:nvSpPr>
          <p:spPr bwMode="auto">
            <a:xfrm>
              <a:off x="6444208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3C6663BE-0CCC-4D8E-899A-2F9420D6FFCB}"/>
                </a:ext>
              </a:extLst>
            </p:cNvPr>
            <p:cNvSpPr/>
            <p:nvPr/>
          </p:nvSpPr>
          <p:spPr bwMode="auto">
            <a:xfrm>
              <a:off x="6588224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16F9DD6C-9556-4637-9572-8825FB962422}"/>
                </a:ext>
              </a:extLst>
            </p:cNvPr>
            <p:cNvSpPr/>
            <p:nvPr/>
          </p:nvSpPr>
          <p:spPr bwMode="auto">
            <a:xfrm>
              <a:off x="6732240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701C0CFC-D189-4AFB-A6A0-13B5B62C3A94}"/>
                </a:ext>
              </a:extLst>
            </p:cNvPr>
            <p:cNvSpPr/>
            <p:nvPr/>
          </p:nvSpPr>
          <p:spPr bwMode="auto">
            <a:xfrm>
              <a:off x="6876256" y="3435846"/>
              <a:ext cx="144016" cy="144016"/>
            </a:xfrm>
            <a:prstGeom prst="rect">
              <a:avLst/>
            </a:prstGeom>
            <a:solidFill>
              <a:srgbClr val="FFC000"/>
            </a:solidFill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C23B958D-AF32-4793-A5BD-9EE691475703}"/>
                </a:ext>
              </a:extLst>
            </p:cNvPr>
            <p:cNvSpPr/>
            <p:nvPr/>
          </p:nvSpPr>
          <p:spPr bwMode="auto">
            <a:xfrm>
              <a:off x="7020272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87E0B535-C3DF-403B-8E6A-526082E8ECA9}"/>
                </a:ext>
              </a:extLst>
            </p:cNvPr>
            <p:cNvSpPr/>
            <p:nvPr/>
          </p:nvSpPr>
          <p:spPr bwMode="auto">
            <a:xfrm>
              <a:off x="7164288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BC73D2FA-B5F9-46E1-AD31-3E5184DCF698}"/>
                </a:ext>
              </a:extLst>
            </p:cNvPr>
            <p:cNvSpPr/>
            <p:nvPr/>
          </p:nvSpPr>
          <p:spPr bwMode="auto">
            <a:xfrm>
              <a:off x="7308304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B14B79AD-0B32-453E-BE3F-B95E483C9CAA}"/>
                </a:ext>
              </a:extLst>
            </p:cNvPr>
            <p:cNvSpPr/>
            <p:nvPr/>
          </p:nvSpPr>
          <p:spPr bwMode="auto">
            <a:xfrm>
              <a:off x="7452320" y="3435846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49F8C75F-1B0A-4547-94ED-D1DF2BD9D3E8}"/>
                </a:ext>
              </a:extLst>
            </p:cNvPr>
            <p:cNvSpPr/>
            <p:nvPr/>
          </p:nvSpPr>
          <p:spPr bwMode="auto">
            <a:xfrm>
              <a:off x="6444208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7C01D351-7A1B-437C-8DC7-34F6F875DDA3}"/>
                </a:ext>
              </a:extLst>
            </p:cNvPr>
            <p:cNvSpPr/>
            <p:nvPr/>
          </p:nvSpPr>
          <p:spPr bwMode="auto">
            <a:xfrm>
              <a:off x="6588224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2C8C4576-A381-4E58-BF4E-C7786DEF65E6}"/>
                </a:ext>
              </a:extLst>
            </p:cNvPr>
            <p:cNvSpPr/>
            <p:nvPr/>
          </p:nvSpPr>
          <p:spPr bwMode="auto">
            <a:xfrm>
              <a:off x="6732240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9EB8772B-7BBB-4C83-942A-4552B08D3DB6}"/>
                </a:ext>
              </a:extLst>
            </p:cNvPr>
            <p:cNvSpPr/>
            <p:nvPr/>
          </p:nvSpPr>
          <p:spPr bwMode="auto">
            <a:xfrm>
              <a:off x="6876256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0FCE64C6-4425-4E65-9B8E-50A48CF85588}"/>
                </a:ext>
              </a:extLst>
            </p:cNvPr>
            <p:cNvSpPr/>
            <p:nvPr/>
          </p:nvSpPr>
          <p:spPr bwMode="auto">
            <a:xfrm>
              <a:off x="7020272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8DFB72FE-21DA-471E-9D0F-CC0A649F21F4}"/>
                </a:ext>
              </a:extLst>
            </p:cNvPr>
            <p:cNvSpPr/>
            <p:nvPr/>
          </p:nvSpPr>
          <p:spPr bwMode="auto">
            <a:xfrm>
              <a:off x="7164288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2BC7AAEC-7243-44E1-934C-15D2D9209065}"/>
                </a:ext>
              </a:extLst>
            </p:cNvPr>
            <p:cNvSpPr/>
            <p:nvPr/>
          </p:nvSpPr>
          <p:spPr bwMode="auto">
            <a:xfrm>
              <a:off x="7308304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61B24753-5537-45B5-B85D-3B3A7B2B8760}"/>
                </a:ext>
              </a:extLst>
            </p:cNvPr>
            <p:cNvSpPr/>
            <p:nvPr/>
          </p:nvSpPr>
          <p:spPr bwMode="auto">
            <a:xfrm>
              <a:off x="7452320" y="3579862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8F4DD486-EC62-4477-AF29-88F0AF62DE76}"/>
                </a:ext>
              </a:extLst>
            </p:cNvPr>
            <p:cNvSpPr/>
            <p:nvPr/>
          </p:nvSpPr>
          <p:spPr bwMode="auto">
            <a:xfrm>
              <a:off x="6444208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BBE832BD-D10E-4A25-9E6A-D283DFF3A468}"/>
                </a:ext>
              </a:extLst>
            </p:cNvPr>
            <p:cNvSpPr/>
            <p:nvPr/>
          </p:nvSpPr>
          <p:spPr bwMode="auto">
            <a:xfrm>
              <a:off x="6588224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F19B84A6-E148-4287-A066-F712C5B894EE}"/>
                </a:ext>
              </a:extLst>
            </p:cNvPr>
            <p:cNvSpPr/>
            <p:nvPr/>
          </p:nvSpPr>
          <p:spPr bwMode="auto">
            <a:xfrm>
              <a:off x="6732240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951894EE-042D-4C4D-A051-1833C8F63E83}"/>
                </a:ext>
              </a:extLst>
            </p:cNvPr>
            <p:cNvSpPr/>
            <p:nvPr/>
          </p:nvSpPr>
          <p:spPr bwMode="auto">
            <a:xfrm>
              <a:off x="6876256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A4C158C9-8060-4BC7-A99B-212F602B874C}"/>
                </a:ext>
              </a:extLst>
            </p:cNvPr>
            <p:cNvSpPr/>
            <p:nvPr/>
          </p:nvSpPr>
          <p:spPr bwMode="auto">
            <a:xfrm>
              <a:off x="7020272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8942F87D-6DAB-4563-B2D3-80C7EDE57F96}"/>
                </a:ext>
              </a:extLst>
            </p:cNvPr>
            <p:cNvSpPr/>
            <p:nvPr/>
          </p:nvSpPr>
          <p:spPr bwMode="auto">
            <a:xfrm>
              <a:off x="7164288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DF91E67E-AE23-4213-94E9-FCD9BFAA53D1}"/>
                </a:ext>
              </a:extLst>
            </p:cNvPr>
            <p:cNvSpPr/>
            <p:nvPr/>
          </p:nvSpPr>
          <p:spPr bwMode="auto">
            <a:xfrm>
              <a:off x="7308304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AB6AE5F1-B30B-4875-858F-9DBDCE350D19}"/>
                </a:ext>
              </a:extLst>
            </p:cNvPr>
            <p:cNvSpPr/>
            <p:nvPr/>
          </p:nvSpPr>
          <p:spPr bwMode="auto">
            <a:xfrm>
              <a:off x="7452320" y="3723878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4966AA2C-C482-4AE1-BB7F-E790D2AAD7BC}"/>
                </a:ext>
              </a:extLst>
            </p:cNvPr>
            <p:cNvSpPr/>
            <p:nvPr/>
          </p:nvSpPr>
          <p:spPr bwMode="auto">
            <a:xfrm>
              <a:off x="6444208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65285B25-F945-4E0B-B093-7FB803B0420F}"/>
                </a:ext>
              </a:extLst>
            </p:cNvPr>
            <p:cNvSpPr/>
            <p:nvPr/>
          </p:nvSpPr>
          <p:spPr bwMode="auto">
            <a:xfrm>
              <a:off x="6588224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EA19943E-5B16-4DF9-80AD-26EF3250D619}"/>
                </a:ext>
              </a:extLst>
            </p:cNvPr>
            <p:cNvSpPr/>
            <p:nvPr/>
          </p:nvSpPr>
          <p:spPr bwMode="auto">
            <a:xfrm>
              <a:off x="6732240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2DEB879E-6E45-4E6E-8A4C-2B3BFBB0D4DB}"/>
                </a:ext>
              </a:extLst>
            </p:cNvPr>
            <p:cNvSpPr/>
            <p:nvPr/>
          </p:nvSpPr>
          <p:spPr bwMode="auto">
            <a:xfrm>
              <a:off x="6876256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A8B3B357-1D8D-4B0F-A5D4-D16F1A8F1DB8}"/>
                </a:ext>
              </a:extLst>
            </p:cNvPr>
            <p:cNvSpPr/>
            <p:nvPr/>
          </p:nvSpPr>
          <p:spPr bwMode="auto">
            <a:xfrm>
              <a:off x="7020272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1248A14C-4B05-447F-AD90-2559C0041556}"/>
                </a:ext>
              </a:extLst>
            </p:cNvPr>
            <p:cNvSpPr/>
            <p:nvPr/>
          </p:nvSpPr>
          <p:spPr bwMode="auto">
            <a:xfrm>
              <a:off x="7164288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9D9A633B-A8C3-4077-9F53-EE75DA79C389}"/>
                </a:ext>
              </a:extLst>
            </p:cNvPr>
            <p:cNvSpPr/>
            <p:nvPr/>
          </p:nvSpPr>
          <p:spPr bwMode="auto">
            <a:xfrm>
              <a:off x="7308304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9DFB0D9F-F799-4C32-9A7B-E0FBE37FE2C5}"/>
                </a:ext>
              </a:extLst>
            </p:cNvPr>
            <p:cNvSpPr/>
            <p:nvPr/>
          </p:nvSpPr>
          <p:spPr bwMode="auto">
            <a:xfrm>
              <a:off x="7452320" y="3867894"/>
              <a:ext cx="144016" cy="144016"/>
            </a:xfrm>
            <a:prstGeom prst="rect">
              <a:avLst/>
            </a:prstGeom>
            <a:noFill/>
            <a:ln w="63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F5801FDD-4059-4A2C-9C46-EC47B6C48FD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444272" y="2859846"/>
              <a:ext cx="576000" cy="576000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D53D9DC4-49B5-44DC-A0A0-F6FF52083D3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20272" y="2859846"/>
              <a:ext cx="576000" cy="576000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619EA43C-D274-4BFD-A47B-6066EC71C79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443332" y="3435910"/>
              <a:ext cx="576000" cy="576000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BF854DE8-580F-4838-94FD-9C6C4E9A518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19332" y="3435910"/>
              <a:ext cx="576000" cy="576000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40000"/>
                </a:spcAft>
                <a:buClrTx/>
                <a:buSzTx/>
                <a:buFont typeface="Wingdings" pitchFamily="2" charset="2"/>
                <a:buNone/>
                <a:tabLst/>
              </a:pPr>
              <a:endParaRPr kumimoji="0" lang="de-DE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Frutiger LT Com 55 Roman" pitchFamily="34" charset="0"/>
              </a:endParaRPr>
            </a:p>
          </p:txBody>
        </p:sp>
      </p:grpSp>
      <p:sp>
        <p:nvSpPr>
          <p:cNvPr id="77" name="Inhaltsplatzhalter 3">
            <a:extLst>
              <a:ext uri="{FF2B5EF4-FFF2-40B4-BE49-F238E27FC236}">
                <a16:creationId xmlns:a16="http://schemas.microsoft.com/office/drawing/2014/main" id="{146211F3-9103-4AC2-88A8-4B9415084E31}"/>
              </a:ext>
            </a:extLst>
          </p:cNvPr>
          <p:cNvSpPr txBox="1">
            <a:spLocks/>
          </p:cNvSpPr>
          <p:nvPr/>
        </p:nvSpPr>
        <p:spPr bwMode="auto">
          <a:xfrm>
            <a:off x="5117231" y="2364402"/>
            <a:ext cx="3768645" cy="213808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6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tx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2pPr>
            <a:lvl3pPr marL="108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3pPr>
            <a:lvl4pPr marL="144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4pPr>
            <a:lvl5pPr marL="1800000" indent="-360000" algn="l" defTabSz="360000" rtl="0" fontAlgn="base">
              <a:spcBef>
                <a:spcPct val="0"/>
              </a:spcBef>
              <a:spcAft>
                <a:spcPts val="900"/>
              </a:spcAft>
              <a:buClr>
                <a:schemeClr val="bg2"/>
              </a:buClr>
              <a:buFont typeface="Wingdings" pitchFamily="2" charset="2"/>
              <a:buChar char="n"/>
              <a:defRPr sz="1600">
                <a:solidFill>
                  <a:schemeClr val="tx1"/>
                </a:solidFill>
                <a:latin typeface="+mn-lt"/>
              </a:defRPr>
            </a:lvl5pPr>
            <a:lvl6pPr marL="18875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6pPr>
            <a:lvl7pPr marL="23447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7pPr>
            <a:lvl8pPr marL="28019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8pPr>
            <a:lvl9pPr marL="3259138" indent="-358775" algn="l" rtl="0" fontAlgn="base">
              <a:spcBef>
                <a:spcPct val="0"/>
              </a:spcBef>
              <a:spcAft>
                <a:spcPct val="40000"/>
              </a:spcAft>
              <a:buClr>
                <a:schemeClr val="bg2"/>
              </a:buClr>
              <a:buFont typeface="Wingdings" pitchFamily="2" charset="2"/>
              <a:buChar char="n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ts val="600"/>
              </a:spcBef>
              <a:spcAft>
                <a:spcPts val="200"/>
              </a:spcAft>
              <a:buNone/>
            </a:pPr>
            <a:r>
              <a:rPr lang="en-GB" sz="1400" kern="0" dirty="0" err="1"/>
              <a:t>diag</a:t>
            </a:r>
            <a:r>
              <a:rPr lang="en-GB" sz="1400" kern="0" dirty="0"/>
              <a:t> = x + y</a:t>
            </a:r>
          </a:p>
          <a:p>
            <a:pPr marL="0" indent="0">
              <a:spcBef>
                <a:spcPts val="1200"/>
              </a:spcBef>
              <a:spcAft>
                <a:spcPts val="200"/>
              </a:spcAft>
              <a:buNone/>
            </a:pPr>
            <a:r>
              <a:rPr lang="en-GB" sz="1400" kern="0" dirty="0" err="1"/>
              <a:t>sumAbs</a:t>
            </a:r>
            <a:r>
              <a:rPr lang="en-GB" sz="1400" kern="0" dirty="0"/>
              <a:t>  =  sum of absolute values in local</a:t>
            </a:r>
            <a:br>
              <a:rPr lang="en-GB" sz="1400" kern="0" dirty="0"/>
            </a:br>
            <a:r>
              <a:rPr lang="en-GB" sz="1400" kern="0" dirty="0"/>
              <a:t>                   neighbourhood (template)</a:t>
            </a:r>
          </a:p>
          <a:p>
            <a:pPr marL="0" indent="0">
              <a:spcBef>
                <a:spcPts val="1200"/>
              </a:spcBef>
              <a:spcAft>
                <a:spcPts val="200"/>
              </a:spcAft>
              <a:buNone/>
            </a:pPr>
            <a:r>
              <a:rPr lang="en-GB" sz="1400" kern="0" dirty="0"/>
              <a:t>sumAbs1 = sum of partially reconstructed</a:t>
            </a:r>
            <a:br>
              <a:rPr lang="en-GB" sz="1400" kern="0" dirty="0"/>
            </a:br>
            <a:r>
              <a:rPr lang="en-GB" sz="1400" kern="0" dirty="0"/>
              <a:t>                   absolute levels after first pass</a:t>
            </a:r>
          </a:p>
          <a:p>
            <a:pPr marL="0" indent="0">
              <a:spcBef>
                <a:spcPts val="1200"/>
              </a:spcBef>
              <a:spcAft>
                <a:spcPts val="200"/>
              </a:spcAft>
              <a:buNone/>
            </a:pPr>
            <a:r>
              <a:rPr lang="en-GB" sz="1400" kern="0" dirty="0" err="1"/>
              <a:t>numSig</a:t>
            </a:r>
            <a:r>
              <a:rPr lang="en-GB" sz="1400" kern="0" dirty="0"/>
              <a:t>  = number of transform coefficients</a:t>
            </a:r>
            <a:br>
              <a:rPr lang="en-GB" sz="1400" kern="0" dirty="0"/>
            </a:br>
            <a:r>
              <a:rPr lang="en-GB" sz="1400" kern="0" dirty="0"/>
              <a:t>                  with </a:t>
            </a:r>
            <a:r>
              <a:rPr lang="en-GB" sz="1400" kern="0" dirty="0" err="1"/>
              <a:t>sig_coeff_flag</a:t>
            </a:r>
            <a:r>
              <a:rPr lang="en-GB" sz="1400" kern="0" dirty="0"/>
              <a:t> == 1</a:t>
            </a:r>
          </a:p>
          <a:p>
            <a:pPr marL="0" indent="0">
              <a:spcBef>
                <a:spcPts val="1200"/>
              </a:spcBef>
              <a:spcAft>
                <a:spcPts val="200"/>
              </a:spcAft>
              <a:buNone/>
            </a:pPr>
            <a:endParaRPr lang="en-GB" sz="1400" kern="0" dirty="0"/>
          </a:p>
          <a:p>
            <a:pPr marL="0" indent="0">
              <a:spcBef>
                <a:spcPts val="1200"/>
              </a:spcBef>
              <a:spcAft>
                <a:spcPts val="200"/>
              </a:spcAft>
              <a:buNone/>
            </a:pPr>
            <a:endParaRPr lang="en-GB" sz="1400" kern="0" dirty="0"/>
          </a:p>
        </p:txBody>
      </p:sp>
    </p:spTree>
    <p:extLst>
      <p:ext uri="{BB962C8B-B14F-4D97-AF65-F5344CB8AC3E}">
        <p14:creationId xmlns:p14="http://schemas.microsoft.com/office/powerpoint/2010/main" val="22786884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GB" noProof="0" dirty="0">
                <a:solidFill>
                  <a:srgbClr val="179C7D"/>
                </a:solidFill>
              </a:rPr>
              <a:t>Switch between Conventional and Dependent Quantization</a:t>
            </a:r>
          </a:p>
        </p:txBody>
      </p:sp>
      <p:sp>
        <p:nvSpPr>
          <p:cNvPr id="3" name="Inhaltsplatzhalter 3">
            <a:extLst>
              <a:ext uri="{FF2B5EF4-FFF2-40B4-BE49-F238E27FC236}">
                <a16:creationId xmlns:a16="http://schemas.microsoft.com/office/drawing/2014/main" id="{8CC36AA3-6044-4839-986B-DD3E7F1CC2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875" y="843557"/>
            <a:ext cx="8718613" cy="3744417"/>
          </a:xfrm>
        </p:spPr>
        <p:txBody>
          <a:bodyPr/>
          <a:lstStyle/>
          <a:p>
            <a:pPr marL="0" indent="0">
              <a:spcBef>
                <a:spcPts val="900"/>
              </a:spcBef>
              <a:spcAft>
                <a:spcPts val="0"/>
              </a:spcAft>
              <a:buNone/>
            </a:pPr>
            <a:r>
              <a:rPr lang="en-GB" b="1" dirty="0"/>
              <a:t>Same Approach for Coding of Transform Coefficient Levels</a:t>
            </a:r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noProof="0" dirty="0"/>
              <a:t>Conventional quantization: Special case where state is always equal to 0</a:t>
            </a:r>
          </a:p>
          <a:p>
            <a:pPr>
              <a:spcBef>
                <a:spcPts val="1200"/>
              </a:spcBef>
              <a:spcAft>
                <a:spcPts val="0"/>
              </a:spcAft>
            </a:pPr>
            <a:r>
              <a:rPr lang="en-US" dirty="0"/>
              <a:t>Switch between conventional and dependent quantization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400" dirty="0"/>
              <a:t>16-bit value (</a:t>
            </a:r>
            <a:r>
              <a:rPr lang="en-US" sz="1400" b="1" dirty="0">
                <a:solidFill>
                  <a:srgbClr val="0000FF"/>
                </a:solidFill>
              </a:rPr>
              <a:t>32040</a:t>
            </a:r>
            <a:r>
              <a:rPr lang="en-US" sz="1400" dirty="0"/>
              <a:t> or </a:t>
            </a:r>
            <a:r>
              <a:rPr lang="en-US" sz="1400" b="1" dirty="0"/>
              <a:t>0</a:t>
            </a:r>
            <a:r>
              <a:rPr lang="en-US" sz="1400" dirty="0"/>
              <a:t>) representing state transition table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endParaRPr lang="en-US" sz="1400" dirty="0"/>
          </a:p>
          <a:p>
            <a:pPr lvl="1">
              <a:spcBef>
                <a:spcPts val="600"/>
              </a:spcBef>
              <a:spcAft>
                <a:spcPts val="0"/>
              </a:spcAft>
            </a:pPr>
            <a:endParaRPr lang="en-US" sz="1400" dirty="0"/>
          </a:p>
          <a:p>
            <a:pPr lvl="1">
              <a:spcBef>
                <a:spcPts val="600"/>
              </a:spcBef>
              <a:spcAft>
                <a:spcPts val="0"/>
              </a:spcAft>
            </a:pPr>
            <a:endParaRPr lang="en-US" sz="1400" dirty="0"/>
          </a:p>
          <a:p>
            <a:pPr lvl="1">
              <a:spcBef>
                <a:spcPts val="600"/>
              </a:spcBef>
              <a:spcAft>
                <a:spcPts val="0"/>
              </a:spcAft>
            </a:pPr>
            <a:endParaRPr lang="en-US" sz="1400" dirty="0"/>
          </a:p>
          <a:p>
            <a:pPr lvl="1">
              <a:spcBef>
                <a:spcPts val="600"/>
              </a:spcBef>
              <a:spcAft>
                <a:spcPts val="0"/>
              </a:spcAft>
            </a:pPr>
            <a:endParaRPr lang="en-US" sz="1400" dirty="0"/>
          </a:p>
          <a:p>
            <a:pPr lvl="1">
              <a:spcBef>
                <a:spcPts val="600"/>
              </a:spcBef>
              <a:spcAft>
                <a:spcPts val="0"/>
              </a:spcAft>
            </a:pPr>
            <a:endParaRPr lang="en-US" sz="1400" dirty="0"/>
          </a:p>
          <a:p>
            <a:pPr>
              <a:spcBef>
                <a:spcPts val="600"/>
              </a:spcBef>
              <a:spcAft>
                <a:spcPts val="0"/>
              </a:spcAft>
            </a:pPr>
            <a:r>
              <a:rPr lang="en-US" sz="1400" dirty="0"/>
              <a:t>Current implementation:  Parameter in SPS</a:t>
            </a:r>
          </a:p>
          <a:p>
            <a:pPr lvl="1">
              <a:spcBef>
                <a:spcPts val="600"/>
              </a:spcBef>
              <a:spcAft>
                <a:spcPts val="0"/>
              </a:spcAft>
            </a:pPr>
            <a:r>
              <a:rPr lang="en-US" sz="1400" dirty="0"/>
              <a:t>Alternatives: PPS or slice header switch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5455766-C012-4BA5-BADB-2E904DA9291E}"/>
              </a:ext>
            </a:extLst>
          </p:cNvPr>
          <p:cNvSpPr txBox="1"/>
          <p:nvPr/>
        </p:nvSpPr>
        <p:spPr>
          <a:xfrm>
            <a:off x="611560" y="2200158"/>
            <a:ext cx="7200800" cy="147732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 rtlCol="0">
            <a:spAutoFit/>
          </a:bodyPr>
          <a:lstStyle/>
          <a:p>
            <a:pPr>
              <a:spcAft>
                <a:spcPts val="400"/>
              </a:spcAft>
            </a:pPr>
            <a:r>
              <a:rPr lang="de-DE" sz="1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state</a:t>
            </a: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= 0</a:t>
            </a:r>
          </a:p>
          <a:p>
            <a:pPr>
              <a:spcAft>
                <a:spcPts val="400"/>
              </a:spcAft>
            </a:pPr>
            <a:r>
              <a:rPr lang="de-DE" sz="1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for</a:t>
            </a: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( </a:t>
            </a:r>
            <a:r>
              <a:rPr lang="de-DE" sz="1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subblocks</a:t>
            </a: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... )  {</a:t>
            </a:r>
          </a:p>
          <a:p>
            <a:pPr>
              <a:spcAft>
                <a:spcPts val="400"/>
              </a:spcAft>
            </a:pP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de-DE" sz="1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for</a:t>
            </a: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( </a:t>
            </a:r>
            <a:r>
              <a:rPr lang="de-DE" sz="1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scanId</a:t>
            </a: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... )  {</a:t>
            </a:r>
          </a:p>
          <a:p>
            <a:pPr>
              <a:spcAft>
                <a:spcPts val="400"/>
              </a:spcAft>
            </a:pP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de-DE" sz="1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encode</a:t>
            </a: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lang="de-DE" sz="1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decode</a:t>
            </a: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e-DE" sz="1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absLevel</a:t>
            </a:r>
            <a:endParaRPr lang="de-DE" sz="1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>
              <a:spcAft>
                <a:spcPts val="400"/>
              </a:spcAft>
            </a:pP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de-DE" sz="1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state</a:t>
            </a: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= ( </a:t>
            </a:r>
            <a:r>
              <a:rPr lang="de-DE" sz="1000" b="1" dirty="0">
                <a:solidFill>
                  <a:srgbClr val="0000FF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32040</a:t>
            </a: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&gt;&gt; ( ( </a:t>
            </a:r>
            <a:r>
              <a:rPr lang="de-DE" sz="1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state</a:t>
            </a: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&lt;&lt; 2 ) + ( ( </a:t>
            </a:r>
            <a:r>
              <a:rPr lang="de-DE" sz="1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absLevel</a:t>
            </a: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&amp; 1 ) &lt;&lt; 1 ) ) ) &amp; 3 </a:t>
            </a:r>
            <a:r>
              <a:rPr lang="de-DE" sz="1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absLevel</a:t>
            </a: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&amp; 1 ]</a:t>
            </a:r>
          </a:p>
          <a:p>
            <a:pPr>
              <a:spcAft>
                <a:spcPts val="400"/>
              </a:spcAft>
            </a:pP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 }</a:t>
            </a:r>
          </a:p>
          <a:p>
            <a:pPr>
              <a:spcAft>
                <a:spcPts val="400"/>
              </a:spcAft>
            </a:pPr>
            <a:r>
              <a:rPr lang="de-DE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9850227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GB" noProof="0" dirty="0">
                <a:solidFill>
                  <a:srgbClr val="179C7D"/>
                </a:solidFill>
              </a:rPr>
              <a:t>Coding Efficiency:  Coefficient Coding Only (VTM Config.)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299681F-70AC-44EB-B936-E40986BA89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9662" y="771750"/>
            <a:ext cx="5664677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2472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GB" noProof="0" dirty="0">
                <a:solidFill>
                  <a:srgbClr val="179C7D"/>
                </a:solidFill>
              </a:rPr>
              <a:t>Coding Efficiency:  Coefficient Coding Only (BMS Config.)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8BEA3C-D309-4877-8353-362C67588A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9662" y="771750"/>
            <a:ext cx="5664677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1705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GB" noProof="0" dirty="0">
                <a:solidFill>
                  <a:srgbClr val="179C7D"/>
                </a:solidFill>
              </a:rPr>
              <a:t>Coding Efficiency:  Dependent Quantization (VTM Config.)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7D77061-82A5-4A66-A0E7-386B2E3D98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9662" y="771750"/>
            <a:ext cx="5664677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180792"/>
      </p:ext>
    </p:extLst>
  </p:cSld>
  <p:clrMapOvr>
    <a:masterClrMapping/>
  </p:clrMapOvr>
</p:sld>
</file>

<file path=ppt/theme/theme1.xml><?xml version="1.0" encoding="utf-8"?>
<a:theme xmlns:a="http://schemas.openxmlformats.org/drawingml/2006/main" name="Fraunhofer HHI Master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Bullets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P10_140328_ppt_Master_Ins_de_4zu3</Template>
  <TotalTime>0</TotalTime>
  <Words>722</Words>
  <Application>Microsoft Office PowerPoint</Application>
  <PresentationFormat>On-screen Show (16:9)</PresentationFormat>
  <Paragraphs>112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Frutiger LT Com 45 Light</vt:lpstr>
      <vt:lpstr>Courier New</vt:lpstr>
      <vt:lpstr>Frutiger LT Com 55 Roman</vt:lpstr>
      <vt:lpstr>Wingdings</vt:lpstr>
      <vt:lpstr>Fraunhofer HHI Master</vt:lpstr>
      <vt:lpstr>JVET-K0072 </vt:lpstr>
      <vt:lpstr>Introduction</vt:lpstr>
      <vt:lpstr>Overview</vt:lpstr>
      <vt:lpstr>Binarization and Coding Order of Bins (in sub-block)</vt:lpstr>
      <vt:lpstr>Context Modelling</vt:lpstr>
      <vt:lpstr>Switch between Conventional and Dependent Quantization</vt:lpstr>
      <vt:lpstr>Coding Efficiency:  Coefficient Coding Only (VTM Config.)</vt:lpstr>
      <vt:lpstr>Coding Efficiency:  Coefficient Coding Only (BMS Config.)</vt:lpstr>
      <vt:lpstr>Coding Efficiency:  Dependent Quantization (VTM Config.)</vt:lpstr>
      <vt:lpstr>Coding Efficiency:  Dependent Quantization (BMS Config.)</vt:lpstr>
      <vt:lpstr>Summary</vt:lpstr>
    </vt:vector>
  </TitlesOfParts>
  <Company>Fraunhofer - Heinrich-Hertz-Institute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Titel mit logo/Titel durch Klicken hinzufügen</dc:title>
  <dc:creator>Fraunhofer HHI</dc:creator>
  <cp:lastModifiedBy>v2</cp:lastModifiedBy>
  <cp:revision>378</cp:revision>
  <cp:lastPrinted>2011-04-27T07:57:31Z</cp:lastPrinted>
  <dcterms:created xsi:type="dcterms:W3CDTF">2016-03-16T10:16:45Z</dcterms:created>
  <dcterms:modified xsi:type="dcterms:W3CDTF">2018-07-08T21:45:47Z</dcterms:modified>
</cp:coreProperties>
</file>

<file path=userCustomization/customUI.xml><?xml version="1.0" encoding="utf-8"?>
<mso:customUI xmlns:doc="http://schemas.microsoft.com/office/2006/01/customui/currentDocument" xmlns:mso="http://schemas.microsoft.com/office/2006/01/customui">
  <mso:ribbon>
    <mso:qat>
      <mso:documentControls>
        <mso:separator idQ="doc:sep1" visible="true"/>
        <mso:control idQ="mso:SlideLayoutGallery" visible="true"/>
      </mso:documentControls>
    </mso:qat>
  </mso:ribbon>
</mso:customUI>
</file>