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15"/>
  </p:notesMasterIdLst>
  <p:handoutMasterIdLst>
    <p:handoutMasterId r:id="rId16"/>
  </p:handoutMasterIdLst>
  <p:sldIdLst>
    <p:sldId id="256" r:id="rId2"/>
    <p:sldId id="369" r:id="rId3"/>
    <p:sldId id="357" r:id="rId4"/>
    <p:sldId id="381" r:id="rId5"/>
    <p:sldId id="382" r:id="rId6"/>
    <p:sldId id="383" r:id="rId7"/>
    <p:sldId id="384" r:id="rId8"/>
    <p:sldId id="385" r:id="rId9"/>
    <p:sldId id="387" r:id="rId10"/>
    <p:sldId id="386" r:id="rId11"/>
    <p:sldId id="388" r:id="rId12"/>
    <p:sldId id="389" r:id="rId13"/>
    <p:sldId id="380" r:id="rId14"/>
  </p:sldIdLst>
  <p:sldSz cx="9144000" cy="5143500" type="screen16x9"/>
  <p:notesSz cx="6731000" cy="9867900"/>
  <p:embeddedFontLst>
    <p:embeddedFont>
      <p:font typeface="Frutiger LT Com 45 Light" panose="020B0303030504090204" charset="0"/>
      <p:regular r:id="rId17"/>
      <p:bold r:id="rId18"/>
      <p:italic r:id="rId19"/>
      <p:boldItalic r:id="rId20"/>
    </p:embeddedFont>
    <p:embeddedFont>
      <p:font typeface="Frutiger LT Com 55 Roman" panose="020B0503030504090204" charset="0"/>
      <p:regular r:id="rId21"/>
      <p:bold r:id="rId22"/>
      <p:italic r:id="rId23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393FF"/>
    <a:srgbClr val="179C7D"/>
    <a:srgbClr val="D4E6F4"/>
    <a:srgbClr val="6161FF"/>
    <a:srgbClr val="EB6A0A"/>
    <a:srgbClr val="A2D7CB"/>
    <a:srgbClr val="FFFFFF"/>
    <a:srgbClr val="B2B2B2"/>
    <a:srgbClr val="EE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9" autoAdjust="0"/>
    <p:restoredTop sz="96395" autoAdjust="0"/>
  </p:normalViewPr>
  <p:slideViewPr>
    <p:cSldViewPr showGuides="1">
      <p:cViewPr varScale="1">
        <p:scale>
          <a:sx n="189" d="100"/>
          <a:sy n="189" d="100"/>
        </p:scale>
        <p:origin x="162" y="462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08.07.2018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/>
              <a:t>JVET-K0071</a:t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u="sng" kern="0" cap="none" dirty="0"/>
              <a:t>CE7:</a:t>
            </a:r>
            <a:r>
              <a:rPr lang="en-US" kern="0" cap="none" dirty="0"/>
              <a:t> Transform Coefficient Coding</a:t>
            </a:r>
          </a:p>
          <a:p>
            <a:pPr algn="ctr">
              <a:buFontTx/>
            </a:pPr>
            <a:r>
              <a:rPr lang="en-US" kern="0" cap="none" dirty="0"/>
              <a:t>and Dependent Quantization</a:t>
            </a:r>
          </a:p>
          <a:p>
            <a:pPr algn="ctr">
              <a:buFontTx/>
            </a:pPr>
            <a:r>
              <a:rPr lang="en-US" kern="0" cap="none" dirty="0"/>
              <a:t>(Tests 7.1.2, 7.2.1)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7.2.1:  Dependent Scalar Quantization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2DCF05-4433-4356-93D3-FD414B0FB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25" y="771750"/>
            <a:ext cx="818615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47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Gain by Dependent Quantization (on top of </a:t>
            </a:r>
            <a:r>
              <a:rPr lang="en-GB" noProof="0" dirty="0" err="1">
                <a:solidFill>
                  <a:srgbClr val="179C7D"/>
                </a:solidFill>
              </a:rPr>
              <a:t>coeff</a:t>
            </a:r>
            <a:r>
              <a:rPr lang="en-GB" noProof="0" dirty="0">
                <a:solidFill>
                  <a:srgbClr val="179C7D"/>
                </a:solidFill>
              </a:rPr>
              <a:t>. coding)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2F34DD-D652-4361-86FA-EED649AB9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7F4DAA-3C24-40C3-AFD6-34AB33955E6B}"/>
              </a:ext>
            </a:extLst>
          </p:cNvPr>
          <p:cNvSpPr txBox="1"/>
          <p:nvPr/>
        </p:nvSpPr>
        <p:spPr>
          <a:xfrm>
            <a:off x="107504" y="1999285"/>
            <a:ext cx="1467068" cy="11449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comparison</a:t>
            </a:r>
          </a:p>
          <a:p>
            <a:r>
              <a:rPr lang="en-GB" dirty="0"/>
              <a:t>to sign data</a:t>
            </a:r>
          </a:p>
          <a:p>
            <a:r>
              <a:rPr lang="en-GB" dirty="0"/>
              <a:t>hiding</a:t>
            </a:r>
          </a:p>
        </p:txBody>
      </p:sp>
    </p:spTree>
    <p:extLst>
      <p:ext uri="{BB962C8B-B14F-4D97-AF65-F5344CB8AC3E}">
        <p14:creationId xmlns:p14="http://schemas.microsoft.com/office/powerpoint/2010/main" val="2937603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Gain by Dependent Quantization (on top of </a:t>
            </a:r>
            <a:r>
              <a:rPr lang="en-GB" noProof="0" dirty="0" err="1">
                <a:solidFill>
                  <a:srgbClr val="179C7D"/>
                </a:solidFill>
              </a:rPr>
              <a:t>coeff</a:t>
            </a:r>
            <a:r>
              <a:rPr lang="en-GB" noProof="0" dirty="0">
                <a:solidFill>
                  <a:srgbClr val="179C7D"/>
                </a:solidFill>
              </a:rPr>
              <a:t>. coding)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4E982-3280-4744-BBF8-B2AB69656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EBFAF74-4D95-4B0C-B658-65A8EF0F43B1}"/>
              </a:ext>
            </a:extLst>
          </p:cNvPr>
          <p:cNvSpPr txBox="1"/>
          <p:nvPr/>
        </p:nvSpPr>
        <p:spPr>
          <a:xfrm>
            <a:off x="107504" y="1999285"/>
            <a:ext cx="1467068" cy="11449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comparison</a:t>
            </a:r>
          </a:p>
          <a:p>
            <a:r>
              <a:rPr lang="en-GB" dirty="0"/>
              <a:t>to sign data</a:t>
            </a:r>
          </a:p>
          <a:p>
            <a:r>
              <a:rPr lang="en-GB" dirty="0"/>
              <a:t>hiding</a:t>
            </a:r>
          </a:p>
        </p:txBody>
      </p:sp>
    </p:spTree>
    <p:extLst>
      <p:ext uri="{BB962C8B-B14F-4D97-AF65-F5344CB8AC3E}">
        <p14:creationId xmlns:p14="http://schemas.microsoft.com/office/powerpoint/2010/main" val="559474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rgbClr val="179C7D"/>
                </a:solidFill>
              </a:rPr>
              <a:t>Summary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843558"/>
            <a:ext cx="8574596" cy="3600400"/>
          </a:xfrm>
        </p:spPr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GB" b="1" dirty="0"/>
              <a:t>Transform Coefficient Coding (test 7.1.2)</a:t>
            </a:r>
          </a:p>
          <a:p>
            <a:pPr>
              <a:spcAft>
                <a:spcPts val="300"/>
              </a:spcAft>
            </a:pPr>
            <a:r>
              <a:rPr lang="en-GB" dirty="0"/>
              <a:t>Changes binarization of absolute values and coding order of bins (inside sub-block)</a:t>
            </a:r>
          </a:p>
          <a:p>
            <a:pPr>
              <a:spcAft>
                <a:spcPts val="300"/>
              </a:spcAft>
            </a:pPr>
            <a:r>
              <a:rPr lang="en-GB" dirty="0"/>
              <a:t>Context modelling using local neighbourhood (5 neighbours)</a:t>
            </a:r>
          </a:p>
          <a:p>
            <a:pPr>
              <a:spcAft>
                <a:spcPts val="300"/>
              </a:spcAft>
            </a:pPr>
            <a:r>
              <a:rPr lang="en-GB" dirty="0"/>
              <a:t>Average results relative to VTM:</a:t>
            </a:r>
          </a:p>
          <a:p>
            <a:pPr lvl="1">
              <a:spcAft>
                <a:spcPts val="300"/>
              </a:spcAft>
            </a:pPr>
            <a:r>
              <a:rPr lang="en-GB" noProof="0" dirty="0"/>
              <a:t>AI: </a:t>
            </a:r>
            <a:r>
              <a:rPr lang="en-GB" b="1" noProof="0" dirty="0"/>
              <a:t>−1.7%</a:t>
            </a:r>
            <a:r>
              <a:rPr lang="en-GB" noProof="0" dirty="0"/>
              <a:t>,  </a:t>
            </a:r>
            <a:r>
              <a:rPr lang="en-GB" dirty="0"/>
              <a:t>RA: </a:t>
            </a:r>
            <a:r>
              <a:rPr lang="en-GB" b="1" dirty="0"/>
              <a:t>−1.2%</a:t>
            </a:r>
            <a:r>
              <a:rPr lang="en-GB" dirty="0"/>
              <a:t>,  LB: </a:t>
            </a:r>
            <a:r>
              <a:rPr lang="en-GB" b="1" dirty="0"/>
              <a:t>−0.9%</a:t>
            </a:r>
            <a:r>
              <a:rPr lang="en-GB" dirty="0"/>
              <a:t> (encoder ~101%, decoder ~100%)</a:t>
            </a:r>
          </a:p>
          <a:p>
            <a:pPr lvl="1">
              <a:spcAft>
                <a:spcPts val="300"/>
              </a:spcAft>
            </a:pPr>
            <a:endParaRPr lang="en-GB" dirty="0"/>
          </a:p>
          <a:p>
            <a:pPr marL="0" indent="0">
              <a:spcAft>
                <a:spcPts val="300"/>
              </a:spcAft>
              <a:buNone/>
            </a:pPr>
            <a:r>
              <a:rPr lang="en-GB" b="1" dirty="0"/>
              <a:t>Dependent Scalar Quantization (test 7.2.1)</a:t>
            </a:r>
          </a:p>
          <a:p>
            <a:pPr>
              <a:spcAft>
                <a:spcPts val="300"/>
              </a:spcAft>
            </a:pPr>
            <a:r>
              <a:rPr lang="en-GB" dirty="0"/>
              <a:t>Switching between two scalar quantizers using state machine (4 states)</a:t>
            </a:r>
          </a:p>
          <a:p>
            <a:pPr>
              <a:spcAft>
                <a:spcPts val="300"/>
              </a:spcAft>
            </a:pPr>
            <a:r>
              <a:rPr lang="en-GB" dirty="0"/>
              <a:t>Transform coding of test 7.1.2 with different context sets for different quantizers</a:t>
            </a:r>
          </a:p>
          <a:p>
            <a:pPr>
              <a:spcAft>
                <a:spcPts val="300"/>
              </a:spcAft>
            </a:pPr>
            <a:r>
              <a:rPr lang="en-GB" dirty="0"/>
              <a:t>Average results relative to VTM:</a:t>
            </a:r>
          </a:p>
          <a:p>
            <a:pPr lvl="1">
              <a:spcAft>
                <a:spcPts val="300"/>
              </a:spcAft>
            </a:pPr>
            <a:r>
              <a:rPr lang="en-GB" dirty="0"/>
              <a:t>AI: </a:t>
            </a:r>
            <a:r>
              <a:rPr lang="en-GB" b="1" dirty="0"/>
              <a:t>−5.0%</a:t>
            </a:r>
            <a:r>
              <a:rPr lang="en-GB" dirty="0"/>
              <a:t>,  RA: </a:t>
            </a:r>
            <a:r>
              <a:rPr lang="en-GB" b="1" dirty="0"/>
              <a:t>−3.4%</a:t>
            </a:r>
            <a:r>
              <a:rPr lang="en-GB" dirty="0"/>
              <a:t>,  LB: </a:t>
            </a:r>
            <a:r>
              <a:rPr lang="en-GB" b="1" dirty="0"/>
              <a:t>−2.7%</a:t>
            </a:r>
            <a:r>
              <a:rPr lang="en-GB" dirty="0"/>
              <a:t> (encoder ~110-115%, decoder ~96-100%)</a:t>
            </a:r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Version with alternative entropy coding: JVET-K0072</a:t>
            </a:r>
          </a:p>
        </p:txBody>
      </p:sp>
    </p:spTree>
    <p:extLst>
      <p:ext uri="{BB962C8B-B14F-4D97-AF65-F5344CB8AC3E}">
        <p14:creationId xmlns:p14="http://schemas.microsoft.com/office/powerpoint/2010/main" val="36827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Overview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noProof="0" dirty="0"/>
              <a:t>Test CE7-1.2.:  Transform Coefficient Coding</a:t>
            </a:r>
          </a:p>
          <a:p>
            <a:pPr>
              <a:spcAft>
                <a:spcPts val="600"/>
              </a:spcAft>
            </a:pPr>
            <a:r>
              <a:rPr lang="en-US" noProof="0" dirty="0"/>
              <a:t>Modified coding order and binarization (relative to HEVC / VTM)</a:t>
            </a:r>
          </a:p>
          <a:p>
            <a:pPr>
              <a:spcAft>
                <a:spcPts val="600"/>
              </a:spcAft>
            </a:pPr>
            <a:r>
              <a:rPr lang="en-US" dirty="0"/>
              <a:t>Modified context modelling (relative to HEVC / VTM)</a:t>
            </a:r>
          </a:p>
          <a:p>
            <a:pPr>
              <a:spcAft>
                <a:spcPts val="600"/>
              </a:spcAft>
            </a:pPr>
            <a:endParaRPr lang="en-US" noProof="0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Test CE7-2.1.:  Dependent Scalar Quantization</a:t>
            </a:r>
          </a:p>
          <a:p>
            <a:pPr>
              <a:spcAft>
                <a:spcPts val="600"/>
              </a:spcAft>
            </a:pPr>
            <a:r>
              <a:rPr lang="en-US" dirty="0"/>
              <a:t>Two scalar quantizers with different reconstruction levels</a:t>
            </a:r>
          </a:p>
          <a:p>
            <a:pPr>
              <a:spcAft>
                <a:spcPts val="600"/>
              </a:spcAft>
            </a:pPr>
            <a:r>
              <a:rPr lang="en-US" dirty="0"/>
              <a:t>Quantizer switch using state machine with four states (using parity of levels)</a:t>
            </a:r>
          </a:p>
          <a:p>
            <a:pPr>
              <a:spcAft>
                <a:spcPts val="600"/>
              </a:spcAft>
            </a:pPr>
            <a:r>
              <a:rPr lang="en-US" dirty="0"/>
              <a:t>Coding of transform coefficient levels:</a:t>
            </a:r>
            <a:br>
              <a:rPr lang="en-US" dirty="0"/>
            </a:br>
            <a:r>
              <a:rPr lang="en-US" dirty="0"/>
              <a:t>Approach of test CE7-1.2. with one addition</a:t>
            </a:r>
          </a:p>
          <a:p>
            <a:pPr>
              <a:spcAft>
                <a:spcPts val="600"/>
              </a:spcAft>
            </a:pPr>
            <a:endParaRPr lang="en-US" noProof="0" dirty="0"/>
          </a:p>
          <a:p>
            <a:pPr>
              <a:spcAft>
                <a:spcPts val="600"/>
              </a:spcAft>
            </a:pPr>
            <a:endParaRPr lang="en-US" noProof="0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4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7.1.2:  Transform Coefficient Coding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843558"/>
            <a:ext cx="8574596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GB" b="1" noProof="0" dirty="0"/>
              <a:t>Modifications relative to HEVC / VTM-1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u="sng" dirty="0"/>
              <a:t>Context modelling for Cr-</a:t>
            </a:r>
            <a:r>
              <a:rPr lang="en-GB" u="sng" dirty="0" err="1"/>
              <a:t>Cbf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Probability model is selected based on value of </a:t>
            </a:r>
            <a:r>
              <a:rPr lang="en-GB" dirty="0" err="1"/>
              <a:t>Cb-Cbf</a:t>
            </a:r>
            <a:r>
              <a:rPr lang="en-GB" dirty="0"/>
              <a:t> (see also JVET-K0281)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u="sng" dirty="0"/>
              <a:t>Coding order of bins in a sub-block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All bins for an absolute value are coded successively (before any bin for next position)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u="sng" dirty="0"/>
              <a:t>Binarization of absolute values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First five bins are coded in regular mode (sig, gt1, gt2, gt3, gt4)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u="sng" dirty="0"/>
              <a:t>Context modelling for bins of absolute values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Use absolute values in local neighbourhood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GB" dirty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/>
              <a:t>Note: Coding order is suitable for a combination with dependent quantization</a:t>
            </a:r>
          </a:p>
        </p:txBody>
      </p:sp>
    </p:spTree>
    <p:extLst>
      <p:ext uri="{BB962C8B-B14F-4D97-AF65-F5344CB8AC3E}">
        <p14:creationId xmlns:p14="http://schemas.microsoft.com/office/powerpoint/2010/main" val="3553642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7.1.2:  Transform Coefficient Coding</a:t>
            </a:r>
          </a:p>
        </p:txBody>
      </p:sp>
      <p:sp>
        <p:nvSpPr>
          <p:cNvPr id="6" name="Inhaltsplatzhalter 3">
            <a:extLst>
              <a:ext uri="{FF2B5EF4-FFF2-40B4-BE49-F238E27FC236}">
                <a16:creationId xmlns:a16="http://schemas.microsoft.com/office/drawing/2014/main" id="{06D68B48-7295-4E06-A95C-8E736E3FD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554" y="1261328"/>
            <a:ext cx="4549322" cy="2764859"/>
          </a:xfr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for(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… )  {  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sig_coeff_flag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if(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sig_coeff_flag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] )  {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abs_level_gt1_flag[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  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if( abs_level_gt1_flag[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] )  {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abs_level_gt2_flag[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  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if( abs_level_gt2_flag[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] )  {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abs_level_gt3_flag[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if( abs_level_gt3_flag[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] )  {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abs_level_gt4_flag[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if( abs_level_gt4_flag[ </a:t>
            </a:r>
            <a:r>
              <a:rPr lang="en-US" sz="900" kern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] )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abs_level_remaining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en-US" sz="900" b="1" kern="1200" dirty="0" err="1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en-US" sz="900" b="1" kern="1200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]</a:t>
            </a: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// bypass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}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}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en-US" sz="900" kern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7090ED2-F94C-4678-B8EF-309199F619A6}"/>
              </a:ext>
            </a:extLst>
          </p:cNvPr>
          <p:cNvSpPr txBox="1">
            <a:spLocks/>
          </p:cNvSpPr>
          <p:nvPr/>
        </p:nvSpPr>
        <p:spPr bwMode="auto">
          <a:xfrm>
            <a:off x="245876" y="843558"/>
            <a:ext cx="4542148" cy="3600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b="1" kern="0" dirty="0"/>
              <a:t>Coding Order and Binarization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kern="0" dirty="0"/>
              <a:t>No changes above sub-block level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kern="0" dirty="0"/>
              <a:t>Two passes inside sub-block: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/>
              <a:t>absolute values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sz="1400" kern="0" dirty="0"/>
              <a:t>signs (bypass mode)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kern="0" dirty="0"/>
              <a:t>Binarization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 err="1"/>
              <a:t>sig_coeff_flag</a:t>
            </a:r>
            <a:endParaRPr lang="en-GB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/>
              <a:t>abs_level_gt1_flag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/>
              <a:t>abs_level_gt2_flag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/>
              <a:t>abs_level_gt3_flag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/>
              <a:t>abs_level_gt4_flag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sz="1400" kern="0" dirty="0" err="1"/>
              <a:t>abs_level_remaining</a:t>
            </a:r>
            <a:r>
              <a:rPr lang="en-GB" sz="1400" kern="0" dirty="0"/>
              <a:t>  (bypass)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60363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7.1.2:  Transform Coefficient Coding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7090ED2-F94C-4678-B8EF-309199F619A6}"/>
              </a:ext>
            </a:extLst>
          </p:cNvPr>
          <p:cNvSpPr txBox="1">
            <a:spLocks/>
          </p:cNvSpPr>
          <p:nvPr/>
        </p:nvSpPr>
        <p:spPr bwMode="auto">
          <a:xfrm>
            <a:off x="245876" y="843558"/>
            <a:ext cx="4542148" cy="3600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b="1" kern="0" dirty="0"/>
              <a:t>Context Modelling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GB" kern="0" dirty="0"/>
              <a:t>Uses already coded absolute values </a:t>
            </a:r>
            <a:br>
              <a:rPr lang="en-GB" kern="0" dirty="0"/>
            </a:br>
            <a:r>
              <a:rPr lang="en-GB" kern="0" dirty="0"/>
              <a:t>in local neighbourhood as well as</a:t>
            </a:r>
            <a:br>
              <a:rPr lang="en-GB" kern="0" dirty="0"/>
            </a:br>
            <a:r>
              <a:rPr lang="en-GB" kern="0" dirty="0"/>
              <a:t>diagonal position </a:t>
            </a:r>
            <a:r>
              <a:rPr lang="en-GB" kern="0" dirty="0" err="1"/>
              <a:t>diag</a:t>
            </a:r>
            <a:r>
              <a:rPr lang="en-GB" kern="0" dirty="0"/>
              <a:t> = x + y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kern="0" dirty="0" err="1"/>
              <a:t>sig_coeff_flag</a:t>
            </a:r>
            <a:r>
              <a:rPr lang="en-GB" kern="0" dirty="0"/>
              <a:t> (30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</a:t>
            </a:r>
            <a:r>
              <a:rPr lang="en-GB" sz="1400" kern="0" dirty="0" err="1"/>
              <a:t>sumAbs</a:t>
            </a:r>
            <a:r>
              <a:rPr lang="en-GB" sz="1400" kern="0" dirty="0"/>
              <a:t>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abs_level_gt1/2/3/4_flag (64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</a:t>
            </a:r>
            <a:r>
              <a:rPr lang="en-GB" sz="1400" kern="0" dirty="0" err="1"/>
              <a:t>sumAbs</a:t>
            </a:r>
            <a:r>
              <a:rPr lang="en-GB" sz="1400" kern="0" dirty="0"/>
              <a:t> − </a:t>
            </a:r>
            <a:r>
              <a:rPr lang="en-GB" sz="1400" kern="0" dirty="0" err="1"/>
              <a:t>numSig</a:t>
            </a:r>
            <a:r>
              <a:rPr lang="en-GB" sz="1400" kern="0" dirty="0"/>
              <a:t>, last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Rice parameter for binarization of</a:t>
            </a:r>
            <a:br>
              <a:rPr lang="en-GB" kern="0" dirty="0"/>
            </a:br>
            <a:r>
              <a:rPr lang="en-GB" kern="0" dirty="0" err="1"/>
              <a:t>abs_level_remaining</a:t>
            </a:r>
            <a:endParaRPr lang="en-GB" kern="0" dirty="0"/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GoRice</a:t>
            </a:r>
            <a:r>
              <a:rPr lang="en-GB" sz="1400" kern="0" dirty="0"/>
              <a:t> = f( </a:t>
            </a:r>
            <a:r>
              <a:rPr lang="en-GB" sz="1400" kern="0" dirty="0" err="1"/>
              <a:t>sumAbs</a:t>
            </a:r>
            <a:r>
              <a:rPr lang="en-GB" sz="1400" kern="0" dirty="0"/>
              <a:t> − </a:t>
            </a:r>
            <a:r>
              <a:rPr lang="en-GB" sz="1400" kern="0" dirty="0" err="1"/>
              <a:t>numSig</a:t>
            </a:r>
            <a:r>
              <a:rPr lang="en-GB" sz="1400" kern="0" dirty="0"/>
              <a:t> 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71B878-3AB4-45F8-8829-0616EF5B7BED}"/>
              </a:ext>
            </a:extLst>
          </p:cNvPr>
          <p:cNvGrpSpPr>
            <a:grpSpLocks noChangeAspect="1"/>
          </p:cNvGrpSpPr>
          <p:nvPr/>
        </p:nvGrpSpPr>
        <p:grpSpPr>
          <a:xfrm>
            <a:off x="5940152" y="1059782"/>
            <a:ext cx="1801362" cy="1800000"/>
            <a:chOff x="6443332" y="2859782"/>
            <a:chExt cx="1153004" cy="115212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77" name="Inhaltsplatzhalter 3">
            <a:extLst>
              <a:ext uri="{FF2B5EF4-FFF2-40B4-BE49-F238E27FC236}">
                <a16:creationId xmlns:a16="http://schemas.microsoft.com/office/drawing/2014/main" id="{146211F3-9103-4AC2-88A8-4B9415084E31}"/>
              </a:ext>
            </a:extLst>
          </p:cNvPr>
          <p:cNvSpPr txBox="1">
            <a:spLocks/>
          </p:cNvSpPr>
          <p:nvPr/>
        </p:nvSpPr>
        <p:spPr bwMode="auto">
          <a:xfrm>
            <a:off x="5004048" y="3190818"/>
            <a:ext cx="3877870" cy="122489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200"/>
              </a:spcAft>
              <a:buNone/>
            </a:pPr>
            <a:r>
              <a:rPr lang="en-GB" sz="1400" kern="0" dirty="0" err="1"/>
              <a:t>sumAbs</a:t>
            </a:r>
            <a:r>
              <a:rPr lang="en-GB" sz="1400" kern="0" dirty="0"/>
              <a:t>  =  sum of absolute values in local</a:t>
            </a:r>
            <a:br>
              <a:rPr lang="en-GB" sz="1400" kern="0" dirty="0"/>
            </a:br>
            <a:r>
              <a:rPr lang="en-GB" sz="1400" kern="0" dirty="0"/>
              <a:t>                   neighbourhood (template)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 err="1"/>
              <a:t>numSig</a:t>
            </a:r>
            <a:r>
              <a:rPr lang="en-GB" sz="1400" kern="0" dirty="0"/>
              <a:t>  = number of absolute levels not </a:t>
            </a:r>
            <a:br>
              <a:rPr lang="en-GB" sz="1400" kern="0" dirty="0"/>
            </a:br>
            <a:r>
              <a:rPr lang="en-GB" sz="1400" kern="0" dirty="0"/>
              <a:t>                  equal to 0 in local neighbourhood</a:t>
            </a:r>
          </a:p>
        </p:txBody>
      </p:sp>
    </p:spTree>
    <p:extLst>
      <p:ext uri="{BB962C8B-B14F-4D97-AF65-F5344CB8AC3E}">
        <p14:creationId xmlns:p14="http://schemas.microsoft.com/office/powerpoint/2010/main" val="227868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7.1.2:  Transform Coefficient Coding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86343A-A8C2-41CC-9829-C52A989CE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26" y="771750"/>
            <a:ext cx="8186148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27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7.2.1:  Dependent Scalar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8178950" cy="3600401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Basic Concept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Two scalar quantizers (Q0, Q1) for all coefficients</a:t>
            </a:r>
          </a:p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en-US" dirty="0" err="1"/>
              <a:t>Quantizer</a:t>
            </a:r>
            <a:r>
              <a:rPr lang="en-US" dirty="0"/>
              <a:t> used: determined by state machine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4 states (unique mapping to quantizer)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State transition determined by</a:t>
            </a:r>
            <a:br>
              <a:rPr lang="en-US" dirty="0"/>
            </a:br>
            <a:r>
              <a:rPr lang="en-US" dirty="0"/>
              <a:t>parity of previous level k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  <a:buNone/>
            </a:pPr>
            <a:r>
              <a:rPr lang="en-GB" b="1" dirty="0"/>
              <a:t>Normative Change in Decoder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Additional mapping (in coding order)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396041-B0BD-4CDC-BD71-8DF57BFC7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605" y="1043889"/>
            <a:ext cx="3320332" cy="1447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7323B6-9BEC-4E7C-AD2A-FF1D100CA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3003798"/>
            <a:ext cx="1840465" cy="11771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4153CB-C858-4999-BD6C-5D6750A4DE93}"/>
              </a:ext>
            </a:extLst>
          </p:cNvPr>
          <p:cNvSpPr txBox="1"/>
          <p:nvPr/>
        </p:nvSpPr>
        <p:spPr>
          <a:xfrm>
            <a:off x="245875" y="3565962"/>
            <a:ext cx="4389343" cy="88742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last;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&gt;= 0;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-- )  {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k =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transCoeffLevel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qIdx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scanIdx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 = ( k &lt;&lt; 1 ) – (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&gt; 1 ?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sign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(k) : 0 );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stateTransTable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sz="9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 ][ k &amp; 1 ];</a:t>
            </a:r>
          </a:p>
          <a:p>
            <a:pPr>
              <a:spcAft>
                <a:spcPts val="200"/>
              </a:spcAft>
            </a:pPr>
            <a:r>
              <a:rPr lang="de-DE" sz="9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D31879-936E-42B3-9AFF-A02EEA2777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844" y="2931790"/>
            <a:ext cx="2388649" cy="155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74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7.2.1:  Dependent Scalar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4542149" cy="3744417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Encoder:  Quantization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Determine 4 candidate levels for each</a:t>
            </a:r>
            <a:br>
              <a:rPr lang="en-US" noProof="0" dirty="0"/>
            </a:br>
            <a:r>
              <a:rPr lang="en-US" noProof="0" dirty="0"/>
              <a:t>transform coefficient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dirty="0"/>
              <a:t>2 for quantizer Q0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noProof="0" dirty="0"/>
              <a:t>2 for quantizer Q1</a:t>
            </a:r>
          </a:p>
          <a:p>
            <a:pPr>
              <a:spcBef>
                <a:spcPts val="2400"/>
              </a:spcBef>
              <a:spcAft>
                <a:spcPts val="0"/>
              </a:spcAft>
            </a:pPr>
            <a:r>
              <a:rPr lang="en-US" dirty="0"/>
              <a:t>Viterbi Algorithm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find minimum cost path through</a:t>
            </a:r>
            <a:br>
              <a:rPr lang="en-US" dirty="0"/>
            </a:br>
            <a:r>
              <a:rPr lang="en-US" dirty="0"/>
              <a:t>4-state trellis structure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check two connections for each node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in implementation:</a:t>
            </a:r>
          </a:p>
          <a:p>
            <a:pPr lvl="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special “state </a:t>
            </a:r>
            <a:r>
              <a:rPr lang="en-US" dirty="0" err="1"/>
              <a:t>state</a:t>
            </a:r>
            <a:r>
              <a:rPr lang="en-US" dirty="0"/>
              <a:t>”</a:t>
            </a:r>
          </a:p>
          <a:p>
            <a:pPr lvl="2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special check for skipped </a:t>
            </a:r>
            <a:r>
              <a:rPr lang="en-US" dirty="0" err="1"/>
              <a:t>subblocks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3E42E-AB17-4472-8F62-5B6101424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822" y="987574"/>
            <a:ext cx="4334733" cy="1489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346CD0-7BD6-4CCC-BFFE-F592285D1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240" y="3147814"/>
            <a:ext cx="3902885" cy="120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67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Test 7.2.1:  Dependent Scalar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8718613" cy="3744417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Coding of Transform Coefficient Levels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Re-use coefficient coding of test 7.1.2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u="sng" dirty="0"/>
              <a:t>Addition:</a:t>
            </a:r>
            <a:br>
              <a:rPr lang="en-US" dirty="0"/>
            </a:br>
            <a:r>
              <a:rPr lang="en-US" dirty="0"/>
              <a:t>for </a:t>
            </a:r>
            <a:r>
              <a:rPr lang="en-US" dirty="0" err="1"/>
              <a:t>sig_coeff_flag</a:t>
            </a:r>
            <a:r>
              <a:rPr lang="en-US" dirty="0"/>
              <a:t> and abs_level_gt1_flag, use different contexts sets for Q0 and Q1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noProof="0" dirty="0"/>
              <a:t>(2×30 + </a:t>
            </a:r>
            <a:r>
              <a:rPr lang="en-US" sz="1400" dirty="0"/>
              <a:t>2×32 + 32) </a:t>
            </a:r>
            <a:r>
              <a:rPr lang="en-US" sz="1400" noProof="0" dirty="0"/>
              <a:t>models for </a:t>
            </a:r>
            <a:r>
              <a:rPr lang="en-US" sz="1400" noProof="0" dirty="0" err="1"/>
              <a:t>sig_coeff_flag</a:t>
            </a:r>
            <a:r>
              <a:rPr lang="en-US" sz="1400" noProof="0" dirty="0"/>
              <a:t>, </a:t>
            </a:r>
            <a:r>
              <a:rPr lang="en-US" sz="1400" dirty="0"/>
              <a:t>abs_level_gt1_flag, abs_level_gt2/3/4_flag</a:t>
            </a:r>
            <a:endParaRPr lang="en-US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dirty="0"/>
              <a:t>Simple switch between conventional and dependent quantization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16-bit value (</a:t>
            </a:r>
            <a:r>
              <a:rPr lang="en-US" sz="1400" b="1" dirty="0">
                <a:solidFill>
                  <a:srgbClr val="0000FF"/>
                </a:solidFill>
              </a:rPr>
              <a:t>32040</a:t>
            </a:r>
            <a:r>
              <a:rPr lang="en-US" sz="1400" dirty="0"/>
              <a:t> or </a:t>
            </a:r>
            <a:r>
              <a:rPr lang="en-US" sz="1400" b="1" dirty="0"/>
              <a:t>0</a:t>
            </a:r>
            <a:r>
              <a:rPr lang="en-US" sz="1400" dirty="0"/>
              <a:t>) representing state transition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455766-C012-4BA5-BADB-2E904DA9291E}"/>
              </a:ext>
            </a:extLst>
          </p:cNvPr>
          <p:cNvSpPr txBox="1"/>
          <p:nvPr/>
        </p:nvSpPr>
        <p:spPr>
          <a:xfrm>
            <a:off x="971600" y="3029151"/>
            <a:ext cx="7200800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0</a:t>
            </a:r>
          </a:p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subblocks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endParaRPr lang="de-DE" sz="1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( </a:t>
            </a:r>
            <a:r>
              <a:rPr lang="de-DE" sz="1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32040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&lt;&lt; 2 ) +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1 ) &lt;&lt; 1 ) ) ) &amp; 3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1 ]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85022709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697</Words>
  <Application>Microsoft Office PowerPoint</Application>
  <PresentationFormat>On-screen Show (16:9)</PresentationFormat>
  <Paragraphs>125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Frutiger LT Com 45 Light</vt:lpstr>
      <vt:lpstr>Courier New</vt:lpstr>
      <vt:lpstr>Frutiger LT Com 55 Roman</vt:lpstr>
      <vt:lpstr>Wingdings</vt:lpstr>
      <vt:lpstr>Fraunhofer HHI Master</vt:lpstr>
      <vt:lpstr>JVET-K0071 </vt:lpstr>
      <vt:lpstr>Overview</vt:lpstr>
      <vt:lpstr>Test 7.1.2:  Transform Coefficient Coding</vt:lpstr>
      <vt:lpstr>Test 7.1.2:  Transform Coefficient Coding</vt:lpstr>
      <vt:lpstr>Test 7.1.2:  Transform Coefficient Coding</vt:lpstr>
      <vt:lpstr>Test 7.1.2:  Transform Coefficient Coding</vt:lpstr>
      <vt:lpstr>Test 7.2.1:  Dependent Scalar Quantization</vt:lpstr>
      <vt:lpstr>Test 7.2.1:  Dependent Scalar Quantization</vt:lpstr>
      <vt:lpstr>Test 7.2.1:  Dependent Scalar Quantization</vt:lpstr>
      <vt:lpstr>Test 7.2.1:  Dependent Scalar Quantization</vt:lpstr>
      <vt:lpstr>Gain by Dependent Quantization (on top of coeff. coding)</vt:lpstr>
      <vt:lpstr>Gain by Dependent Quantization (on top of coeff. coding)</vt:lpstr>
      <vt:lpstr>Summary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v2</cp:lastModifiedBy>
  <cp:revision>364</cp:revision>
  <cp:lastPrinted>2011-04-27T07:57:31Z</cp:lastPrinted>
  <dcterms:created xsi:type="dcterms:W3CDTF">2016-03-16T10:16:45Z</dcterms:created>
  <dcterms:modified xsi:type="dcterms:W3CDTF">2018-07-08T20:12:02Z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