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44" r:id="rId5"/>
    <p:sldId id="546" r:id="rId6"/>
    <p:sldId id="547" r:id="rId7"/>
    <p:sldId id="548" r:id="rId8"/>
    <p:sldId id="549" r:id="rId9"/>
    <p:sldId id="551" r:id="rId10"/>
    <p:sldId id="260" r:id="rId11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2018/7/14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2018/7/14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745680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14815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94635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332446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8780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JVET-K0068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2736" y="2720955"/>
            <a:ext cx="4608512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JVET-K0086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CE2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related: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Hadamard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Transform Domain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Filter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140968" y="3513043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Stepin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Roman Chernyak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Jianle Chen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6344" y="685800"/>
            <a:ext cx="56487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Proposed filter is applied at same place and at similar conditions as JEM bilateral filter. 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Additional condition: 4x4 blocks are excluded.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Filtering </a:t>
            </a:r>
            <a:r>
              <a:rPr lang="en-US" dirty="0" smtClean="0"/>
              <a:t>parameters depend </a:t>
            </a:r>
            <a:r>
              <a:rPr lang="en-US" dirty="0"/>
              <a:t>only on QP </a:t>
            </a:r>
            <a:r>
              <a:rPr lang="en-US" dirty="0" smtClean="0"/>
              <a:t>value.</a:t>
            </a:r>
            <a:endParaRPr lang="en-GB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filtering is performed in domain of </a:t>
            </a:r>
            <a:r>
              <a:rPr lang="en-US" dirty="0"/>
              <a:t>1D </a:t>
            </a:r>
            <a:r>
              <a:rPr lang="en-US" dirty="0" err="1"/>
              <a:t>Hadamard</a:t>
            </a:r>
            <a:r>
              <a:rPr lang="en-US" dirty="0"/>
              <a:t> </a:t>
            </a:r>
            <a:r>
              <a:rPr lang="en-US" dirty="0" smtClean="0"/>
              <a:t>transform of size 4.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1D 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Hadamard</a:t>
            </a:r>
            <a:r>
              <a:rPr lang="en-US" altLang="zh-CN" sz="1800" dirty="0" smtClean="0">
                <a:solidFill>
                  <a:srgbClr val="C00000"/>
                </a:solidFill>
              </a:rPr>
              <a:t> </a:t>
            </a:r>
            <a:r>
              <a:rPr lang="en-US" altLang="zh-CN" sz="1800" dirty="0">
                <a:solidFill>
                  <a:srgbClr val="C00000"/>
                </a:solidFill>
              </a:rPr>
              <a:t>Transform Domain </a:t>
            </a:r>
            <a:r>
              <a:rPr lang="en-US" altLang="zh-CN" sz="1800" dirty="0" smtClean="0">
                <a:solidFill>
                  <a:srgbClr val="C00000"/>
                </a:solidFill>
              </a:rPr>
              <a:t>Filter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1885950" y="905974"/>
            <a:ext cx="685800" cy="416903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885950" y="647647"/>
            <a:ext cx="1014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Scan</a:t>
            </a:r>
            <a:endParaRPr lang="en-GB" sz="1200" dirty="0"/>
          </a:p>
        </p:txBody>
      </p:sp>
      <p:sp>
        <p:nvSpPr>
          <p:cNvPr id="6" name="Down Arrow 5"/>
          <p:cNvSpPr/>
          <p:nvPr/>
        </p:nvSpPr>
        <p:spPr>
          <a:xfrm>
            <a:off x="3631221" y="1334599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040797" y="1334599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p:sp>
        <p:nvSpPr>
          <p:cNvPr id="40" name="Down Arrow 39"/>
          <p:cNvSpPr/>
          <p:nvPr/>
        </p:nvSpPr>
        <p:spPr>
          <a:xfrm>
            <a:off x="3624629" y="2148987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4118095" y="2131728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</a:t>
            </a:r>
            <a:endParaRPr lang="en-GB" sz="1200" dirty="0"/>
          </a:p>
        </p:txBody>
      </p:sp>
      <p:sp>
        <p:nvSpPr>
          <p:cNvPr id="50" name="Down Arrow 49"/>
          <p:cNvSpPr/>
          <p:nvPr/>
        </p:nvSpPr>
        <p:spPr>
          <a:xfrm>
            <a:off x="3631221" y="2938095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4093183" y="2961543"/>
            <a:ext cx="2307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Inverse </a:t>
            </a:r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𝐿𝑈𝑇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blipFill rotWithShape="0">
                <a:blip r:embed="rId3"/>
                <a:stretch>
                  <a:fillRect l="-2008" t="-6667" r="-3213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1846956" y="2950537"/>
            <a:ext cx="174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Place to accumulation buffer</a:t>
            </a:r>
            <a:endParaRPr lang="en-GB" sz="1200" dirty="0"/>
          </a:p>
        </p:txBody>
      </p:sp>
      <p:sp>
        <p:nvSpPr>
          <p:cNvPr id="9" name="Right Arrow 8"/>
          <p:cNvSpPr/>
          <p:nvPr/>
        </p:nvSpPr>
        <p:spPr>
          <a:xfrm rot="10800000">
            <a:off x="1885950" y="3371851"/>
            <a:ext cx="628650" cy="403676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53171" y="905975"/>
          <a:ext cx="1032729" cy="8416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4243"/>
                <a:gridCol w="344243"/>
                <a:gridCol w="344243"/>
              </a:tblGrid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</a:t>
                      </a:r>
                      <a:endParaRPr lang="en-US" sz="1200" b="1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0" name="Table 69"/>
          <p:cNvGraphicFramePr>
            <a:graphicFrameLocks noGrp="1"/>
          </p:cNvGraphicFramePr>
          <p:nvPr>
            <p:extLst/>
          </p:nvPr>
        </p:nvGraphicFramePr>
        <p:xfrm>
          <a:off x="3103319" y="704221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1" name="Table 70"/>
          <p:cNvGraphicFramePr>
            <a:graphicFrameLocks noGrp="1"/>
          </p:cNvGraphicFramePr>
          <p:nvPr/>
        </p:nvGraphicFramePr>
        <p:xfrm>
          <a:off x="3103319" y="987154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42805"/>
              </p:ext>
            </p:extLst>
          </p:nvPr>
        </p:nvGraphicFramePr>
        <p:xfrm>
          <a:off x="3122163" y="1747611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481942"/>
              </p:ext>
            </p:extLst>
          </p:nvPr>
        </p:nvGraphicFramePr>
        <p:xfrm>
          <a:off x="3103319" y="2571875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3110280" y="3486150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20"/>
              <p:cNvSpPr txBox="1"/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blipFill rotWithShape="0">
                <a:blip r:embed="rId4"/>
                <a:stretch>
                  <a:fillRect l="-2759" r="-3448"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" name="Table 76"/>
          <p:cNvGraphicFramePr>
            <a:graphicFrameLocks noGrp="1"/>
          </p:cNvGraphicFramePr>
          <p:nvPr>
            <p:extLst/>
          </p:nvPr>
        </p:nvGraphicFramePr>
        <p:xfrm>
          <a:off x="3126396" y="3771900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6786" y="1840498"/>
            <a:ext cx="19663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 – current pixel</a:t>
            </a:r>
          </a:p>
          <a:p>
            <a:r>
              <a:rPr lang="en-US" sz="1050" dirty="0"/>
              <a:t>BCD – neighboring pixels</a:t>
            </a:r>
            <a:endParaRPr lang="en-GB" sz="1050" dirty="0"/>
          </a:p>
        </p:txBody>
      </p:sp>
      <p:sp>
        <p:nvSpPr>
          <p:cNvPr id="29" name="TextBox 28"/>
          <p:cNvSpPr txBox="1"/>
          <p:nvPr/>
        </p:nvSpPr>
        <p:spPr>
          <a:xfrm>
            <a:off x="453169" y="4102169"/>
            <a:ext cx="6073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After completing filtering of all pixels in CU accumulated values are normalized by number of processing groups used for each pixel filtering</a:t>
            </a:r>
            <a:r>
              <a:rPr lang="en-US" sz="1200" dirty="0" smtClean="0"/>
              <a:t>. The normalization is implemented as add-and-shift method excluding divisions and multiplications.</a:t>
            </a:r>
            <a:endParaRPr lang="en-US" sz="1200" dirty="0"/>
          </a:p>
          <a:p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1200" b="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b="0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1+0.1</m:t>
                              </m:r>
                              <m:r>
                                <a:rPr lang="ru-RU" sz="1200" b="0" i="0" smtClean="0">
                                  <a:latin typeface="Cambria Math" panose="02040503050406030204" pitchFamily="18" charset="0"/>
                                </a:rPr>
                                <m:t>26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∗(</m:t>
                              </m:r>
                              <m:r>
                                <a:rPr lang="en-US" sz="1200" b="0" i="1"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−27</m:t>
                              </m:r>
                            </m:e>
                          </m:d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err="1">
                <a:solidFill>
                  <a:srgbClr val="C00000"/>
                </a:solidFill>
              </a:rPr>
              <a:t>Hadamard</a:t>
            </a:r>
            <a:r>
              <a:rPr lang="en-US" altLang="zh-CN" sz="1800" dirty="0">
                <a:solidFill>
                  <a:srgbClr val="C00000"/>
                </a:solidFill>
              </a:rPr>
              <a:t> Transform Domain Filtering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69" y="3122546"/>
            <a:ext cx="1054699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8650" y="751166"/>
            <a:ext cx="302895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scan pixels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forward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y0 = x0 +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y1 = x1 + x3;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y2 = x0 -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y3 = x1 - x3;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t0 = y0 +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t1 = y0 -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t2 = y2 + y3;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t3 = y2 - y3;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filtration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backward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iy0 = z0 +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iy1 = z1 + z3;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iy2 = z0 -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iy3 = z1 - z3;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[p1_out] += (iy0 -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[p0_out] += (iy0 +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[p2_out] += (iy2 + iy3);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[p3_out] += (iy2 - iy3);</a:t>
            </a:r>
            <a:endParaRPr lang="en-GB" sz="750" dirty="0"/>
          </a:p>
        </p:txBody>
      </p:sp>
      <p:sp>
        <p:nvSpPr>
          <p:cNvPr id="5" name="TextBox 4"/>
          <p:cNvSpPr txBox="1"/>
          <p:nvPr/>
        </p:nvSpPr>
        <p:spPr>
          <a:xfrm>
            <a:off x="2800350" y="2690158"/>
            <a:ext cx="3086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Multiplications are excluded by using lookup table. Only addition and subtraction operations are involved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0" y="483518"/>
            <a:ext cx="291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 code of filtering:</a:t>
            </a:r>
            <a:endParaRPr lang="en-GB" sz="16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Multiplication </a:t>
            </a:r>
            <a:r>
              <a:rPr lang="en-US" altLang="zh-CN" sz="1800" dirty="0" smtClean="0">
                <a:solidFill>
                  <a:srgbClr val="C00000"/>
                </a:solidFill>
              </a:rPr>
              <a:t>free </a:t>
            </a:r>
            <a:r>
              <a:rPr lang="en-US" altLang="zh-CN" sz="1800" dirty="0">
                <a:solidFill>
                  <a:srgbClr val="C00000"/>
                </a:solidFill>
              </a:rPr>
              <a:t>implementation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LUT details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3216" y="2787774"/>
            <a:ext cx="6908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i="1" dirty="0" smtClean="0"/>
              <a:t>, </a:t>
            </a:r>
            <a:r>
              <a:rPr lang="en-GB" sz="1400" i="1" dirty="0" err="1" smtClean="0"/>
              <a:t>Thr</a:t>
            </a:r>
            <a:r>
              <a:rPr lang="en-GB" sz="1400" i="1" dirty="0" smtClean="0"/>
              <a:t>=128</a:t>
            </a:r>
            <a:endParaRPr lang="en-GB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6345" y="685801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 formula: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20"/>
              <p:cNvSpPr txBox="1"/>
              <p:nvPr/>
            </p:nvSpPr>
            <p:spPr>
              <a:xfrm>
                <a:off x="685800" y="963947"/>
                <a:ext cx="3886200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d>
                        <m:dPr>
                          <m:ctrlP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1285262"/>
                <a:ext cx="5181600" cy="52892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79047" y="1478297"/>
            <a:ext cx="4378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Observations:</a:t>
            </a:r>
          </a:p>
          <a:p>
            <a:pPr marL="257175" indent="-257175">
              <a:buAutoNum type="arabicPeriod"/>
            </a:pPr>
            <a:r>
              <a:rPr lang="en-US" sz="1200" dirty="0"/>
              <a:t>Filtering coefficient </a:t>
            </a:r>
            <a:r>
              <a:rPr lang="en-US" sz="1200" i="1" dirty="0"/>
              <a:t>G </a:t>
            </a:r>
            <a:r>
              <a:rPr lang="en-US" sz="1200" dirty="0"/>
              <a:t>is always less than 1</a:t>
            </a:r>
          </a:p>
          <a:p>
            <a:pPr marL="257175" indent="-257175">
              <a:buAutoNum type="arabicPeriod"/>
            </a:pPr>
            <a:r>
              <a:rPr lang="en-US" sz="1200" dirty="0"/>
              <a:t>At high values of </a:t>
            </a:r>
            <a:r>
              <a:rPr lang="en-US" sz="1200" i="1" dirty="0"/>
              <a:t>R</a:t>
            </a:r>
            <a:r>
              <a:rPr lang="en-US" sz="1200" dirty="0"/>
              <a:t> filtering coefficient </a:t>
            </a:r>
            <a:r>
              <a:rPr lang="en-US" sz="1200" i="1" dirty="0"/>
              <a:t>G </a:t>
            </a:r>
            <a:r>
              <a:rPr lang="en-US" sz="1200" dirty="0"/>
              <a:t>is close to 1</a:t>
            </a:r>
          </a:p>
          <a:p>
            <a:pPr marL="257175" indent="-257175">
              <a:buAutoNum type="arabicPeriod"/>
            </a:pPr>
            <a:endParaRPr lang="en-US" sz="1200" dirty="0"/>
          </a:p>
          <a:p>
            <a:r>
              <a:rPr lang="en-US" sz="1200" dirty="0"/>
              <a:t>So filtering can be implemented as:</a:t>
            </a:r>
            <a:endParaRPr lang="en-GB" sz="1200" dirty="0"/>
          </a:p>
        </p:txBody>
      </p:sp>
      <p:sp>
        <p:nvSpPr>
          <p:cNvPr id="2" name="Rectangle 1"/>
          <p:cNvSpPr/>
          <p:nvPr/>
        </p:nvSpPr>
        <p:spPr>
          <a:xfrm>
            <a:off x="479047" y="3943351"/>
            <a:ext cx="63789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In current implementation </a:t>
            </a:r>
            <a:r>
              <a:rPr lang="en-US" sz="1200" i="1" dirty="0" err="1"/>
              <a:t>Thr</a:t>
            </a:r>
            <a:r>
              <a:rPr lang="en-US" sz="1200" i="1" dirty="0"/>
              <a:t> </a:t>
            </a:r>
            <a:r>
              <a:rPr lang="en-US" sz="1200" dirty="0"/>
              <a:t>is set to 128 that requires ROM storage of 128 int32 entries per QP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20"/>
              <p:cNvSpPr txBox="1"/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𝐿𝑈𝑇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),</m:t>
                      </m:r>
                      <m:r>
                        <a:rPr lang="el-GR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1200" dirty="0">
                  <a:solidFill>
                    <a:srgbClr val="000000"/>
                  </a:solidFill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3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blipFill rotWithShape="0">
                <a:blip r:embed="rId6"/>
                <a:stretch>
                  <a:fillRect l="-3169" r="-24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141" y="2652670"/>
            <a:ext cx="2519599" cy="6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Coding </a:t>
            </a:r>
            <a:r>
              <a:rPr lang="en-US" altLang="zh-CN" sz="1800" dirty="0" smtClean="0">
                <a:solidFill>
                  <a:srgbClr val="C00000"/>
                </a:solidFill>
              </a:rPr>
              <a:t>performance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640608"/>
              </p:ext>
            </p:extLst>
          </p:nvPr>
        </p:nvGraphicFramePr>
        <p:xfrm>
          <a:off x="1196752" y="843558"/>
          <a:ext cx="4320478" cy="3528384"/>
        </p:xfrm>
        <a:graphic>
          <a:graphicData uri="http://schemas.openxmlformats.org/drawingml/2006/table">
            <a:tbl>
              <a:tblPr/>
              <a:tblGrid>
                <a:gridCol w="1365238"/>
                <a:gridCol w="591048"/>
                <a:gridCol w="591048"/>
                <a:gridCol w="591048"/>
                <a:gridCol w="591048"/>
                <a:gridCol w="591048"/>
              </a:tblGrid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2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 Conclusion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6344" y="685800"/>
            <a:ext cx="6275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1D </a:t>
            </a:r>
            <a:r>
              <a:rPr lang="en-US" dirty="0" err="1" smtClean="0"/>
              <a:t>Hadamard</a:t>
            </a:r>
            <a:r>
              <a:rPr lang="en-US" dirty="0" smtClean="0"/>
              <a:t> transform domain in-loop filter is proposed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design of the filter allows to avoid multiplications and </a:t>
            </a:r>
            <a:r>
              <a:rPr lang="en-US" dirty="0" smtClean="0"/>
              <a:t>divisions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ROM </a:t>
            </a:r>
            <a:r>
              <a:rPr lang="en-US" dirty="0" smtClean="0"/>
              <a:t>requirement is 128 </a:t>
            </a:r>
            <a:r>
              <a:rPr lang="en-US" dirty="0"/>
              <a:t>of </a:t>
            </a:r>
            <a:r>
              <a:rPr lang="en-US" dirty="0" smtClean="0"/>
              <a:t>int32 </a:t>
            </a:r>
            <a:r>
              <a:rPr lang="en-US" dirty="0"/>
              <a:t>entries per </a:t>
            </a:r>
            <a:r>
              <a:rPr lang="en-US" dirty="0" smtClean="0"/>
              <a:t>QP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 demonstrates </a:t>
            </a:r>
            <a:r>
              <a:rPr lang="en-CA" dirty="0" smtClean="0"/>
              <a:t>0.50% </a:t>
            </a:r>
            <a:r>
              <a:rPr lang="en-CA" dirty="0"/>
              <a:t>of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smtClean="0"/>
              <a:t>gain with </a:t>
            </a:r>
            <a:r>
              <a:rPr lang="en-CA" dirty="0"/>
              <a:t>105% encoding </a:t>
            </a:r>
            <a:r>
              <a:rPr lang="en-CA" dirty="0" smtClean="0"/>
              <a:t>and </a:t>
            </a:r>
            <a:r>
              <a:rPr lang="en-CA" dirty="0"/>
              <a:t>104% decoding </a:t>
            </a:r>
            <a:r>
              <a:rPr lang="en-CA" dirty="0" smtClean="0"/>
              <a:t>times </a:t>
            </a:r>
            <a:r>
              <a:rPr lang="en-CA" dirty="0"/>
              <a:t>compared to VTM 1.0.</a:t>
            </a:r>
            <a:endParaRPr lang="en-US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It is proposed to study this filter in Core Experiments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45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40419</TotalTime>
  <Words>819</Words>
  <Application>Microsoft Office PowerPoint</Application>
  <PresentationFormat>Custom</PresentationFormat>
  <Paragraphs>226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微软雅黑</vt:lpstr>
      <vt:lpstr>ＭＳ Ｐゴシック</vt:lpstr>
      <vt:lpstr>宋体</vt:lpstr>
      <vt:lpstr>宋体</vt:lpstr>
      <vt:lpstr>Arial</vt:lpstr>
      <vt:lpstr>Calibri</vt:lpstr>
      <vt:lpstr>Cambria Math</vt:lpstr>
      <vt:lpstr>Consolas</vt:lpstr>
      <vt:lpstr>FrutigerNext LT Medium</vt:lpstr>
      <vt:lpstr>黑体</vt:lpstr>
      <vt:lpstr>华文细黑</vt:lpstr>
      <vt:lpstr>Times New Roman</vt:lpstr>
      <vt:lpstr>Wingdings</vt:lpstr>
      <vt:lpstr>5_以客户为中心</vt:lpstr>
      <vt:lpstr>14_主题1</vt:lpstr>
      <vt:lpstr>17_主题1</vt:lpstr>
      <vt:lpstr>JVET-K0086 CE2 related: Hadamard Transform Domain Filter</vt:lpstr>
      <vt:lpstr>PowerPoint Presentation</vt:lpstr>
      <vt:lpstr>PowerPoint Presentation</vt:lpstr>
      <vt:lpstr>PowerPoint Presentation</vt:lpstr>
      <vt:lpstr>LUT details</vt:lpstr>
      <vt:lpstr>PowerPoint Presentation</vt:lpstr>
      <vt:lpstr> 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Sergey Ikonin</cp:lastModifiedBy>
  <cp:revision>1139</cp:revision>
  <dcterms:created xsi:type="dcterms:W3CDTF">2014-12-10T06:05:08Z</dcterms:created>
  <dcterms:modified xsi:type="dcterms:W3CDTF">2018-07-14T10:18:26Z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(3)lGEPNImSl7hvkml17QFDArj36cKrlu+vAW60IPqLKkn9e55vY5eSogA+n0yZdJH9BkYkRJXa
23tjGO6jeQg1mTfEsSdaq9VG3MtdlzPKXH410tSpwzjSPKQvfqo8IMBX709PxM15MjBz8vjh
AYcN1n0+4oCHJep+JIRmrN85iOohzz79HIVFApoppHEH3NPzCwyr1HPPeWj22L336CJoB5//
gmv8D79s9GXMVWJnwv</vt:lpwstr>
  </property>
  <property fmtid="{D5CDD505-2E9C-101B-9397-08002B2CF9AE}" pid="10" name="_2015_ms_pID_7253431">
    <vt:lpwstr>dHWftaUONknLf3ERqdc5VIUtUl0cDT1KS4i/km0pJD9xzOj+brAOq4
VB5equ29XhQqi94UgLaL4DVsi8s7zW0QxngybMBKE+x9Wu55lYugSIQivZmXJWn/j3etDW0Q
691599roALVVXTPeM6iAUASQgDITQY1859c6L6t4Tdz7VpH8pTK129KnuOzD7sj5M9AuB9LW
AvXTNNAzGVdeokp8ubD8NcPzlx5VGuHCeTDC</vt:lpwstr>
  </property>
  <property fmtid="{D5CDD505-2E9C-101B-9397-08002B2CF9AE}" pid="11" name="_2015_ms_pID_7253432">
    <vt:lpwstr>gQ==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