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2"/>
  </p:notesMasterIdLst>
  <p:handoutMasterIdLst>
    <p:handoutMasterId r:id="rId13"/>
  </p:handoutMasterIdLst>
  <p:sldIdLst>
    <p:sldId id="396" r:id="rId4"/>
    <p:sldId id="544" r:id="rId5"/>
    <p:sldId id="546" r:id="rId6"/>
    <p:sldId id="547" r:id="rId7"/>
    <p:sldId id="548" r:id="rId8"/>
    <p:sldId id="549" r:id="rId9"/>
    <p:sldId id="551" r:id="rId10"/>
    <p:sldId id="260" r:id="rId11"/>
  </p:sldIdLst>
  <p:sldSz cx="6858000" cy="51435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380" userDrawn="1">
          <p15:clr>
            <a:srgbClr val="A4A3A4"/>
          </p15:clr>
        </p15:guide>
        <p15:guide id="9" pos="3963" userDrawn="1">
          <p15:clr>
            <a:srgbClr val="A4A3A4"/>
          </p15:clr>
        </p15:guide>
        <p15:guide id="10" pos="1956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51" userDrawn="1">
          <p15:clr>
            <a:srgbClr val="A4A3A4"/>
          </p15:clr>
        </p15:guide>
        <p15:guide id="13" pos="42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62" autoAdjust="0"/>
    <p:restoredTop sz="97087" autoAdjust="0"/>
  </p:normalViewPr>
  <p:slideViewPr>
    <p:cSldViewPr>
      <p:cViewPr varScale="1">
        <p:scale>
          <a:sx n="100" d="100"/>
          <a:sy n="100" d="100"/>
        </p:scale>
        <p:origin x="1044" y="48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380"/>
        <p:guide pos="3963"/>
        <p:guide pos="1956"/>
        <p:guide orient="horz" pos="78"/>
        <p:guide pos="51"/>
        <p:guide pos="4235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2018/7/13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2018/7/13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2018/7/13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946832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0F554FD-50AB-4E80-8C0F-C01F1753CF35}" type="datetime1">
              <a:rPr lang="zh-CN" altLang="en-US"/>
              <a:pPr/>
              <a:t>2018/7/13</a:t>
            </a:fld>
            <a:endParaRPr lang="en-US" altLang="zh-CN"/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31DB3-2764-4F85-AFCE-E6CD4F87B0AE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745680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0F554FD-50AB-4E80-8C0F-C01F1753CF35}" type="datetime1">
              <a:rPr lang="zh-CN" altLang="en-US"/>
              <a:pPr/>
              <a:t>2018/7/13</a:t>
            </a:fld>
            <a:endParaRPr lang="en-US" altLang="zh-CN"/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31DB3-2764-4F85-AFCE-E6CD4F87B0A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4148150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2018/7/13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946350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0F554FD-50AB-4E80-8C0F-C01F1753CF35}" type="datetime1">
              <a:rPr lang="zh-CN" altLang="en-US"/>
              <a:pPr/>
              <a:t>2018/7/13</a:t>
            </a:fld>
            <a:endParaRPr lang="en-US" altLang="zh-CN"/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31DB3-2764-4F85-AFCE-E6CD4F87B0AE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332446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2018/7/13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87802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8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12676" y="2715766"/>
            <a:ext cx="4698522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2999"/>
              </a:lnSpc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536778" y="3870553"/>
            <a:ext cx="3132348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9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342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738" y="244087"/>
            <a:ext cx="5724525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738" y="1221590"/>
            <a:ext cx="5724525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>
            <a:spLocks/>
          </p:cNvSpPr>
          <p:nvPr userDrawn="1"/>
        </p:nvSpPr>
        <p:spPr bwMode="auto">
          <a:xfrm>
            <a:off x="2051754" y="4907764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788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7" r="2357"/>
          <a:stretch/>
        </p:blipFill>
        <p:spPr>
          <a:xfrm>
            <a:off x="0" y="-12613"/>
            <a:ext cx="6858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1208" y="4587974"/>
            <a:ext cx="1324994" cy="3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060380" y="4744607"/>
            <a:ext cx="2737247" cy="288035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JVET-K0068</a:t>
            </a:r>
            <a:endParaRPr lang="zh-CN" altLang="en-US" sz="10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34" y="4656492"/>
            <a:ext cx="1925746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 rotWithShape="1">
          <a:blip r:embed="rId6" cstate="print"/>
          <a:srcRect l="3982" r="9437"/>
          <a:stretch/>
        </p:blipFill>
        <p:spPr>
          <a:xfrm>
            <a:off x="0" y="1203607"/>
            <a:ext cx="6858000" cy="201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3" y="4847670"/>
            <a:ext cx="686618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51754" y="4891911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53" y="4901406"/>
            <a:ext cx="693682" cy="19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7"/>
            <a:ext cx="152281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5157192" y="4948014"/>
            <a:ext cx="54006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788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788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788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15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557106" indent="-2142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05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246" y="4773799"/>
            <a:ext cx="982956" cy="24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3018" y="901722"/>
            <a:ext cx="2665961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8967" y="1491631"/>
            <a:ext cx="3019215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132859" y="2845677"/>
            <a:ext cx="2830445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2868933" y="694843"/>
            <a:ext cx="11341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7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52736" y="2720955"/>
            <a:ext cx="4608512" cy="1152128"/>
          </a:xfrm>
        </p:spPr>
        <p:txBody>
          <a:bodyPr/>
          <a:lstStyle/>
          <a:p>
            <a:pPr algn="ctr" fontAlgn="ctr"/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JVET-K0086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CE2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related: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</a:rPr>
              <a:t>Hadamard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Transform Domain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Filter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1"/>
          </p:nvPr>
        </p:nvSpPr>
        <p:spPr>
          <a:xfrm>
            <a:off x="3140968" y="3513043"/>
            <a:ext cx="3132348" cy="858907"/>
          </a:xfrm>
        </p:spPr>
        <p:txBody>
          <a:bodyPr/>
          <a:lstStyle/>
          <a:p>
            <a:pPr algn="r"/>
            <a:r>
              <a:rPr lang="en-US" altLang="zh-CN" sz="1200" dirty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Victor </a:t>
            </a:r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Stepin 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Sergey Ikonin 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Roman Chernyak 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Jianle Chen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6344" y="685800"/>
            <a:ext cx="56487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Proposed filter is applied at same place and at similar conditions as JEM bilateral filter. 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Additional condition: 4x4 blocks are excluded.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Filtering </a:t>
            </a:r>
            <a:r>
              <a:rPr lang="en-US" dirty="0" smtClean="0"/>
              <a:t>parameters depend </a:t>
            </a:r>
            <a:r>
              <a:rPr lang="en-US" dirty="0"/>
              <a:t>only on QP </a:t>
            </a:r>
            <a:r>
              <a:rPr lang="en-US" dirty="0" smtClean="0"/>
              <a:t>value.</a:t>
            </a:r>
            <a:endParaRPr lang="en-GB" dirty="0"/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The filtering is performed in domain of </a:t>
            </a:r>
            <a:r>
              <a:rPr lang="en-US" dirty="0"/>
              <a:t>1D </a:t>
            </a:r>
            <a:r>
              <a:rPr lang="en-US" dirty="0" err="1"/>
              <a:t>Hadamard</a:t>
            </a:r>
            <a:r>
              <a:rPr lang="en-US" dirty="0"/>
              <a:t> </a:t>
            </a:r>
            <a:r>
              <a:rPr lang="en-US" dirty="0" smtClean="0"/>
              <a:t>transform of size 4.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1D </a:t>
            </a:r>
            <a:r>
              <a:rPr lang="en-US" altLang="zh-CN" sz="1800" dirty="0" err="1" smtClean="0">
                <a:solidFill>
                  <a:srgbClr val="C00000"/>
                </a:solidFill>
              </a:rPr>
              <a:t>Hadamard</a:t>
            </a:r>
            <a:r>
              <a:rPr lang="en-US" altLang="zh-CN" sz="1800" dirty="0" smtClean="0">
                <a:solidFill>
                  <a:srgbClr val="C00000"/>
                </a:solidFill>
              </a:rPr>
              <a:t> </a:t>
            </a:r>
            <a:r>
              <a:rPr lang="en-US" altLang="zh-CN" sz="1800" dirty="0">
                <a:solidFill>
                  <a:srgbClr val="C00000"/>
                </a:solidFill>
              </a:rPr>
              <a:t>Transform Domain </a:t>
            </a:r>
            <a:r>
              <a:rPr lang="en-US" altLang="zh-CN" sz="1800" dirty="0" smtClean="0">
                <a:solidFill>
                  <a:srgbClr val="C00000"/>
                </a:solidFill>
              </a:rPr>
              <a:t>Filter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18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/>
          <p:cNvSpPr/>
          <p:nvPr/>
        </p:nvSpPr>
        <p:spPr>
          <a:xfrm>
            <a:off x="1885950" y="905974"/>
            <a:ext cx="685800" cy="416903"/>
          </a:xfrm>
          <a:prstGeom prst="right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885950" y="647647"/>
            <a:ext cx="10140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Scan</a:t>
            </a:r>
            <a:endParaRPr lang="en-GB" sz="1200" dirty="0"/>
          </a:p>
        </p:txBody>
      </p:sp>
      <p:sp>
        <p:nvSpPr>
          <p:cNvPr id="6" name="Down Arrow 5"/>
          <p:cNvSpPr/>
          <p:nvPr/>
        </p:nvSpPr>
        <p:spPr>
          <a:xfrm>
            <a:off x="3631221" y="1334599"/>
            <a:ext cx="262303" cy="337039"/>
          </a:xfrm>
          <a:prstGeom prst="down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4040797" y="1334599"/>
            <a:ext cx="1845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Hadamard</a:t>
            </a:r>
            <a:r>
              <a:rPr lang="en-US" sz="1200" dirty="0"/>
              <a:t> transform</a:t>
            </a:r>
            <a:endParaRPr lang="en-GB" sz="1200" dirty="0"/>
          </a:p>
        </p:txBody>
      </p:sp>
      <p:sp>
        <p:nvSpPr>
          <p:cNvPr id="40" name="Down Arrow 39"/>
          <p:cNvSpPr/>
          <p:nvPr/>
        </p:nvSpPr>
        <p:spPr>
          <a:xfrm>
            <a:off x="3624629" y="2148987"/>
            <a:ext cx="262303" cy="337039"/>
          </a:xfrm>
          <a:prstGeom prst="down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4118095" y="2131728"/>
            <a:ext cx="1845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Filtering</a:t>
            </a:r>
            <a:endParaRPr lang="en-GB" sz="1200" dirty="0"/>
          </a:p>
        </p:txBody>
      </p:sp>
      <p:sp>
        <p:nvSpPr>
          <p:cNvPr id="50" name="Down Arrow 49"/>
          <p:cNvSpPr/>
          <p:nvPr/>
        </p:nvSpPr>
        <p:spPr>
          <a:xfrm>
            <a:off x="3631221" y="2938095"/>
            <a:ext cx="262303" cy="337039"/>
          </a:xfrm>
          <a:prstGeom prst="down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50"/>
          <p:cNvSpPr txBox="1"/>
          <p:nvPr/>
        </p:nvSpPr>
        <p:spPr>
          <a:xfrm>
            <a:off x="4093183" y="2961543"/>
            <a:ext cx="23076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Inverse </a:t>
            </a:r>
            <a:r>
              <a:rPr lang="en-US" sz="1200" dirty="0" err="1"/>
              <a:t>Hadamard</a:t>
            </a:r>
            <a:r>
              <a:rPr lang="en-US" sz="1200" dirty="0"/>
              <a:t> transform</a:t>
            </a:r>
            <a:endParaRPr lang="en-GB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013176" y="2272784"/>
                <a:ext cx="1513556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𝐹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𝐿𝑈𝑇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2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3176" y="2272784"/>
                <a:ext cx="1513556" cy="184666"/>
              </a:xfrm>
              <a:prstGeom prst="rect">
                <a:avLst/>
              </a:prstGeom>
              <a:blipFill rotWithShape="0">
                <a:blip r:embed="rId3"/>
                <a:stretch>
                  <a:fillRect l="-2008" t="-6667" r="-3213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TextBox 59"/>
          <p:cNvSpPr txBox="1"/>
          <p:nvPr/>
        </p:nvSpPr>
        <p:spPr>
          <a:xfrm>
            <a:off x="1846956" y="2950537"/>
            <a:ext cx="174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Place to accumulation buffer</a:t>
            </a:r>
            <a:endParaRPr lang="en-GB" sz="1200" dirty="0"/>
          </a:p>
        </p:txBody>
      </p:sp>
      <p:sp>
        <p:nvSpPr>
          <p:cNvPr id="9" name="Right Arrow 8"/>
          <p:cNvSpPr/>
          <p:nvPr/>
        </p:nvSpPr>
        <p:spPr>
          <a:xfrm rot="10800000">
            <a:off x="1885950" y="3371851"/>
            <a:ext cx="628650" cy="403676"/>
          </a:xfrm>
          <a:prstGeom prst="right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453171" y="905975"/>
          <a:ext cx="1032729" cy="8416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4243"/>
                <a:gridCol w="344243"/>
                <a:gridCol w="344243"/>
              </a:tblGrid>
              <a:tr h="28054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B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54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A</a:t>
                      </a:r>
                      <a:endParaRPr lang="en-US" sz="1200" b="1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546"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0" name="Table 69"/>
          <p:cNvGraphicFramePr>
            <a:graphicFrameLocks noGrp="1"/>
          </p:cNvGraphicFramePr>
          <p:nvPr>
            <p:extLst/>
          </p:nvPr>
        </p:nvGraphicFramePr>
        <p:xfrm>
          <a:off x="3103319" y="704221"/>
          <a:ext cx="1274156" cy="289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8539"/>
                <a:gridCol w="318539"/>
                <a:gridCol w="318539"/>
                <a:gridCol w="318539"/>
              </a:tblGrid>
              <a:tr h="28972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B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71" name="Table 70"/>
          <p:cNvGraphicFramePr>
            <a:graphicFrameLocks noGrp="1"/>
          </p:cNvGraphicFramePr>
          <p:nvPr/>
        </p:nvGraphicFramePr>
        <p:xfrm>
          <a:off x="3103319" y="987154"/>
          <a:ext cx="1290272" cy="262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568"/>
                <a:gridCol w="322568"/>
                <a:gridCol w="322568"/>
                <a:gridCol w="322568"/>
              </a:tblGrid>
              <a:tr h="262191"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r(0)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r(1)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r(2)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r(3)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2" name="Table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842805"/>
              </p:ext>
            </p:extLst>
          </p:nvPr>
        </p:nvGraphicFramePr>
        <p:xfrm>
          <a:off x="3122163" y="1747611"/>
          <a:ext cx="1290272" cy="262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568"/>
                <a:gridCol w="322568"/>
                <a:gridCol w="322568"/>
                <a:gridCol w="322568"/>
              </a:tblGrid>
              <a:tr h="262191"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R(0)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R(1)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R(2)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R(3)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3" name="Table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481942"/>
              </p:ext>
            </p:extLst>
          </p:nvPr>
        </p:nvGraphicFramePr>
        <p:xfrm>
          <a:off x="3103319" y="2571875"/>
          <a:ext cx="1290272" cy="262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568"/>
                <a:gridCol w="322568"/>
                <a:gridCol w="322568"/>
                <a:gridCol w="322568"/>
              </a:tblGrid>
              <a:tr h="262191"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F(0)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F(1)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F(2)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F(3)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3110280" y="3486150"/>
          <a:ext cx="1290272" cy="262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568"/>
                <a:gridCol w="322568"/>
                <a:gridCol w="322568"/>
                <a:gridCol w="322568"/>
              </a:tblGrid>
              <a:tr h="262191"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f(0)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f(1)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f(2)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f(3)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20"/>
              <p:cNvSpPr txBox="1"/>
              <p:nvPr/>
            </p:nvSpPr>
            <p:spPr>
              <a:xfrm>
                <a:off x="4972050" y="1747612"/>
                <a:ext cx="1769318" cy="39664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𝐹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</m:d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2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5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2050" y="1747612"/>
                <a:ext cx="1769318" cy="396647"/>
              </a:xfrm>
              <a:prstGeom prst="rect">
                <a:avLst/>
              </a:prstGeom>
              <a:blipFill rotWithShape="0">
                <a:blip r:embed="rId4"/>
                <a:stretch>
                  <a:fillRect l="-2759" r="-3448" b="-6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7" name="Table 76"/>
          <p:cNvGraphicFramePr>
            <a:graphicFrameLocks noGrp="1"/>
          </p:cNvGraphicFramePr>
          <p:nvPr>
            <p:extLst/>
          </p:nvPr>
        </p:nvGraphicFramePr>
        <p:xfrm>
          <a:off x="3126396" y="3771900"/>
          <a:ext cx="1274156" cy="289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8539"/>
                <a:gridCol w="318539"/>
                <a:gridCol w="318539"/>
                <a:gridCol w="318539"/>
              </a:tblGrid>
              <a:tr h="28972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A’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B’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C’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D’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76786" y="1840498"/>
            <a:ext cx="19663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A – current pixel</a:t>
            </a:r>
          </a:p>
          <a:p>
            <a:r>
              <a:rPr lang="en-US" sz="1050" dirty="0"/>
              <a:t>BCD – neighboring pixels</a:t>
            </a:r>
            <a:endParaRPr lang="en-GB" sz="1050" dirty="0"/>
          </a:p>
        </p:txBody>
      </p:sp>
      <p:sp>
        <p:nvSpPr>
          <p:cNvPr id="29" name="TextBox 28"/>
          <p:cNvSpPr txBox="1"/>
          <p:nvPr/>
        </p:nvSpPr>
        <p:spPr>
          <a:xfrm>
            <a:off x="453169" y="4102169"/>
            <a:ext cx="6073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After completing filtering of all pixels in CU accumulated values are normalized by number of processing groups used for each pixel filtering</a:t>
            </a:r>
            <a:r>
              <a:rPr lang="en-US" sz="1200" dirty="0" smtClean="0"/>
              <a:t>. The normalization is implemented as add-and-shift method excluding divisions and multiplications.</a:t>
            </a:r>
            <a:endParaRPr lang="en-US" sz="1200" dirty="0"/>
          </a:p>
          <a:p>
            <a:endParaRPr 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5013176" y="2571751"/>
                <a:ext cx="1645835" cy="2895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en-US" sz="1200" b="0" i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200" b="0" i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d>
                            <m:d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200" b="0" i="0">
                                  <a:latin typeface="Cambria Math" panose="02040503050406030204" pitchFamily="18" charset="0"/>
                                </a:rPr>
                                <m:t>1+0.1</m:t>
                              </m:r>
                              <m:r>
                                <a:rPr lang="ru-RU" sz="1200" b="0" i="0" smtClean="0">
                                  <a:latin typeface="Cambria Math" panose="02040503050406030204" pitchFamily="18" charset="0"/>
                                </a:rPr>
                                <m:t>26</m:t>
                              </m:r>
                              <m:r>
                                <a:rPr lang="en-US" sz="1200" b="0" i="0">
                                  <a:latin typeface="Cambria Math" panose="02040503050406030204" pitchFamily="18" charset="0"/>
                                </a:rPr>
                                <m:t>∗(</m:t>
                              </m:r>
                              <m:r>
                                <a:rPr lang="en-US" sz="1200" b="0" i="1">
                                  <a:latin typeface="Cambria Math" panose="02040503050406030204" pitchFamily="18" charset="0"/>
                                </a:rPr>
                                <m:t>𝑄𝑃</m:t>
                              </m:r>
                              <m:r>
                                <a:rPr lang="en-US" sz="1200" b="0" i="0">
                                  <a:latin typeface="Cambria Math" panose="02040503050406030204" pitchFamily="18" charset="0"/>
                                </a:rPr>
                                <m:t>−27</m:t>
                              </m:r>
                            </m:e>
                          </m:d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3176" y="2571751"/>
                <a:ext cx="1645835" cy="28950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err="1">
                <a:solidFill>
                  <a:srgbClr val="C00000"/>
                </a:solidFill>
              </a:rPr>
              <a:t>Hadamard</a:t>
            </a:r>
            <a:r>
              <a:rPr lang="en-US" altLang="zh-CN" sz="1800" dirty="0">
                <a:solidFill>
                  <a:srgbClr val="C00000"/>
                </a:solidFill>
              </a:rPr>
              <a:t> Transform Domain Filtering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169" y="3122546"/>
            <a:ext cx="1054699" cy="9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28650" y="751166"/>
            <a:ext cx="3028950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>
                <a:solidFill>
                  <a:srgbClr val="008000"/>
                </a:solidFill>
                <a:latin typeface="Consolas" panose="020B0609020204030204" pitchFamily="49" charset="0"/>
              </a:rPr>
              <a:t>// scan pixels</a:t>
            </a:r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x0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pIn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[p0];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x1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pIn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[p1];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x2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pIn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[p2];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x3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pIn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[p3];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>
                <a:solidFill>
                  <a:srgbClr val="008000"/>
                </a:solidFill>
                <a:latin typeface="Consolas" panose="020B0609020204030204" pitchFamily="49" charset="0"/>
              </a:rPr>
              <a:t>// forward transform</a:t>
            </a:r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y0 = x0 + x2;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y1 = x1 + x3;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y2 = x0 - x2;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y3 = x1 - x3;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t0 = y0 + y1;</a:t>
            </a:r>
          </a:p>
          <a:p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t1 = y0 - y1;</a:t>
            </a:r>
          </a:p>
          <a:p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t2 = y2 + y3;</a:t>
            </a:r>
          </a:p>
          <a:p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t3 = y2 - y3;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>
                <a:solidFill>
                  <a:srgbClr val="008000"/>
                </a:solidFill>
                <a:latin typeface="Consolas" panose="020B0609020204030204" pitchFamily="49" charset="0"/>
              </a:rPr>
              <a:t>// filtration</a:t>
            </a:r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z0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pTbl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[t0];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z1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pTbl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[t1];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z2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pTbl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[t2];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z3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pTbl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[t3];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>
                <a:solidFill>
                  <a:srgbClr val="008000"/>
                </a:solidFill>
                <a:latin typeface="Consolas" panose="020B0609020204030204" pitchFamily="49" charset="0"/>
              </a:rPr>
              <a:t>// backward transform</a:t>
            </a:r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iy0 = z0 + z2;</a:t>
            </a:r>
          </a:p>
          <a:p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iy1 = z1 + z3;</a:t>
            </a:r>
          </a:p>
          <a:p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iy2 = z0 - z2;</a:t>
            </a:r>
          </a:p>
          <a:p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iy3 = z1 - z3;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pOut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[p1_out] += (iy0 - iy1);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pOut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[p0_out] += (iy0 + iy1);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pOut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[p2_out] += (iy2 + iy3);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pOut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[p3_out] += (iy2 - iy3);</a:t>
            </a:r>
            <a:endParaRPr lang="en-GB" sz="750" dirty="0"/>
          </a:p>
        </p:txBody>
      </p:sp>
      <p:sp>
        <p:nvSpPr>
          <p:cNvPr id="5" name="TextBox 4"/>
          <p:cNvSpPr txBox="1"/>
          <p:nvPr/>
        </p:nvSpPr>
        <p:spPr>
          <a:xfrm>
            <a:off x="2800350" y="2690158"/>
            <a:ext cx="3086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Multiplications are excluded by using lookup table. Only addition and subtraction operations are involved</a:t>
            </a:r>
            <a:endParaRPr lang="en-GB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571500" y="483518"/>
            <a:ext cx="2914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Source code of filtering:</a:t>
            </a:r>
            <a:endParaRPr lang="en-GB" sz="1600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Multiplication </a:t>
            </a:r>
            <a:r>
              <a:rPr lang="en-US" altLang="zh-CN" sz="1800" dirty="0" smtClean="0">
                <a:solidFill>
                  <a:srgbClr val="C00000"/>
                </a:solidFill>
              </a:rPr>
              <a:t>free </a:t>
            </a:r>
            <a:r>
              <a:rPr lang="en-US" altLang="zh-CN" sz="1800" dirty="0">
                <a:solidFill>
                  <a:srgbClr val="C00000"/>
                </a:solidFill>
              </a:rPr>
              <a:t>implementation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6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1450"/>
            <a:ext cx="5886450" cy="472679"/>
          </a:xfrm>
        </p:spPr>
        <p:txBody>
          <a:bodyPr/>
          <a:lstStyle/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LUT details</a:t>
            </a:r>
            <a:endParaRPr lang="zh-CN" altLang="en-US" sz="18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73216" y="2787774"/>
            <a:ext cx="69089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400" i="1" dirty="0" smtClean="0"/>
              <a:t>, </a:t>
            </a:r>
            <a:r>
              <a:rPr lang="en-GB" sz="1400" i="1" dirty="0" err="1" smtClean="0"/>
              <a:t>Thr</a:t>
            </a:r>
            <a:r>
              <a:rPr lang="en-GB" sz="1400" i="1" dirty="0" smtClean="0"/>
              <a:t>=128</a:t>
            </a:r>
            <a:endParaRPr lang="en-GB" sz="1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66345" y="685801"/>
            <a:ext cx="1845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Filtering formula:</a:t>
            </a:r>
            <a:endParaRPr lang="en-GB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20"/>
              <p:cNvSpPr txBox="1"/>
              <p:nvPr/>
            </p:nvSpPr>
            <p:spPr>
              <a:xfrm>
                <a:off x="685800" y="963947"/>
                <a:ext cx="3886200" cy="39664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𝐹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</m:d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d>
                        <m:dPr>
                          <m:ctrlP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e>
                      </m:d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𝐺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e>
                      </m:d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2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1285262"/>
                <a:ext cx="5181600" cy="52892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479047" y="1478297"/>
            <a:ext cx="4378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Observations:</a:t>
            </a:r>
          </a:p>
          <a:p>
            <a:pPr marL="257175" indent="-257175">
              <a:buAutoNum type="arabicPeriod"/>
            </a:pPr>
            <a:r>
              <a:rPr lang="en-US" sz="1200" dirty="0"/>
              <a:t>Filtering coefficient </a:t>
            </a:r>
            <a:r>
              <a:rPr lang="en-US" sz="1200" i="1" dirty="0"/>
              <a:t>G </a:t>
            </a:r>
            <a:r>
              <a:rPr lang="en-US" sz="1200" dirty="0"/>
              <a:t>is always less than 1</a:t>
            </a:r>
          </a:p>
          <a:p>
            <a:pPr marL="257175" indent="-257175">
              <a:buAutoNum type="arabicPeriod"/>
            </a:pPr>
            <a:r>
              <a:rPr lang="en-US" sz="1200" dirty="0"/>
              <a:t>At high values of </a:t>
            </a:r>
            <a:r>
              <a:rPr lang="en-US" sz="1200" i="1" dirty="0"/>
              <a:t>R</a:t>
            </a:r>
            <a:r>
              <a:rPr lang="en-US" sz="1200" dirty="0"/>
              <a:t> filtering coefficient </a:t>
            </a:r>
            <a:r>
              <a:rPr lang="en-US" sz="1200" i="1" dirty="0"/>
              <a:t>G </a:t>
            </a:r>
            <a:r>
              <a:rPr lang="en-US" sz="1200" dirty="0"/>
              <a:t>is close to 1</a:t>
            </a:r>
          </a:p>
          <a:p>
            <a:pPr marL="257175" indent="-257175">
              <a:buAutoNum type="arabicPeriod"/>
            </a:pPr>
            <a:endParaRPr lang="en-US" sz="1200" dirty="0"/>
          </a:p>
          <a:p>
            <a:r>
              <a:rPr lang="en-US" sz="1200" dirty="0"/>
              <a:t>So filtering can be implemented as:</a:t>
            </a:r>
            <a:endParaRPr lang="en-GB" sz="1200" dirty="0"/>
          </a:p>
        </p:txBody>
      </p:sp>
      <p:sp>
        <p:nvSpPr>
          <p:cNvPr id="2" name="Rectangle 1"/>
          <p:cNvSpPr/>
          <p:nvPr/>
        </p:nvSpPr>
        <p:spPr>
          <a:xfrm>
            <a:off x="479047" y="3943351"/>
            <a:ext cx="63789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In current implementation </a:t>
            </a:r>
            <a:r>
              <a:rPr lang="en-US" sz="1200" i="1" dirty="0" err="1"/>
              <a:t>Thr</a:t>
            </a:r>
            <a:r>
              <a:rPr lang="en-US" sz="1200" i="1" dirty="0"/>
              <a:t> </a:t>
            </a:r>
            <a:r>
              <a:rPr lang="en-US" sz="1200" dirty="0"/>
              <a:t>is set to 128 that requires ROM storage of 128 int32 entries per QP</a:t>
            </a:r>
            <a:endParaRPr lang="en-GB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20"/>
              <p:cNvSpPr txBox="1"/>
              <p:nvPr/>
            </p:nvSpPr>
            <p:spPr>
              <a:xfrm>
                <a:off x="3400425" y="2734053"/>
                <a:ext cx="1734820" cy="5937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fontAlgn="base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𝐿𝑈𝑇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),</m:t>
                      </m:r>
                      <m:r>
                        <a:rPr lang="el-GR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𝜎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1200" dirty="0">
                  <a:solidFill>
                    <a:srgbClr val="000000"/>
                  </a:solidFill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3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0425" y="2734053"/>
                <a:ext cx="1734820" cy="593725"/>
              </a:xfrm>
              <a:prstGeom prst="rect">
                <a:avLst/>
              </a:prstGeom>
              <a:blipFill rotWithShape="0">
                <a:blip r:embed="rId6"/>
                <a:stretch>
                  <a:fillRect l="-3169" r="-24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9141" y="2652670"/>
            <a:ext cx="2519599" cy="67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08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Coding </a:t>
            </a:r>
            <a:r>
              <a:rPr lang="en-US" altLang="zh-CN" sz="1800" dirty="0" smtClean="0">
                <a:solidFill>
                  <a:srgbClr val="C00000"/>
                </a:solidFill>
              </a:rPr>
              <a:t>performance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640608"/>
              </p:ext>
            </p:extLst>
          </p:nvPr>
        </p:nvGraphicFramePr>
        <p:xfrm>
          <a:off x="1196752" y="843558"/>
          <a:ext cx="4320478" cy="3528384"/>
        </p:xfrm>
        <a:graphic>
          <a:graphicData uri="http://schemas.openxmlformats.org/drawingml/2006/table">
            <a:tbl>
              <a:tblPr/>
              <a:tblGrid>
                <a:gridCol w="1365238"/>
                <a:gridCol w="591048"/>
                <a:gridCol w="591048"/>
                <a:gridCol w="591048"/>
                <a:gridCol w="591048"/>
                <a:gridCol w="591048"/>
              </a:tblGrid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 VTM 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 VTM 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824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1450"/>
            <a:ext cx="5886450" cy="472679"/>
          </a:xfrm>
        </p:spPr>
        <p:txBody>
          <a:bodyPr/>
          <a:lstStyle/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 Conclusion</a:t>
            </a:r>
            <a:endParaRPr lang="zh-CN" altLang="en-US" sz="18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6344" y="685800"/>
            <a:ext cx="627502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The 1D </a:t>
            </a:r>
            <a:r>
              <a:rPr lang="en-US" dirty="0" err="1" smtClean="0"/>
              <a:t>Hadamard</a:t>
            </a:r>
            <a:r>
              <a:rPr lang="en-US" dirty="0" smtClean="0"/>
              <a:t> transform domain in-loop filter is proposed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design of the filter allows to avoid multiplications and </a:t>
            </a:r>
            <a:r>
              <a:rPr lang="en-US" dirty="0" smtClean="0"/>
              <a:t>divisions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ROM </a:t>
            </a:r>
            <a:r>
              <a:rPr lang="en-US" dirty="0" smtClean="0"/>
              <a:t>requirement is 128 </a:t>
            </a:r>
            <a:r>
              <a:rPr lang="en-US" dirty="0"/>
              <a:t>of </a:t>
            </a:r>
            <a:r>
              <a:rPr lang="en-US" dirty="0" smtClean="0"/>
              <a:t>int32 </a:t>
            </a:r>
            <a:r>
              <a:rPr lang="en-US" dirty="0"/>
              <a:t>entries per </a:t>
            </a:r>
            <a:r>
              <a:rPr lang="en-US" dirty="0" smtClean="0"/>
              <a:t>QP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The filter demonstrates </a:t>
            </a:r>
            <a:r>
              <a:rPr lang="en-CA" dirty="0" smtClean="0"/>
              <a:t>0.50% </a:t>
            </a:r>
            <a:r>
              <a:rPr lang="en-CA" dirty="0"/>
              <a:t>of </a:t>
            </a:r>
            <a:r>
              <a:rPr lang="en-CA" dirty="0" err="1"/>
              <a:t>luma</a:t>
            </a:r>
            <a:r>
              <a:rPr lang="en-CA" dirty="0"/>
              <a:t> </a:t>
            </a:r>
            <a:r>
              <a:rPr lang="en-CA" dirty="0" smtClean="0"/>
              <a:t>gain with </a:t>
            </a:r>
            <a:r>
              <a:rPr lang="en-CA" dirty="0"/>
              <a:t>105% encoding </a:t>
            </a:r>
            <a:r>
              <a:rPr lang="en-CA" dirty="0" smtClean="0"/>
              <a:t>and </a:t>
            </a:r>
            <a:r>
              <a:rPr lang="en-CA" dirty="0"/>
              <a:t>104% decoding </a:t>
            </a:r>
            <a:r>
              <a:rPr lang="en-CA" dirty="0" smtClean="0"/>
              <a:t>times </a:t>
            </a:r>
            <a:r>
              <a:rPr lang="en-CA" dirty="0"/>
              <a:t>compared to VTM 1.0.</a:t>
            </a:r>
            <a:endParaRPr lang="en-US" dirty="0"/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It is proposed to study this filter in Core Experiments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45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40419</TotalTime>
  <Words>819</Words>
  <Application>Microsoft Office PowerPoint</Application>
  <PresentationFormat>Custom</PresentationFormat>
  <Paragraphs>226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24" baseType="lpstr">
      <vt:lpstr>微软雅黑</vt:lpstr>
      <vt:lpstr>ＭＳ Ｐゴシック</vt:lpstr>
      <vt:lpstr>黑体</vt:lpstr>
      <vt:lpstr>宋体</vt:lpstr>
      <vt:lpstr>宋体</vt:lpstr>
      <vt:lpstr>华文细黑</vt:lpstr>
      <vt:lpstr>Arial</vt:lpstr>
      <vt:lpstr>Calibri</vt:lpstr>
      <vt:lpstr>Cambria Math</vt:lpstr>
      <vt:lpstr>Consolas</vt:lpstr>
      <vt:lpstr>FrutigerNext LT Medium</vt:lpstr>
      <vt:lpstr>Times New Roman</vt:lpstr>
      <vt:lpstr>Wingdings</vt:lpstr>
      <vt:lpstr>5_以客户为中心</vt:lpstr>
      <vt:lpstr>14_主题1</vt:lpstr>
      <vt:lpstr>17_主题1</vt:lpstr>
      <vt:lpstr>JVET-K0086 CE2 related: Hadamard Transform Domain Filter</vt:lpstr>
      <vt:lpstr>PowerPoint Presentation</vt:lpstr>
      <vt:lpstr>PowerPoint Presentation</vt:lpstr>
      <vt:lpstr>PowerPoint Presentation</vt:lpstr>
      <vt:lpstr>LUT details</vt:lpstr>
      <vt:lpstr>PowerPoint Presentation</vt:lpstr>
      <vt:lpstr> Conclusion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Sergey Ikonin</cp:lastModifiedBy>
  <cp:revision>1139</cp:revision>
  <dcterms:created xsi:type="dcterms:W3CDTF">2014-12-10T06:05:08Z</dcterms:created>
  <dcterms:modified xsi:type="dcterms:W3CDTF">2018-07-13T13:35:04Z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(3)lGEPNImSl7hvkml17QFDArj36cKrlu+vAW60IPqLKkn9e55vY5eSogA+n0yZdJH9BkYkRJXa
23tjGO6jeQg1mTfEsSdaq9VG3MtdlzPKXH410tSpwzjSPKQvfqo8IMBX709PxM15MjBz8vjh
AYcN1n0+4oCHJep+JIRmrN85iOohzz79HIVFApoppHEH3NPzCwyr1HPPeWj22L336CJoB5//
gmv8D79s9GXMVWJnwv</vt:lpwstr>
  </property>
  <property fmtid="{D5CDD505-2E9C-101B-9397-08002B2CF9AE}" pid="10" name="_2015_ms_pID_7253431">
    <vt:lpwstr>dHWftaUONknLf3ERqdc5VIUtUl0cDT1KS4i/km0pJD9xzOj+brAOq4
VB5equ29XhQqi94UgLaL4DVsi8s7zW0QxngybMBKE+x9Wu55lYugSIQivZmXJWn/j3etDW0Q
691599roALVVXTPeM6iAUASQgDITQY1859c6L6t4Tdz7VpH8pTK129KnuOzD7sj5M9AuB9LW
AvXTNNAzGVdeokp8ubD8NcPzlx5VGuHCeTDC</vt:lpwstr>
  </property>
  <property fmtid="{D5CDD505-2E9C-101B-9397-08002B2CF9AE}" pid="11" name="_2015_ms_pID_7253432">
    <vt:lpwstr>gQ==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