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9" r:id="rId5"/>
    <p:sldId id="270" r:id="rId6"/>
    <p:sldId id="264" r:id="rId7"/>
    <p:sldId id="271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94660"/>
  </p:normalViewPr>
  <p:slideViewPr>
    <p:cSldViewPr snapToGrid="0">
      <p:cViewPr varScale="1">
        <p:scale>
          <a:sx n="87" d="100"/>
          <a:sy n="87" d="100"/>
        </p:scale>
        <p:origin x="45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2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0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6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0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7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4783-B67A-41B4-BDC3-96AE8D281A3A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0673"/>
            <a:ext cx="9144000" cy="1438116"/>
          </a:xfrm>
        </p:spPr>
        <p:txBody>
          <a:bodyPr>
            <a:normAutofit fontScale="90000"/>
          </a:bodyPr>
          <a:lstStyle/>
          <a:p>
            <a:r>
              <a:rPr lang="en-CA" sz="4400" b="1" dirty="0"/>
              <a:t> </a:t>
            </a:r>
            <a:r>
              <a:rPr lang="en-CA" b="1" dirty="0"/>
              <a:t>CE3: Simplified PDPC (Test 2.4.1) </a:t>
            </a:r>
            <a:r>
              <a:rPr lang="en-CA" sz="4400" b="1" dirty="0"/>
              <a:t>JVET-K0063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68393"/>
            <a:ext cx="9144000" cy="1655762"/>
          </a:xfrm>
        </p:spPr>
        <p:txBody>
          <a:bodyPr/>
          <a:lstStyle/>
          <a:p>
            <a:r>
              <a:rPr lang="en-US" dirty="0"/>
              <a:t>Geert Van der Auwera, Vadim Seregin, Amir Said, Adarsh K. </a:t>
            </a:r>
            <a:r>
              <a:rPr lang="en-US" dirty="0" err="1"/>
              <a:t>Ramasubramonian</a:t>
            </a:r>
            <a:r>
              <a:rPr lang="en-US" dirty="0"/>
              <a:t> Marta Karczewicz</a:t>
            </a:r>
          </a:p>
          <a:p>
            <a:r>
              <a:rPr lang="en-US" dirty="0"/>
              <a:t> Qualcomm Inc.</a:t>
            </a:r>
          </a:p>
        </p:txBody>
      </p:sp>
    </p:spTree>
    <p:extLst>
      <p:ext uri="{BB962C8B-B14F-4D97-AF65-F5344CB8AC3E}">
        <p14:creationId xmlns:p14="http://schemas.microsoft.com/office/powerpoint/2010/main" val="359321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2566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02079C48-68F7-4759-81D1-5B225EE0A5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2067" y="1206714"/>
                <a:ext cx="10289717" cy="534782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2000" dirty="0"/>
                  <a:t>Position dependent intra prediction combination (PDPC) combines intra </a:t>
                </a:r>
                <a:r>
                  <a:rPr lang="en-CA" sz="2000" dirty="0" err="1"/>
                  <a:t>predictionwith</a:t>
                </a:r>
                <a:r>
                  <a:rPr lang="en-CA" sz="2000" dirty="0"/>
                  <a:t> position dependent weighting of reference samples. </a:t>
                </a:r>
              </a:p>
              <a:p>
                <a:r>
                  <a:rPr lang="en-CA" sz="2000" dirty="0"/>
                  <a:t>PDPC is applied to the following intra modes: planar, DC, horizontal/vertical, diagonals (2, 66), and 4 (VTM) or 8 (BMS) adjacent modes (3-10 and 58-65). Applied to </a:t>
                </a:r>
                <a:r>
                  <a:rPr lang="en-CA" sz="2000" dirty="0" err="1"/>
                  <a:t>luma</a:t>
                </a:r>
                <a:r>
                  <a:rPr lang="en-CA" sz="2000" dirty="0"/>
                  <a:t> and chroma blocks.</a:t>
                </a:r>
              </a:p>
              <a:p>
                <a:r>
                  <a:rPr lang="en-CA" sz="2000" dirty="0"/>
                  <a:t>Additional across (secondary) boundary filters are not needed.</a:t>
                </a:r>
                <a:endParaRPr lang="en-US" sz="2000" dirty="0"/>
              </a:p>
              <a:p>
                <a:pPr>
                  <a:spcAft>
                    <a:spcPts val="1000"/>
                  </a:spcAft>
                </a:pPr>
                <a:r>
                  <a:rPr lang="en-CA" sz="2000" dirty="0"/>
                  <a:t>PDPC predicted sample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CA" sz="2000" dirty="0"/>
                  <a:t> is calculated as follows:</a:t>
                </a:r>
                <a:endParaRPr lang="en-US" sz="20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9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𝑤𝐿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−1,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𝑤𝑇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,−1</m:t>
                              </m:r>
                            </m:sub>
                          </m:sSub>
                          <m:r>
                            <a:rPr lang="en-US" sz="19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𝑤𝑇𝐿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−1,−1</m:t>
                              </m:r>
                            </m:sub>
                          </m:sSub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64−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𝑤𝑙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𝑤𝑇</m:t>
                              </m:r>
                              <m:r>
                                <a:rPr lang="en-US" sz="19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𝑤𝑇𝐿</m:t>
                              </m:r>
                            </m:e>
                          </m:d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+32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≫6</m:t>
                      </m:r>
                      <m:r>
                        <a:rPr lang="en-US" sz="1900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1900" dirty="0"/>
              </a:p>
              <a:p>
                <a:pPr>
                  <a:spcAft>
                    <a:spcPts val="1000"/>
                  </a:spcAft>
                </a:pPr>
                <a:r>
                  <a:rPr lang="en-CA" sz="2000" dirty="0"/>
                  <a:t>For DC mode, the weights are given by:</a:t>
                </a:r>
                <a:endParaRPr lang="en-US" sz="2000" dirty="0"/>
              </a:p>
              <a:p>
                <a:pPr marL="0" indent="0">
                  <a:spcAft>
                    <a:spcPts val="1000"/>
                  </a:spcAft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900" i="1">
                          <a:latin typeface="Cambria Math" panose="02040503050406030204" pitchFamily="18" charset="0"/>
                        </a:rPr>
                        <m:t>𝑤𝑇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=32≫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𝑠h𝑖𝑓𝑡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𝑤𝐿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=32≫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≫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𝑠h𝑖𝑓𝑡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𝑤𝑇𝐿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𝑤𝐿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≫4</m:t>
                          </m:r>
                        </m:e>
                      </m:d>
                      <m:r>
                        <a:rPr lang="en-US" sz="19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𝑤𝑇</m:t>
                          </m:r>
                          <m:r>
                            <a:rPr lang="en-CA" sz="1900" i="1">
                              <a:latin typeface="Cambria Math" panose="02040503050406030204" pitchFamily="18" charset="0"/>
                            </a:rPr>
                            <m:t>≫4</m:t>
                          </m:r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sz="19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900" i="1">
                          <a:latin typeface="Cambria Math" panose="02040503050406030204" pitchFamily="18" charset="0"/>
                        </a:rPr>
                        <m:t>𝑠h𝑖𝑓𝑡</m:t>
                      </m:r>
                      <m:r>
                        <a:rPr lang="en-CA" sz="19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9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19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9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19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  <m:t>𝑤𝑖𝑑𝑡h</m:t>
                                  </m:r>
                                </m:e>
                              </m:d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e>
                          </m:func>
                          <m:func>
                            <m:funcPr>
                              <m:ctrlPr>
                                <a:rPr lang="en-US" sz="19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19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90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19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CA" sz="1900" i="1">
                                      <a:latin typeface="Cambria Math" panose="02040503050406030204" pitchFamily="18" charset="0"/>
                                    </a:rPr>
                                    <m:t>h𝑒𝑖𝑔h𝑡</m:t>
                                  </m:r>
                                </m:e>
                              </m:d>
                              <m:r>
                                <a:rPr lang="en-US" sz="19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CA" sz="19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func>
                        </m:e>
                      </m:d>
                      <m:r>
                        <a:rPr lang="en-CA" sz="1900" i="1">
                          <a:latin typeface="Cambria Math" panose="02040503050406030204" pitchFamily="18" charset="0"/>
                        </a:rPr>
                        <m:t>≫2.</m:t>
                      </m:r>
                    </m:oMath>
                  </m:oMathPara>
                </a14:m>
                <a:endParaRPr lang="en-US" sz="1900" dirty="0"/>
              </a:p>
              <a:p>
                <a:r>
                  <a:rPr lang="en-CA" sz="2000" dirty="0"/>
                  <a:t>For the horizontal mode </a:t>
                </a:r>
                <a:r>
                  <a:rPr lang="en-CA" sz="2000" i="1" dirty="0" err="1"/>
                  <a:t>wTL</a:t>
                </a:r>
                <a:r>
                  <a:rPr lang="en-CA" sz="2000" i="1" dirty="0"/>
                  <a:t> = </a:t>
                </a:r>
                <a:r>
                  <a:rPr lang="en-CA" sz="2000" i="1" dirty="0" err="1"/>
                  <a:t>wT</a:t>
                </a:r>
                <a:r>
                  <a:rPr lang="en-CA" sz="2000" dirty="0"/>
                  <a:t> and for vertical mode </a:t>
                </a:r>
                <a:r>
                  <a:rPr lang="en-CA" sz="2000" i="1" dirty="0" err="1"/>
                  <a:t>wTL</a:t>
                </a:r>
                <a:r>
                  <a:rPr lang="en-CA" sz="2000" i="1" dirty="0"/>
                  <a:t> = </a:t>
                </a:r>
                <a:r>
                  <a:rPr lang="en-CA" sz="2000" i="1" dirty="0" err="1"/>
                  <a:t>wL</a:t>
                </a:r>
                <a:r>
                  <a:rPr lang="en-CA" sz="2000" i="1" dirty="0"/>
                  <a:t>; </a:t>
                </a:r>
                <a:r>
                  <a:rPr lang="en-CA" sz="2000" dirty="0"/>
                  <a:t>for planar mode </a:t>
                </a:r>
                <a:r>
                  <a:rPr lang="en-CA" sz="2000" i="1" dirty="0" err="1"/>
                  <a:t>wTL</a:t>
                </a:r>
                <a:r>
                  <a:rPr lang="en-CA" sz="2000" i="1" dirty="0"/>
                  <a:t> = 0</a:t>
                </a:r>
              </a:p>
              <a:p>
                <a:r>
                  <a:rPr lang="en-CA" sz="2000" dirty="0"/>
                  <a:t>For diagonal modes 2 and 66: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𝑤𝑇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=16≫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≪1</m:t>
                            </m:r>
                          </m:e>
                        </m:d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𝑠h𝑖𝑓𝑡</m:t>
                        </m:r>
                      </m:e>
                    </m:d>
                    <m:r>
                      <a:rPr lang="en-CA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=16≫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≪1</m:t>
                            </m:r>
                          </m:e>
                        </m:d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𝑠h𝑖𝑓𝑡</m:t>
                        </m:r>
                      </m:e>
                    </m:d>
                    <m:r>
                      <a:rPr lang="en-CA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𝑤𝑇𝐿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sz="2000" dirty="0"/>
                  <a:t> 0</a:t>
                </a:r>
              </a:p>
              <a:p>
                <a:r>
                  <a:rPr lang="en-CA" sz="2000" dirty="0"/>
                  <a:t>For adjacent modes 3-10: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𝑤𝑇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=32≫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≪1</m:t>
                            </m:r>
                          </m:e>
                        </m:d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𝑠h𝑖𝑓𝑡</m:t>
                        </m:r>
                      </m:e>
                    </m:d>
                    <m:r>
                      <a:rPr lang="en-CA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=0, 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𝑤𝑇𝐿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sz="2000" dirty="0"/>
                  <a:t> 0</a:t>
                </a:r>
              </a:p>
              <a:p>
                <a:r>
                  <a:rPr lang="en-CA" sz="2000" dirty="0"/>
                  <a:t>For adjacent modes 58-65: </a:t>
                </a:r>
                <a14:m>
                  <m:oMath xmlns:m="http://schemas.openxmlformats.org/officeDocument/2006/math">
                    <m:r>
                      <a:rPr lang="en-CA" sz="2000" i="1">
                        <a:latin typeface="Cambria Math" panose="02040503050406030204" pitchFamily="18" charset="0"/>
                      </a:rPr>
                      <m:t>𝑤𝑇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=0, 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=32≫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CA" sz="2000" i="1">
                                <a:latin typeface="Cambria Math" panose="02040503050406030204" pitchFamily="18" charset="0"/>
                              </a:rPr>
                              <m:t>≪1</m:t>
                            </m:r>
                          </m:e>
                        </m:d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CA" sz="2000" i="1">
                            <a:latin typeface="Cambria Math" panose="02040503050406030204" pitchFamily="18" charset="0"/>
                          </a:rPr>
                          <m:t>𝑠h𝑖𝑓𝑡</m:t>
                        </m:r>
                      </m:e>
                    </m:d>
                    <m:r>
                      <a:rPr lang="en-CA" sz="20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𝑤𝑇𝐿</m:t>
                    </m:r>
                    <m:r>
                      <a:rPr lang="en-CA" sz="20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sz="2000" dirty="0"/>
                  <a:t> 0</a:t>
                </a:r>
              </a:p>
              <a:p>
                <a:r>
                  <a:rPr lang="en-CA" sz="2100" dirty="0"/>
                  <a:t>The PDPC weights can be calculated with adds and shifts only. The value of </a:t>
                </a:r>
                <a:r>
                  <a:rPr lang="en-US" sz="2100" dirty="0"/>
                  <a:t>P(</a:t>
                </a:r>
                <a:r>
                  <a:rPr lang="en-US" sz="2100" dirty="0" err="1"/>
                  <a:t>x,y</a:t>
                </a:r>
                <a:r>
                  <a:rPr lang="en-US" sz="2100" dirty="0"/>
                  <a:t>) can be computed in a single step.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02079C48-68F7-4759-81D1-5B225EE0A5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067" y="1206714"/>
                <a:ext cx="10289717" cy="5347820"/>
              </a:xfrm>
              <a:prstGeom prst="rect">
                <a:avLst/>
              </a:prstGeom>
              <a:blipFill>
                <a:blip r:embed="rId2"/>
                <a:stretch>
                  <a:fillRect l="-355" t="-1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C2133008-2CD8-426D-8630-D2759C8FE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5694" y="2371365"/>
            <a:ext cx="1764811" cy="173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6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982324" cy="902566"/>
          </a:xfrm>
        </p:spPr>
        <p:txBody>
          <a:bodyPr>
            <a:normAutofit/>
          </a:bodyPr>
          <a:lstStyle/>
          <a:p>
            <a:r>
              <a:rPr lang="en-US" dirty="0"/>
              <a:t>PDPC Reference Samples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E93329-2688-44B4-9CF2-0D9886841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046" y="2316089"/>
            <a:ext cx="1764811" cy="17316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780B5DA-C11A-4E8A-9678-A071D8E3825E}"/>
              </a:ext>
            </a:extLst>
          </p:cNvPr>
          <p:cNvSpPr txBox="1"/>
          <p:nvPr/>
        </p:nvSpPr>
        <p:spPr>
          <a:xfrm>
            <a:off x="838200" y="1484750"/>
            <a:ext cx="621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samples for planar, DC, horizontal and vertical modes: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A87E72-F894-4A67-BA49-EAFC66505400}"/>
              </a:ext>
            </a:extLst>
          </p:cNvPr>
          <p:cNvSpPr txBox="1"/>
          <p:nvPr/>
        </p:nvSpPr>
        <p:spPr>
          <a:xfrm>
            <a:off x="3619472" y="3244334"/>
            <a:ext cx="1129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pred</a:t>
            </a:r>
            <a:r>
              <a:rPr lang="en-US" dirty="0"/>
              <a:t>(</a:t>
            </a:r>
            <a:r>
              <a:rPr lang="en-US" dirty="0" err="1"/>
              <a:t>x’,y</a:t>
            </a:r>
            <a:r>
              <a:rPr lang="en-US" dirty="0"/>
              <a:t>’)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A142CA3-1660-4AE4-BAAE-2EE61E0F5B88}"/>
              </a:ext>
            </a:extLst>
          </p:cNvPr>
          <p:cNvCxnSpPr>
            <a:stCxn id="5" idx="1"/>
          </p:cNvCxnSpPr>
          <p:nvPr/>
        </p:nvCxnSpPr>
        <p:spPr>
          <a:xfrm flipH="1" flipV="1">
            <a:off x="2765667" y="3199443"/>
            <a:ext cx="853805" cy="2295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E327C46-5F91-4111-91C9-F19E19992F7F}"/>
              </a:ext>
            </a:extLst>
          </p:cNvPr>
          <p:cNvSpPr txBox="1"/>
          <p:nvPr/>
        </p:nvSpPr>
        <p:spPr>
          <a:xfrm>
            <a:off x="3900440" y="2492400"/>
            <a:ext cx="987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x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</a:t>
            </a:r>
          </a:p>
          <a:p>
            <a:r>
              <a:rPr lang="en-US" sz="1600" i="1" dirty="0"/>
              <a:t>y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203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982324" cy="902566"/>
          </a:xfrm>
        </p:spPr>
        <p:txBody>
          <a:bodyPr>
            <a:normAutofit/>
          </a:bodyPr>
          <a:lstStyle/>
          <a:p>
            <a:r>
              <a:rPr lang="en-US" dirty="0"/>
              <a:t>PDPC Reference Samples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80B5DA-C11A-4E8A-9678-A071D8E3825E}"/>
              </a:ext>
            </a:extLst>
          </p:cNvPr>
          <p:cNvSpPr txBox="1"/>
          <p:nvPr/>
        </p:nvSpPr>
        <p:spPr>
          <a:xfrm>
            <a:off x="869711" y="1211288"/>
            <a:ext cx="4667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samples for diagonal modes 2 and 66</a:t>
            </a:r>
          </a:p>
        </p:txBody>
      </p:sp>
      <p:pic>
        <p:nvPicPr>
          <p:cNvPr id="15" name="Picture 1">
            <a:extLst>
              <a:ext uri="{FF2B5EF4-FFF2-40B4-BE49-F238E27FC236}">
                <a16:creationId xmlns:a16="http://schemas.microsoft.com/office/drawing/2014/main" id="{46FA57B3-AF7B-448F-84E8-96E04010B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1865"/>
            <a:ext cx="3217939" cy="298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id="{DF0F4C7E-0185-4A09-A7BF-CE89D0E73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803" y="1580620"/>
            <a:ext cx="3216957" cy="298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324B7C5-C92B-4AA9-A951-E59A5397EE35}"/>
              </a:ext>
            </a:extLst>
          </p:cNvPr>
          <p:cNvSpPr txBox="1"/>
          <p:nvPr/>
        </p:nvSpPr>
        <p:spPr>
          <a:xfrm>
            <a:off x="4056139" y="2537070"/>
            <a:ext cx="1795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 2</a:t>
            </a:r>
          </a:p>
          <a:p>
            <a:endParaRPr lang="en-US" sz="1600" dirty="0"/>
          </a:p>
          <a:p>
            <a:r>
              <a:rPr lang="en-US" sz="1600" i="1" dirty="0"/>
              <a:t>x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  <a:p>
            <a:r>
              <a:rPr lang="en-US" sz="1600" i="1" dirty="0"/>
              <a:t>y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5705F2-7F59-48BA-A246-66D761FC2B63}"/>
              </a:ext>
            </a:extLst>
          </p:cNvPr>
          <p:cNvSpPr txBox="1"/>
          <p:nvPr/>
        </p:nvSpPr>
        <p:spPr>
          <a:xfrm>
            <a:off x="9187586" y="2535825"/>
            <a:ext cx="18334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 66</a:t>
            </a:r>
          </a:p>
          <a:p>
            <a:endParaRPr lang="en-US" sz="1600" dirty="0"/>
          </a:p>
          <a:p>
            <a:r>
              <a:rPr lang="en-US" sz="1600" i="1" dirty="0"/>
              <a:t>x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  <a:p>
            <a:r>
              <a:rPr lang="en-US" sz="1600" i="1" dirty="0"/>
              <a:t>y</a:t>
            </a:r>
            <a:r>
              <a:rPr lang="en-US" sz="1600" dirty="0"/>
              <a:t> = </a:t>
            </a:r>
            <a:r>
              <a:rPr lang="en-US" sz="1600" i="1" dirty="0"/>
              <a:t>x’</a:t>
            </a:r>
            <a:r>
              <a:rPr lang="en-US" sz="1600" dirty="0"/>
              <a:t> + </a:t>
            </a:r>
            <a:r>
              <a:rPr lang="en-US" sz="1600" i="1" dirty="0"/>
              <a:t>y’</a:t>
            </a:r>
            <a:r>
              <a:rPr lang="en-US" sz="1600" dirty="0"/>
              <a:t> + 1</a:t>
            </a:r>
          </a:p>
        </p:txBody>
      </p:sp>
    </p:spTree>
    <p:extLst>
      <p:ext uri="{BB962C8B-B14F-4D97-AF65-F5344CB8AC3E}">
        <p14:creationId xmlns:p14="http://schemas.microsoft.com/office/powerpoint/2010/main" val="2704785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982324" cy="902566"/>
          </a:xfrm>
        </p:spPr>
        <p:txBody>
          <a:bodyPr>
            <a:normAutofit/>
          </a:bodyPr>
          <a:lstStyle/>
          <a:p>
            <a:r>
              <a:rPr lang="en-US" dirty="0"/>
              <a:t>PDPC Reference Samples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36D3ABE-B4A5-452A-B681-A5028ACDA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1" y="1429149"/>
            <a:ext cx="11107291" cy="245147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endParaRPr lang="en-US" sz="2400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7E33033-EC20-49C8-9740-35E3EAA478D9}"/>
              </a:ext>
            </a:extLst>
          </p:cNvPr>
          <p:cNvSpPr txBox="1">
            <a:spLocks/>
          </p:cNvSpPr>
          <p:nvPr/>
        </p:nvSpPr>
        <p:spPr>
          <a:xfrm>
            <a:off x="471487" y="1333500"/>
            <a:ext cx="11349037" cy="48434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Adjacent 4 (VTM) or 8 (BMS) angular modes next to modes 2 (3-10) and 66 (58-65):</a:t>
            </a:r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endParaRPr lang="en-CA" sz="1800" dirty="0"/>
          </a:p>
          <a:p>
            <a:r>
              <a:rPr lang="en-CA" sz="1800" dirty="0"/>
              <a:t>Reference sample coordinates </a:t>
            </a:r>
            <a:r>
              <a:rPr lang="en-CA" sz="1800" i="1" dirty="0"/>
              <a:t>x</a:t>
            </a:r>
            <a:r>
              <a:rPr lang="en-CA" sz="1800" dirty="0"/>
              <a:t> and </a:t>
            </a:r>
            <a:r>
              <a:rPr lang="en-CA" sz="1800" i="1" dirty="0"/>
              <a:t>y</a:t>
            </a:r>
            <a:r>
              <a:rPr lang="en-CA" sz="1800" dirty="0"/>
              <a:t> are computed using the tables that are already used for angular mode intra prediction (inverse angle). </a:t>
            </a:r>
            <a:r>
              <a:rPr lang="en-US" sz="1800" dirty="0"/>
              <a:t>No additional tables are required in the implementation of simplified PDPC. Linear interpolation of the reference samples is used if fractional reference sample coordinates are calculated.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744B8A-7D24-4639-BBD4-E611ACBBAB3B}"/>
              </a:ext>
            </a:extLst>
          </p:cNvPr>
          <p:cNvSpPr txBox="1"/>
          <p:nvPr/>
        </p:nvSpPr>
        <p:spPr>
          <a:xfrm>
            <a:off x="2215882" y="3696887"/>
            <a:ext cx="2776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Modes (3-10) adjacent to diagonal mode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56F9EC-3088-4081-886C-D4AC97EB9909}"/>
              </a:ext>
            </a:extLst>
          </p:cNvPr>
          <p:cNvSpPr txBox="1"/>
          <p:nvPr/>
        </p:nvSpPr>
        <p:spPr>
          <a:xfrm>
            <a:off x="7485566" y="3696887"/>
            <a:ext cx="2688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Modes (58-65) adjacent to diagonal mode 66</a:t>
            </a: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DA603536-D04D-4056-93C2-5E2B51865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300" y="1737024"/>
            <a:ext cx="3217939" cy="299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AC65F018-EA35-4340-A8EC-D43D358A4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243" y="1702929"/>
            <a:ext cx="3217939" cy="302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53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1213036"/>
            <a:ext cx="1085942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Test condition ‘All-Intra’ (JVET CTC)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Test condition ‘Random Access’ (JVET CTC)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3A9CE9E-DE8C-49AD-A592-894BA550AD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805968"/>
              </p:ext>
            </p:extLst>
          </p:nvPr>
        </p:nvGraphicFramePr>
        <p:xfrm>
          <a:off x="1105070" y="1648038"/>
          <a:ext cx="440753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216025723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7467397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958095008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293636690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167392254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28253520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14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BMS-VTM-1.0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9856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4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-0.76%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111%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111%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45117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-0.64%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111%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6674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110%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9783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0.51%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0.43%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3309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-1.36%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-0.60%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-0.66%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74634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Overall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-0.97%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-0.14%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</a:rPr>
                        <a:t>-0.01%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highlight>
                            <a:srgbClr val="FFFF00"/>
                          </a:highlight>
                        </a:rPr>
                        <a:t>109%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107%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9990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0.63%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1.02%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107%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008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F6EA217-939D-4CAF-A56A-A46B9EBB71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918411"/>
              </p:ext>
            </p:extLst>
          </p:nvPr>
        </p:nvGraphicFramePr>
        <p:xfrm>
          <a:off x="1105070" y="4461927"/>
          <a:ext cx="4407535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65658597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72252015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497429380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629938606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4167525908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121251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387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BMS-VTM-1.0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4157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5498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A1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16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0.53%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518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-0.53%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0.62%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0.46%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18952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-0.55%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0.85%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0.84%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33242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-0.48%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0.39%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0.46%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2178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286733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F0A623C-693C-44A1-8734-4B0A6D651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013856"/>
              </p:ext>
            </p:extLst>
          </p:nvPr>
        </p:nvGraphicFramePr>
        <p:xfrm>
          <a:off x="6577830" y="1648038"/>
          <a:ext cx="440626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4135468220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637167908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095507600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693373561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968485249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6461181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3438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224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56904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-1.44%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6374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-1.44%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-1.20%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63176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-1.43%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-0.76%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61991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-0.93%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68922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-1.70%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66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-1.35%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-0.94%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-0.81%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103%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105%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0879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-0.78%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0.51%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403354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1FD5430-2BBB-4B4B-A6BF-2B6CF2A6C5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200806"/>
              </p:ext>
            </p:extLst>
          </p:nvPr>
        </p:nvGraphicFramePr>
        <p:xfrm>
          <a:off x="6577829" y="4461927"/>
          <a:ext cx="4406265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487831326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2032183406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086338282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2715511785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172594485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633741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334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6346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13766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-0.73%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-1.12%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0064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-0.65%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73151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-0.82%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27154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-0.58%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0455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-0.70%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-0.41%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-0.56%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102%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8060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6786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106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1213036"/>
            <a:ext cx="1085942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Test condition ‘Low-delay B’ (JVET CTC)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hangingPunct="0"/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CE39D4-F41A-4E29-B312-282AA457BE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817430"/>
              </p:ext>
            </p:extLst>
          </p:nvPr>
        </p:nvGraphicFramePr>
        <p:xfrm>
          <a:off x="1140240" y="1818457"/>
          <a:ext cx="4407535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161033201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66131765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926693729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773275150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67971757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5163279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Low delay B Main10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833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BMS-VTM-1.0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2454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3976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0827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58180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0.60%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2870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-0.24%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0.38%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-0.02%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102%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100%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3241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0.52%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9955159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2A9A4A0-F1BE-4D36-AA7C-82F8881AF8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991556"/>
              </p:ext>
            </p:extLst>
          </p:nvPr>
        </p:nvGraphicFramePr>
        <p:xfrm>
          <a:off x="6767951" y="1818457"/>
          <a:ext cx="4406265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2310510873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703999405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995980744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585229468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2051982108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321404145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Low delay B Main10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0805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 BMS-1.0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533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2882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-0.37%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81302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-0.78%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2016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-0.42%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725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-0.36%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-0.46%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-0.25%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101%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100%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811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0.23%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-0.24%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5876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4880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9048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74174"/>
            <a:ext cx="10770220" cy="5002789"/>
          </a:xfrm>
        </p:spPr>
        <p:txBody>
          <a:bodyPr>
            <a:normAutofit/>
          </a:bodyPr>
          <a:lstStyle/>
          <a:p>
            <a:r>
              <a:rPr lang="en-CA" sz="1800" dirty="0"/>
              <a:t>Simplified PDPC is proposed for following intra modes:</a:t>
            </a:r>
          </a:p>
          <a:p>
            <a:pPr lvl="1"/>
            <a:r>
              <a:rPr lang="en-CA" sz="1800" dirty="0"/>
              <a:t>Planar</a:t>
            </a:r>
          </a:p>
          <a:p>
            <a:pPr lvl="1"/>
            <a:r>
              <a:rPr lang="en-CA" sz="1800" dirty="0"/>
              <a:t>DC</a:t>
            </a:r>
          </a:p>
          <a:p>
            <a:pPr lvl="1"/>
            <a:r>
              <a:rPr lang="en-CA" sz="1800" dirty="0"/>
              <a:t>H/V</a:t>
            </a:r>
          </a:p>
          <a:p>
            <a:pPr lvl="1"/>
            <a:r>
              <a:rPr lang="en-CA" sz="1800" dirty="0"/>
              <a:t>Diagonal modes 2 and 66</a:t>
            </a:r>
          </a:p>
          <a:p>
            <a:pPr lvl="1"/>
            <a:r>
              <a:rPr lang="en-CA" sz="1800" dirty="0"/>
              <a:t>Adjacent diagonal modes (3-10 and 58-65)</a:t>
            </a:r>
          </a:p>
          <a:p>
            <a:r>
              <a:rPr lang="en-CA" sz="1800" dirty="0"/>
              <a:t>PDPC weights are computed using shifts</a:t>
            </a:r>
          </a:p>
          <a:p>
            <a:r>
              <a:rPr lang="en-CA" sz="1800" dirty="0"/>
              <a:t>Additional across (secondary) boundary filters are not needed</a:t>
            </a:r>
          </a:p>
          <a:p>
            <a:r>
              <a:rPr lang="en-CA" sz="1800" dirty="0"/>
              <a:t>Angular intra prediction tables are reused, no additional tables required for PDPC</a:t>
            </a:r>
          </a:p>
          <a:p>
            <a:r>
              <a:rPr lang="en-CA" sz="1800" dirty="0"/>
              <a:t>PDPC can be applied together with prediction in single step</a:t>
            </a:r>
          </a:p>
          <a:p>
            <a:r>
              <a:rPr lang="en-CA" sz="1800" dirty="0"/>
              <a:t>Coding gains:</a:t>
            </a:r>
          </a:p>
          <a:p>
            <a:pPr lvl="1"/>
            <a:r>
              <a:rPr lang="en-CA" sz="1600" dirty="0"/>
              <a:t>AI: 0.97% 109%/107% (BMS-VTM-1.0), 1.35% 103%/105% (BMS-1.0)</a:t>
            </a:r>
          </a:p>
          <a:p>
            <a:pPr lvl="1"/>
            <a:r>
              <a:rPr lang="en-CA" sz="1600" dirty="0"/>
              <a:t>RA: 0.48% 101%/101% (BMS-VTM-1.0), 0.7% 102%/101% (BMS-1.0)</a:t>
            </a:r>
          </a:p>
          <a:p>
            <a:pPr lvl="1"/>
            <a:r>
              <a:rPr lang="en-CA" sz="1600" dirty="0"/>
              <a:t>LB: 0.24% 102%/100% (BMS-VTM-1.0), 0.36% 101%/100% (BMS-1.0)</a:t>
            </a:r>
            <a:endParaRPr lang="en-CA" sz="1400" dirty="0"/>
          </a:p>
          <a:p>
            <a:r>
              <a:rPr lang="en-CA" sz="1800" dirty="0"/>
              <a:t>Requested to integrate simplified PDPC into VTM or BMS source codes</a:t>
            </a:r>
          </a:p>
          <a:p>
            <a:endParaRPr lang="en-CA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5743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5003</TotalTime>
  <Words>1184</Words>
  <Application>Microsoft Office PowerPoint</Application>
  <PresentationFormat>Widescreen</PresentationFormat>
  <Paragraphs>362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Times New Roman</vt:lpstr>
      <vt:lpstr>Office Theme</vt:lpstr>
      <vt:lpstr> CE3: Simplified PDPC (Test 2.4.1) JVET-K0063</vt:lpstr>
      <vt:lpstr>Introduction</vt:lpstr>
      <vt:lpstr>PDPC Reference Samples</vt:lpstr>
      <vt:lpstr>PDPC Reference Samples</vt:lpstr>
      <vt:lpstr>PDPC Reference Samples</vt:lpstr>
      <vt:lpstr>Results</vt:lpstr>
      <vt:lpstr>Results</vt:lpstr>
      <vt:lpstr>Conclusion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Truncated Square Pyramid Projection (TSP) For 360 Video</dc:title>
  <dc:creator>Coban, Muhammed</dc:creator>
  <cp:lastModifiedBy>Geert Van Der Auwera</cp:lastModifiedBy>
  <cp:revision>143</cp:revision>
  <dcterms:created xsi:type="dcterms:W3CDTF">2016-10-15T01:12:37Z</dcterms:created>
  <dcterms:modified xsi:type="dcterms:W3CDTF">2018-07-10T10:41:20Z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-760704808</vt:i4>
  </property>
  <property fmtid="{D5CDD505-2E9C-101B-9397-08002B2CF9AE}" pid="3" name="_NewReviewCycle">
    <vt:lpwstr/>
  </property>
  <property fmtid="{D5CDD505-2E9C-101B-9397-08002B2CF9AE}" pid="4" name="_EmailSubject">
    <vt:lpwstr>updated slide</vt:lpwstr>
  </property>
  <property fmtid="{D5CDD505-2E9C-101B-9397-08002B2CF9AE}" pid="5" name="_AuthorEmail">
    <vt:lpwstr>mcoban@qti.qualcomm.com</vt:lpwstr>
  </property>
  <property fmtid="{D5CDD505-2E9C-101B-9397-08002B2CF9AE}" pid="6" name="_AuthorEmailDisplayName">
    <vt:lpwstr>Muhammed Coban</vt:lpwstr>
  </property>
</Properties>
</file>