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0"/>
  </p:notesMasterIdLst>
  <p:handoutMasterIdLst>
    <p:handoutMasterId r:id="rId11"/>
  </p:handoutMasterIdLst>
  <p:sldIdLst>
    <p:sldId id="396" r:id="rId4"/>
    <p:sldId id="547" r:id="rId5"/>
    <p:sldId id="548" r:id="rId6"/>
    <p:sldId id="549" r:id="rId7"/>
    <p:sldId id="260" r:id="rId8"/>
    <p:sldId id="550" r:id="rId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7087" autoAdjust="0"/>
  </p:normalViewPr>
  <p:slideViewPr>
    <p:cSldViewPr>
      <p:cViewPr varScale="1">
        <p:scale>
          <a:sx n="142" d="100"/>
          <a:sy n="142" d="100"/>
        </p:scale>
        <p:origin x="1014" y="120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2018/7/13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2018/7/13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5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JVET-K0054</a:t>
            </a:r>
            <a:endParaRPr lang="zh-CN" altLang="en-US" sz="12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649663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GB" altLang="zh-CN" sz="1051" b="0" dirty="0" smtClean="0">
                <a:solidFill>
                  <a:schemeClr val="tx1"/>
                </a:solidFill>
                <a:latin typeface="Arial"/>
              </a:rPr>
              <a:t>JVET-K0054</a:t>
            </a:r>
            <a:r>
              <a:rPr lang="en-GB" altLang="zh-CN" sz="1051" b="0" baseline="0" dirty="0" smtClean="0">
                <a:solidFill>
                  <a:schemeClr val="tx1"/>
                </a:solidFill>
                <a:latin typeface="Arial"/>
              </a:rPr>
              <a:t> (</a:t>
            </a:r>
            <a:r>
              <a:rPr lang="en-GB" altLang="zh-CN" sz="1051" b="0" dirty="0" smtClean="0">
                <a:solidFill>
                  <a:schemeClr val="tx1"/>
                </a:solidFill>
                <a:latin typeface="Arial"/>
              </a:rPr>
              <a:t>Unification of PSNR calculation) </a:t>
            </a:r>
            <a:endParaRPr lang="en-US" altLang="zh-CN" sz="1051" b="0" dirty="0" smtClean="0">
              <a:solidFill>
                <a:schemeClr val="tx1"/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Macro-Enabled_Worksheet2.xlsm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Excel_Macro-Enabled_Worksheet1.xlsm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409" y="2571750"/>
            <a:ext cx="8856663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b="0" dirty="0" smtClean="0">
                <a:solidFill>
                  <a:srgbClr val="990000"/>
                </a:solidFill>
                <a:latin typeface="FrutigerNext LT Medium"/>
                <a:ea typeface="宋体" charset="-122"/>
              </a:rPr>
              <a:t>JVET-K0054</a:t>
            </a:r>
            <a:r>
              <a:rPr lang="en-US" altLang="zh-CN" sz="2000" b="0" dirty="0">
                <a:solidFill>
                  <a:srgbClr val="990000"/>
                </a:solidFill>
                <a:latin typeface="FrutigerNext LT Medium"/>
                <a:ea typeface="宋体" charset="-122"/>
              </a:rPr>
              <a:t/>
            </a:r>
            <a:br>
              <a:rPr lang="en-US" altLang="zh-CN" sz="2000" b="0" dirty="0">
                <a:solidFill>
                  <a:srgbClr val="990000"/>
                </a:solidFill>
                <a:latin typeface="FrutigerNext LT Medium"/>
                <a:ea typeface="宋体" charset="-122"/>
              </a:rPr>
            </a:br>
            <a:r>
              <a:rPr lang="en-GB" sz="2000" b="0" dirty="0">
                <a:solidFill>
                  <a:srgbClr val="990000"/>
                </a:solidFill>
                <a:ea typeface="宋体" charset="-122"/>
              </a:rPr>
              <a:t>Unification of PSNR calculation for JVET CTC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84168" y="3363838"/>
            <a:ext cx="188096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R</a:t>
            </a:r>
            <a:r>
              <a:rPr lang="en-US" dirty="0" err="1" smtClean="0"/>
              <a:t>oman</a:t>
            </a:r>
            <a:r>
              <a:rPr lang="en-GB" dirty="0" smtClean="0"/>
              <a:t> Chernyak </a:t>
            </a:r>
          </a:p>
          <a:p>
            <a:r>
              <a:rPr lang="en-GB" dirty="0" smtClean="0"/>
              <a:t>Timofey Solovyev</a:t>
            </a:r>
          </a:p>
          <a:p>
            <a:r>
              <a:rPr lang="en-GB" dirty="0" smtClean="0"/>
              <a:t>Sergey Ikonin</a:t>
            </a:r>
          </a:p>
          <a:p>
            <a:r>
              <a:rPr lang="en-GB" dirty="0" smtClean="0"/>
              <a:t>Jianle </a:t>
            </a:r>
            <a:r>
              <a:rPr lang="en-GB" dirty="0"/>
              <a:t>Chen</a:t>
            </a: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19" y="-23805"/>
            <a:ext cx="4837619" cy="347627"/>
          </a:xfrm>
        </p:spPr>
        <p:txBody>
          <a:bodyPr/>
          <a:lstStyle/>
          <a:p>
            <a:r>
              <a:rPr lang="en-US" sz="2700" b="0" dirty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Background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465884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Problem: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 smtClean="0"/>
              <a:t>PSNR precision in output log files is not enough to guarantee match between sequential and parallel simulations, which may lead slightly difference between results depending on approach to be used.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329278"/>
              </p:ext>
            </p:extLst>
          </p:nvPr>
        </p:nvGraphicFramePr>
        <p:xfrm>
          <a:off x="1330519" y="1709823"/>
          <a:ext cx="6482962" cy="2002806"/>
        </p:xfrm>
        <a:graphic>
          <a:graphicData uri="http://schemas.openxmlformats.org/drawingml/2006/table">
            <a:tbl>
              <a:tblPr/>
              <a:tblGrid>
                <a:gridCol w="1234480"/>
                <a:gridCol w="370345"/>
                <a:gridCol w="370345"/>
                <a:gridCol w="370345"/>
                <a:gridCol w="370345"/>
                <a:gridCol w="370345"/>
                <a:gridCol w="370345"/>
                <a:gridCol w="370345"/>
                <a:gridCol w="370345"/>
                <a:gridCol w="370345"/>
                <a:gridCol w="370345"/>
                <a:gridCol w="433997"/>
                <a:gridCol w="370345"/>
                <a:gridCol w="370345"/>
                <a:gridCol w="370345"/>
              </a:tblGrid>
              <a:tr h="96027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Official BMS1.0 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results 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(sequential)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BMS1.0</a:t>
                      </a:r>
                      <a:r>
                        <a:rPr lang="en-US" sz="7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results (parallel)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Rate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Rate'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Rate-Rate'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Y-Y'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U-U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V-V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RA_FoodMarket4_qp22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18118.08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44.1677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49.0632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49.6685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18118.08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44.1677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49.0632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49.6685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RA_FoodMarket4_qp27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7937.203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42.6936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47.3957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47.8307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7937.203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42.6936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47.3957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47.8307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RA_FoodMarket4_qp32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4142.144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40.7973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45.8514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46.1455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4142.144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40.7973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45.8514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46.1455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RA_FoodMarket4_qp37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2195.81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38.4696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44.518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44.6824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2195.81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38.4696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44.518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44.6824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RA_CampfireParty2_qp22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62352.14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39.4629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42.1144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42.604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62352.14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39.4629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42.1144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42.604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RA_CampfireParty2_qp27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18345.45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37.5594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38.9395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41.2444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18345.45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37.5594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38.9395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41.2445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-0.0001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RA_CampfireParty2_qp32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9212.402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36.4732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37.2684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40.142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9212.402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36.4732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37.2684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40.142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RA_CampfireParty2_qp37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5022.987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35.1157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35.2271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38.8817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5022.987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35.1157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35.2271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38.8817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RA_BlowingBubbles_qp22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1446.737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38.659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42.0008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43.2872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1446.737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38.659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42.0008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43.2872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RA_BlowingBubbles_qp27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644.2432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35.3034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39.6979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40.7597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644.2432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35.3034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39.6979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40.7597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RA_BlowingBubbles_qp32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309.3264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32.2764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37.5697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38.4543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309.3264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32.2764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37.5697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38.4543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RA_BlowingBubbles_qp37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145.1352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29.3892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35.9063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36.6316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145.1352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29.3892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35.9064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36.6316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-1E-04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RA_RaceHorses_qp22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1080.50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40.05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42.01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43.12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1080.505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40.0539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42.0115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43.1213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RA_RaceHorses_qp27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510.48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36.13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39.53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40.74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510.484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36.1305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39.528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40.7366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RA_RaceHorses_qp32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253.39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32.81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37.60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38.91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253.3864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32.8123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37.6003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38.9123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602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RA_RaceHorses_qp37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122.81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29.89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36.06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37.25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122.8144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29.8942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36.0609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37.2543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379019" y="3819309"/>
            <a:ext cx="1866217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dirty="0">
                <a:solidFill>
                  <a:srgbClr val="000000"/>
                </a:solidFill>
                <a:latin typeface="Calibri" panose="020F0502020204030204" pitchFamily="34" charset="0"/>
              </a:rPr>
              <a:t>All other number from CTC table results equal</a:t>
            </a:r>
            <a:endParaRPr lang="en-US" sz="700" dirty="0"/>
          </a:p>
        </p:txBody>
      </p:sp>
      <p:sp>
        <p:nvSpPr>
          <p:cNvPr id="10" name="TextBox 9"/>
          <p:cNvSpPr txBox="1"/>
          <p:nvPr/>
        </p:nvSpPr>
        <p:spPr>
          <a:xfrm>
            <a:off x="107504" y="3858138"/>
            <a:ext cx="582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difference may be visible in </a:t>
            </a:r>
            <a:r>
              <a:rPr lang="en-US" dirty="0" err="1" smtClean="0"/>
              <a:t>bd</a:t>
            </a:r>
            <a:r>
              <a:rPr lang="en-US" dirty="0" smtClean="0"/>
              <a:t>-rate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444209"/>
              </p:ext>
            </p:extLst>
          </p:nvPr>
        </p:nvGraphicFramePr>
        <p:xfrm>
          <a:off x="256845" y="4301463"/>
          <a:ext cx="3321844" cy="12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Macro-Enabled Worksheet" r:id="rId5" imgW="4429100" imgH="171450" progId="Excel.SheetMacroEnabled.12">
                  <p:embed/>
                </p:oleObj>
              </mc:Choice>
              <mc:Fallback>
                <p:oleObj name="Macro-Enabled Worksheet" r:id="rId5" imgW="4429100" imgH="17145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6845" y="4301463"/>
                        <a:ext cx="3321844" cy="128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327774"/>
              </p:ext>
            </p:extLst>
          </p:nvPr>
        </p:nvGraphicFramePr>
        <p:xfrm>
          <a:off x="256844" y="4602256"/>
          <a:ext cx="3321844" cy="12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Macro-Enabled Worksheet" r:id="rId8" imgW="4429100" imgH="171450" progId="Excel.SheetMacroEnabled.12">
                  <p:embed/>
                </p:oleObj>
              </mc:Choice>
              <mc:Fallback>
                <p:oleObj name="Macro-Enabled Worksheet" r:id="rId8" imgW="4429100" imgH="17145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6844" y="4602256"/>
                        <a:ext cx="3321844" cy="128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783736" y="4250340"/>
            <a:ext cx="3200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CE2-4.2.2 proponent’s results (2</a:t>
            </a:r>
            <a:r>
              <a:rPr lang="en-US" sz="1050" baseline="30000" dirty="0"/>
              <a:t>nd</a:t>
            </a:r>
            <a:r>
              <a:rPr lang="en-US" sz="1050" dirty="0"/>
              <a:t> pass)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773798" y="4540305"/>
            <a:ext cx="3200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CE2-4.2.2 cross-checked results (log files info)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983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28699"/>
            <a:ext cx="4981635" cy="347627"/>
          </a:xfrm>
        </p:spPr>
        <p:txBody>
          <a:bodyPr/>
          <a:lstStyle/>
          <a:p>
            <a:r>
              <a:rPr lang="en-US" sz="2700" b="0" dirty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</a:t>
            </a:r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olution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476640"/>
            <a:ext cx="79208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Based on JVET-D0186 and JVET-C0037: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Add precise value of PSNR components for each frame into encoder log files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296896" y="3947365"/>
            <a:ext cx="1866217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dirty="0">
                <a:solidFill>
                  <a:srgbClr val="000000"/>
                </a:solidFill>
                <a:latin typeface="Calibri" panose="020F0502020204030204" pitchFamily="34" charset="0"/>
              </a:rPr>
              <a:t>All other number from CTC table results equal</a:t>
            </a:r>
            <a:endParaRPr lang="en-US" sz="7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208706"/>
              </p:ext>
            </p:extLst>
          </p:nvPr>
        </p:nvGraphicFramePr>
        <p:xfrm>
          <a:off x="611560" y="1851670"/>
          <a:ext cx="7344812" cy="2002806"/>
        </p:xfrm>
        <a:graphic>
          <a:graphicData uri="http://schemas.openxmlformats.org/drawingml/2006/table">
            <a:tbl>
              <a:tblPr/>
              <a:tblGrid>
                <a:gridCol w="1398592"/>
                <a:gridCol w="419579"/>
                <a:gridCol w="419579"/>
                <a:gridCol w="419579"/>
                <a:gridCol w="419579"/>
                <a:gridCol w="419579"/>
                <a:gridCol w="419579"/>
                <a:gridCol w="419579"/>
                <a:gridCol w="419579"/>
                <a:gridCol w="419579"/>
                <a:gridCol w="419579"/>
                <a:gridCol w="491693"/>
                <a:gridCol w="419579"/>
                <a:gridCol w="419579"/>
                <a:gridCol w="419579"/>
              </a:tblGrid>
              <a:tr h="108012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Official results 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(sequential)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Own results 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(parallel)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Rate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Rate'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Rate-Rate'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Y-Y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U-U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V-V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'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RA_FoodMarket4_qp22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18118.08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44.1677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49.0632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49.6685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18118.08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44.1677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49.0632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49.6685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RA_FoodMarket4_qp27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7937.203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42.6936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47.3957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47.8307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7937.203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42.6936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47.3957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47.8307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RA_FoodMarket4_qp32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4142.144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40.7973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45.8514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46.1455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4142.144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40.7973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45.8514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46.1455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RA_FoodMarket4_qp37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2195.81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38.4696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44.518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44.6824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2195.81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38.4696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44.518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44.6824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RA_CampfireParty2_qp22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62352.14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39.4629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42.1144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42.604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62352.14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39.4629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42.1144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42.604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RA_CampfireParty2_qp27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18345.45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37.5594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38.9395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41.2445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18345.45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37.5594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38.9395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41.2445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RA_CampfireParty2_qp32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9212.402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36.4732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37.2684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40.142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9212.402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36.4732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37.2684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40.142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RA_CampfireParty2_qp37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5022.987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35.1157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35.2271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38.8817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5022.987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35.1157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35.2271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38.8817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RA_BlowingBubbles_qp22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1446.737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38.659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42.0008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43.2872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1446.737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38.659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42.0008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43.2872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RA_BlowingBubbles_qp27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644.2432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35.3034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39.6979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40.7597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644.2432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35.3034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39.6979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40.7597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RA_BlowingBubbles_qp32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309.3264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32.2764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37.5697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38.4543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309.3264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32.2764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37.5697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38.4543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RA_BlowingBubbles_qp37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145.1352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29.3892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35.9064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36.6316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145.1352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29.3892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35.9064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36.6316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RA_RaceHorses_qp22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1080.50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40.05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42.01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43.12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1080.505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40.0539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42.0115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43.1213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RA_RaceHorses_qp27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510.48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36.13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39.53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40.74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510.484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36.1305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39.528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40.7366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RA_RaceHorses_qp32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253.39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32.81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37.60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38.91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253.3864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32.8123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37.6003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38.9123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RA_RaceHorses_qp37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122.81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29.89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36.06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37.25 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122.8144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29.8942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36.0609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37.2543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6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0" y="66421"/>
            <a:ext cx="5611451" cy="347627"/>
          </a:xfrm>
        </p:spPr>
        <p:txBody>
          <a:bodyPr/>
          <a:lstStyle/>
          <a:p>
            <a:r>
              <a:rPr lang="en-US" sz="2700" b="0" dirty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Proposal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498142"/>
            <a:ext cx="814093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Add precise 64bit PSNR values into main log file </a:t>
            </a:r>
          </a:p>
        </p:txBody>
      </p:sp>
      <p:sp>
        <p:nvSpPr>
          <p:cNvPr id="8" name="Rectangle 7"/>
          <p:cNvSpPr/>
          <p:nvPr/>
        </p:nvSpPr>
        <p:spPr>
          <a:xfrm>
            <a:off x="1547664" y="1139488"/>
            <a:ext cx="622935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started @ Thu Jun 28 18:08:14 2018</a:t>
            </a:r>
          </a:p>
          <a:p>
            <a:endParaRPr lang="en-US" sz="900" dirty="0"/>
          </a:p>
          <a:p>
            <a:r>
              <a:rPr lang="en-US" sz="900" dirty="0"/>
              <a:t>POC    0 </a:t>
            </a:r>
            <a:r>
              <a:rPr lang="en-US" sz="900" dirty="0" err="1"/>
              <a:t>TId</a:t>
            </a:r>
            <a:r>
              <a:rPr lang="en-US" sz="900" dirty="0"/>
              <a:t>: 0 ( I-SLICE, QP 19 )     112344 bits [Y 46.8334 dB    U 48.4995 dB    V 48.0907 dB] </a:t>
            </a:r>
          </a:p>
          <a:p>
            <a:r>
              <a:rPr lang="en-US" sz="900" dirty="0">
                <a:solidFill>
                  <a:srgbClr val="FF0000"/>
                </a:solidFill>
              </a:rPr>
              <a:t>[</a:t>
            </a:r>
            <a:r>
              <a:rPr lang="en-US" sz="900" dirty="0" err="1">
                <a:solidFill>
                  <a:srgbClr val="FF0000"/>
                </a:solidFill>
              </a:rPr>
              <a:t>xY</a:t>
            </a:r>
            <a:r>
              <a:rPr lang="en-US" sz="900" dirty="0">
                <a:solidFill>
                  <a:srgbClr val="FF0000"/>
                </a:solidFill>
              </a:rPr>
              <a:t> 40476aadddf1cd28 dB     </a:t>
            </a:r>
            <a:r>
              <a:rPr lang="en-US" sz="900" dirty="0" err="1">
                <a:solidFill>
                  <a:srgbClr val="FF0000"/>
                </a:solidFill>
              </a:rPr>
              <a:t>xU</a:t>
            </a:r>
            <a:r>
              <a:rPr lang="en-US" sz="900" dirty="0">
                <a:solidFill>
                  <a:srgbClr val="FF0000"/>
                </a:solidFill>
              </a:rPr>
              <a:t> 40483ff0f00b8707 dB     </a:t>
            </a:r>
            <a:r>
              <a:rPr lang="en-US" sz="900" dirty="0" err="1">
                <a:solidFill>
                  <a:srgbClr val="FF0000"/>
                </a:solidFill>
              </a:rPr>
              <a:t>xV</a:t>
            </a:r>
            <a:r>
              <a:rPr lang="en-US" sz="900" dirty="0">
                <a:solidFill>
                  <a:srgbClr val="FF0000"/>
                </a:solidFill>
              </a:rPr>
              <a:t> 40480b9c0108b110 dB]</a:t>
            </a:r>
            <a:r>
              <a:rPr lang="en-US" sz="900" dirty="0"/>
              <a:t>[ET   175 ] [L0 ] [L1 ] [MD5:b81a6a33e3f43d7af872be39408b4327,d2610c5b820858d2acc304108a26bd26,a1c6f7f3e4c5cdafe8d1c1b4220aaa87]</a:t>
            </a:r>
          </a:p>
          <a:p>
            <a:endParaRPr lang="en-US" sz="900" dirty="0" smtClean="0"/>
          </a:p>
          <a:p>
            <a:r>
              <a:rPr lang="en-US" sz="900" dirty="0" smtClean="0"/>
              <a:t>…</a:t>
            </a:r>
            <a:endParaRPr lang="en-US" sz="900" dirty="0"/>
          </a:p>
          <a:p>
            <a:r>
              <a:rPr lang="en-US" sz="900" dirty="0"/>
              <a:t>Total Frames |   Bitrate     Y-PSNR    U-PSNR    V-PSNR    YUV-PSNR 	       </a:t>
            </a:r>
          </a:p>
          <a:p>
            <a:r>
              <a:rPr lang="en-US" sz="900" dirty="0"/>
              <a:t>            20      a  1020.3200   43.6158   46.2265   45.2246   43.9976 </a:t>
            </a:r>
          </a:p>
          <a:p>
            <a:endParaRPr lang="en-US" sz="900" dirty="0"/>
          </a:p>
          <a:p>
            <a:r>
              <a:rPr lang="en-US" sz="900" dirty="0"/>
              <a:t>finished @ Thu Jun 28 18:27:57 2018 Total Time:     1180.787 sec. [user]     1183.005 sec. [elapsed]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2" y="2931790"/>
            <a:ext cx="770485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Precisely specify procedure of data averaging for RA parallel in CTC document</a:t>
            </a:r>
          </a:p>
          <a:p>
            <a:pPr marL="557213" lvl="1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 information only from encoder log files </a:t>
            </a:r>
          </a:p>
          <a:p>
            <a:pPr marL="557213" lvl="1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Perform averaging based on each frame PSNR precise value</a:t>
            </a:r>
          </a:p>
        </p:txBody>
      </p:sp>
    </p:spTree>
    <p:extLst>
      <p:ext uri="{BB962C8B-B14F-4D97-AF65-F5344CB8AC3E}">
        <p14:creationId xmlns:p14="http://schemas.microsoft.com/office/powerpoint/2010/main" val="248534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28699"/>
            <a:ext cx="7920880" cy="34762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Perl example of hex to double conversation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059582"/>
            <a:ext cx="7920876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double_from_hex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{ unpack 'd', scalar reverse pack 'H*', $_[0] </a:t>
            </a:r>
            <a: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#$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y_psnr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+= $3;				 </a:t>
            </a:r>
            <a: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#$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u_psnr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+= $4;				  </a:t>
            </a:r>
            <a:endParaRPr lang="en-GB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#$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v_psnr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+= $5;                  </a:t>
            </a:r>
            <a:endParaRPr lang="en-GB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y_psnr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+=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double_from_hex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$6;                  </a:t>
            </a:r>
            <a:endParaRPr lang="en-GB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u_psnr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+=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double_from_hex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$7;                  </a:t>
            </a:r>
            <a:endParaRPr lang="en-GB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v_psnr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+=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double_from_hex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$8</a:t>
            </a:r>
            <a:r>
              <a:rPr lang="en-GB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92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35558</TotalTime>
  <Words>720</Words>
  <Application>Microsoft Office PowerPoint</Application>
  <PresentationFormat>On-screen Show (16:9)</PresentationFormat>
  <Paragraphs>486</Paragraphs>
  <Slides>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微软雅黑</vt:lpstr>
      <vt:lpstr>ＭＳ Ｐゴシック</vt:lpstr>
      <vt:lpstr>宋体</vt:lpstr>
      <vt:lpstr>Arial</vt:lpstr>
      <vt:lpstr>Calibri</vt:lpstr>
      <vt:lpstr>Courier New</vt:lpstr>
      <vt:lpstr>FrutigerNext LT Medium</vt:lpstr>
      <vt:lpstr>黑体</vt:lpstr>
      <vt:lpstr>华文细黑</vt:lpstr>
      <vt:lpstr>Wingdings</vt:lpstr>
      <vt:lpstr>5_以客户为中心</vt:lpstr>
      <vt:lpstr>14_主题1</vt:lpstr>
      <vt:lpstr>17_主题1</vt:lpstr>
      <vt:lpstr>Macro-Enabled Worksheet</vt:lpstr>
      <vt:lpstr>JVET-K0054 Unification of PSNR calculation for JVET CTC</vt:lpstr>
      <vt:lpstr>Background</vt:lpstr>
      <vt:lpstr>Solution</vt:lpstr>
      <vt:lpstr>Proposal</vt:lpstr>
      <vt:lpstr>PowerPoint Presentation</vt:lpstr>
      <vt:lpstr>Perl example of hex to double conversation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Chernyak Roman (A)</cp:lastModifiedBy>
  <cp:revision>1144</cp:revision>
  <dcterms:created xsi:type="dcterms:W3CDTF">2014-12-10T06:05:08Z</dcterms:created>
  <dcterms:modified xsi:type="dcterms:W3CDTF">2018-07-13T16:10:25Z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(3)WPxZEg5ICGC7Fs0DErmwYwLGct41ENLun701CK6bQgvOy/B8Yc+gIN0cDOXdXRKNO3dnVdCN
i5L4doyJoLGN+q0JnfWNwSs79Yrkvzu8WiN2g2VyTuTKp5dhfWxpAUB9uMIh1sO/RTZkHNUP
7pSr0FMLYq1tBC0M/s7k52d36emH4NSpae2RnUFVRgC2I0jTPpKOkEh7uT7ctwD+zscHObt5
BhYAgSSyB5buSaVuYV</vt:lpwstr>
  </property>
  <property fmtid="{D5CDD505-2E9C-101B-9397-08002B2CF9AE}" pid="10" name="_2015_ms_pID_7253431">
    <vt:lpwstr>6uHc3dc68U8Hm/37KRCFSuORM2Zjdiv9BT4knRb2LR9HwNB7c0BLHh
F0kUjO9D4Mwe6T8Q+jpG+nyyZPtq9Suin8FkQtggOYc+4V5fGNygmyrpS2592Tw/NEWw2qFq
GhctCVD8cHwnlvpSFXXdvuPLleYV2RxV7rWfyZTR0ANfCzLGIG0M//AMVPiCgNIK9+MAGTgC
0p6RQK+IZ2UEGFztmxLbtkwQbuxQXv1IQtHV</vt:lpwstr>
  </property>
  <property fmtid="{D5CDD505-2E9C-101B-9397-08002B2CF9AE}" pid="11" name="_2015_ms_pID_7253432">
    <vt:lpwstr>9A==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