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266" r:id="rId4"/>
    <p:sldId id="267" r:id="rId5"/>
    <p:sldId id="258" r:id="rId6"/>
    <p:sldId id="260" r:id="rId7"/>
    <p:sldId id="261" r:id="rId8"/>
    <p:sldId id="262" r:id="rId9"/>
    <p:sldId id="263" r:id="rId10"/>
    <p:sldId id="264" r:id="rId11"/>
    <p:sldId id="265" r:id="rId12"/>
    <p:sldId id="268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7" d="100"/>
          <a:sy n="87" d="100"/>
        </p:scale>
        <p:origin x="1071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DA151-B0D9-4B2D-A86B-A88511C6F0B0}" type="datetimeFigureOut">
              <a:rPr lang="en-US" smtClean="0"/>
              <a:t>7/14/2018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2479DA-1B4D-44CF-9387-17ECC77234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5817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2479DA-1B4D-44CF-9387-17ECC772346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4908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3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57188"/>
            <a:ext cx="2101850" cy="139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1" y="357190"/>
            <a:ext cx="2119313" cy="140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 descr="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6" y="357190"/>
            <a:ext cx="2125663" cy="141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9" descr="4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1" y="357188"/>
            <a:ext cx="2111375" cy="140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0" descr="IttiamLogo_2479X820TransparentBackground (1)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2601913"/>
            <a:ext cx="228600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630625"/>
            <a:ext cx="9144000" cy="941385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672018"/>
            <a:ext cx="6400800" cy="757246"/>
          </a:xfrm>
        </p:spPr>
        <p:txBody>
          <a:bodyPr>
            <a:normAutofit/>
          </a:bodyPr>
          <a:lstStyle>
            <a:lvl1pPr marL="0" indent="0" algn="ctr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1" y="6492877"/>
            <a:ext cx="928688" cy="365125"/>
          </a:xfrm>
        </p:spPr>
        <p:txBody>
          <a:bodyPr/>
          <a:lstStyle>
            <a:lvl1pPr>
              <a:defRPr/>
            </a:lvl1pPr>
          </a:lstStyle>
          <a:p>
            <a:fld id="{5B6CDBA7-AAAA-45AB-AAFC-1652786C2F78}" type="datetime1">
              <a:rPr lang="en-US" smtClean="0"/>
              <a:t>7/14/2018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Clr>
                <a:schemeClr val="bg1"/>
              </a:buClr>
              <a:buFont typeface="Calibri" pitchFamily="34" charset="0"/>
              <a:buChar char="©"/>
              <a:defRPr sz="825" dirty="0" smtClean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Ittiam-Huawei Confidential</a:t>
            </a: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01014" y="6492877"/>
            <a:ext cx="1042987" cy="365125"/>
          </a:xfrm>
        </p:spPr>
        <p:txBody>
          <a:bodyPr/>
          <a:lstStyle>
            <a:lvl1pPr>
              <a:defRPr sz="825"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113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5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85775" y="-142875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28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2100" dirty="0" smtClean="0">
                <a:ea typeface="+mj-ea"/>
              </a:rPr>
              <a:t>Click to edit Master title style</a:t>
            </a:r>
            <a:endParaRPr lang="en-IN" sz="2100" dirty="0" smtClean="0">
              <a:ea typeface="+mj-ea"/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r>
              <a:rPr lang="en-US" smtClean="0"/>
              <a:t>Ittiam-Huawei Confidential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492877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0480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327025"/>
            <a:ext cx="952500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ooter Placeholder 4"/>
          <p:cNvSpPr txBox="1">
            <a:spLocks/>
          </p:cNvSpPr>
          <p:nvPr/>
        </p:nvSpPr>
        <p:spPr>
          <a:xfrm>
            <a:off x="0" y="6500815"/>
            <a:ext cx="91440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buFont typeface="Calibri" pitchFamily="34" charset="0"/>
              <a:buChar char="©"/>
              <a:defRPr/>
            </a:pPr>
            <a:r>
              <a:rPr lang="en-IN" sz="900" dirty="0" smtClean="0">
                <a:latin typeface="+mn-lt"/>
                <a:cs typeface="+mn-cs"/>
              </a:rPr>
              <a:t>Copyright 2015 Ittiam Systems | Ittiam Proprietary | www.ittiam.com </a:t>
            </a:r>
          </a:p>
        </p:txBody>
      </p:sp>
      <p:sp>
        <p:nvSpPr>
          <p:cNvPr id="6" name="Slide Number Placeholder 5"/>
          <p:cNvSpPr txBox="1">
            <a:spLocks/>
          </p:cNvSpPr>
          <p:nvPr/>
        </p:nvSpPr>
        <p:spPr>
          <a:xfrm>
            <a:off x="7429500" y="6500815"/>
            <a:ext cx="12573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/>
            <a:fld id="{C7EE8E95-70E5-46A4-AB57-4DEB5278868D}" type="slidenum">
              <a:rPr lang="en-IN" altLang="en-US" sz="900">
                <a:solidFill>
                  <a:srgbClr val="6F6F6F"/>
                </a:solidFill>
              </a:rPr>
              <a:pPr algn="r"/>
              <a:t>‹#›</a:t>
            </a:fld>
            <a:endParaRPr lang="en-IN" altLang="en-US" sz="900" dirty="0">
              <a:solidFill>
                <a:srgbClr val="6F6F6F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>
            <a:normAutofit/>
          </a:bodyPr>
          <a:lstStyle>
            <a:lvl1pPr>
              <a:defRPr sz="210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>
            <a:lvl1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1pPr>
            <a:lvl2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2pPr>
            <a:lvl3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3pPr>
            <a:lvl4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4pPr>
            <a:lvl5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0819661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5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C93D2E"/>
              </a:buClr>
              <a:buFont typeface="Wingdings" pitchFamily="2" charset="2"/>
              <a:buChar char="§"/>
              <a:defRPr sz="18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>
              <a:buClr>
                <a:srgbClr val="C93D2E"/>
              </a:buClr>
              <a:buFont typeface="Wingdings" pitchFamily="2" charset="2"/>
              <a:buChar char="§"/>
              <a:defRPr sz="165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2pPr>
            <a:lvl3pPr>
              <a:buClr>
                <a:srgbClr val="C93D2E"/>
              </a:buClr>
              <a:buFont typeface="Wingdings" pitchFamily="2" charset="2"/>
              <a:buChar char="§"/>
              <a:defRPr sz="15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3pPr>
            <a:lvl4pPr>
              <a:buClr>
                <a:srgbClr val="C93D2E"/>
              </a:buClr>
              <a:buFont typeface="Wingdings" pitchFamily="2" charset="2"/>
              <a:buChar char="§"/>
              <a:defRPr sz="1350" b="0">
                <a:solidFill>
                  <a:srgbClr val="6F6F6F"/>
                </a:solidFill>
              </a:defRPr>
            </a:lvl4pPr>
            <a:lvl5pPr>
              <a:buClr>
                <a:srgbClr val="C93D2E"/>
              </a:buClr>
              <a:buFont typeface="Wingdings" pitchFamily="2" charset="2"/>
              <a:buChar char="§"/>
              <a:defRPr sz="1200" b="0">
                <a:solidFill>
                  <a:srgbClr val="6F6F6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85804" y="-142900"/>
            <a:ext cx="8229600" cy="1143000"/>
          </a:xfrm>
        </p:spPr>
        <p:txBody>
          <a:bodyPr>
            <a:normAutofit/>
          </a:bodyPr>
          <a:lstStyle>
            <a:lvl1pPr algn="l">
              <a:defRPr sz="21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6BA642-F349-453D-A2FC-85E23127A662}" type="datetime1">
              <a:rPr lang="en-US" smtClean="0"/>
              <a:t>7/14/2018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356352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r>
              <a:rPr lang="en-US" smtClean="0"/>
              <a:t>Ittiam-Huawei Confidential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29500" y="6356352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479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14375" y="3429000"/>
            <a:ext cx="7143750" cy="460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5" name="Picture 7" descr="IttiamLogo_2479X820TransparentBackground (1)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910" y="2786060"/>
            <a:ext cx="7772400" cy="714379"/>
          </a:xfrm>
        </p:spPr>
        <p:txBody>
          <a:bodyPr anchor="t">
            <a:normAutofit/>
          </a:bodyPr>
          <a:lstStyle>
            <a:lvl1pPr algn="l">
              <a:defRPr sz="2100" b="1" cap="none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7252" y="3643314"/>
            <a:ext cx="7772400" cy="357190"/>
          </a:xfrm>
        </p:spPr>
        <p:txBody>
          <a:bodyPr anchor="b">
            <a:noAutofit/>
          </a:bodyPr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0" y="6492877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34901A21-C835-40B6-A16B-5BCF21A379DC}" type="datetime1">
              <a:rPr lang="en-US" smtClean="0"/>
              <a:t>7/14/2018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defRPr dirty="0"/>
            </a:lvl1pPr>
          </a:lstStyle>
          <a:p>
            <a:r>
              <a:rPr lang="en-US" smtClean="0"/>
              <a:t>Ittiam-Huawei Confidential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492877"/>
            <a:ext cx="2590800" cy="365125"/>
          </a:xfrm>
        </p:spPr>
        <p:txBody>
          <a:bodyPr/>
          <a:lstStyle>
            <a:lvl1pPr>
              <a:defRPr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729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IttiamLogo_2479X820TransparentBackground (1)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1143000"/>
          </a:xfrm>
        </p:spPr>
        <p:txBody>
          <a:bodyPr>
            <a:normAutofit/>
          </a:bodyPr>
          <a:lstStyle>
            <a:lvl1pPr>
              <a:defRPr sz="2100"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buNone/>
              <a:defRPr sz="2100" baseline="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676804" y="1617681"/>
            <a:ext cx="4038600" cy="4525963"/>
          </a:xfrm>
        </p:spPr>
        <p:txBody>
          <a:bodyPr/>
          <a:lstStyle>
            <a:lvl1pPr>
              <a:buNone/>
              <a:defRPr sz="2100" baseline="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E564D39B-96C3-42C8-AFC2-4DE6AA6EA341}" type="datetime1">
              <a:rPr lang="en-US" smtClean="0"/>
              <a:t>7/14/2018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>
          <a:xfrm>
            <a:off x="0" y="6356352"/>
            <a:ext cx="9144000" cy="365125"/>
          </a:xfrm>
        </p:spPr>
        <p:txBody>
          <a:bodyPr/>
          <a:lstStyle>
            <a:lvl1pPr>
              <a:defRPr dirty="0"/>
            </a:lvl1pPr>
          </a:lstStyle>
          <a:p>
            <a:r>
              <a:rPr lang="en-US" smtClean="0"/>
              <a:t>Ittiam-Huawei Confidential</a:t>
            </a: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467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8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>
                <a:solidFill>
                  <a:srgbClr val="6F6F6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>
                <a:solidFill>
                  <a:srgbClr val="6F6F6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buClr>
                <a:schemeClr val="accent1"/>
              </a:buClr>
              <a:buFont typeface="Wingdings" pitchFamily="2" charset="2"/>
              <a:buChar char="§"/>
              <a:defRPr sz="1800">
                <a:solidFill>
                  <a:srgbClr val="6F6F6F"/>
                </a:solidFill>
              </a:defRPr>
            </a:lvl1pPr>
            <a:lvl2pPr>
              <a:buClr>
                <a:schemeClr val="accent1"/>
              </a:buClr>
              <a:buFont typeface="Wingdings" pitchFamily="2" charset="2"/>
              <a:buChar char="§"/>
              <a:defRPr sz="1500">
                <a:solidFill>
                  <a:srgbClr val="6F6F6F"/>
                </a:solidFill>
              </a:defRPr>
            </a:lvl2pPr>
            <a:lvl3pPr>
              <a:buClr>
                <a:schemeClr val="accent1"/>
              </a:buClr>
              <a:buFont typeface="Wingdings" pitchFamily="2" charset="2"/>
              <a:buChar char="§"/>
              <a:defRPr sz="1350">
                <a:solidFill>
                  <a:srgbClr val="6F6F6F"/>
                </a:solidFill>
              </a:defRPr>
            </a:lvl3pPr>
            <a:lvl4pPr>
              <a:buClr>
                <a:schemeClr val="accent1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4pPr>
            <a:lvl5pPr>
              <a:buClr>
                <a:schemeClr val="accent1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85804" y="-142900"/>
            <a:ext cx="8229600" cy="1143000"/>
          </a:xfrm>
        </p:spPr>
        <p:txBody>
          <a:bodyPr>
            <a:normAutofit/>
          </a:bodyPr>
          <a:lstStyle>
            <a:lvl1pPr algn="l">
              <a:defRPr sz="21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15" name="Content Placeholder 5"/>
          <p:cNvSpPr>
            <a:spLocks noGrp="1"/>
          </p:cNvSpPr>
          <p:nvPr>
            <p:ph sz="quarter" idx="13"/>
          </p:nvPr>
        </p:nvSpPr>
        <p:spPr>
          <a:xfrm>
            <a:off x="458788" y="2143116"/>
            <a:ext cx="4041775" cy="3921133"/>
          </a:xfrm>
        </p:spPr>
        <p:txBody>
          <a:bodyPr/>
          <a:lstStyle>
            <a:lvl1pPr>
              <a:buClr>
                <a:srgbClr val="C00000"/>
              </a:buClr>
              <a:buFont typeface="Wingdings" pitchFamily="2" charset="2"/>
              <a:buChar char="§"/>
              <a:defRPr sz="1800">
                <a:solidFill>
                  <a:srgbClr val="6F6F6F"/>
                </a:solidFill>
              </a:defRPr>
            </a:lvl1pPr>
            <a:lvl2pPr>
              <a:buClr>
                <a:srgbClr val="C00000"/>
              </a:buClr>
              <a:buFont typeface="Wingdings" pitchFamily="2" charset="2"/>
              <a:buChar char="§"/>
              <a:defRPr sz="1500">
                <a:solidFill>
                  <a:srgbClr val="6F6F6F"/>
                </a:solidFill>
              </a:defRPr>
            </a:lvl2pPr>
            <a:lvl3pPr>
              <a:buClr>
                <a:srgbClr val="C00000"/>
              </a:buClr>
              <a:buFont typeface="Wingdings" pitchFamily="2" charset="2"/>
              <a:buChar char="§"/>
              <a:defRPr sz="1350">
                <a:solidFill>
                  <a:srgbClr val="6F6F6F"/>
                </a:solidFill>
              </a:defRPr>
            </a:lvl3pPr>
            <a:lvl4pPr>
              <a:buClr>
                <a:srgbClr val="C00000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4pPr>
            <a:lvl5pPr>
              <a:buClr>
                <a:srgbClr val="C00000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4"/>
          </p:nvPr>
        </p:nvSpPr>
        <p:spPr>
          <a:xfrm>
            <a:off x="0" y="6356352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r>
              <a:rPr lang="en-US" smtClean="0"/>
              <a:t>Ittiam-Huawei Confidential</a:t>
            </a: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5"/>
          </p:nvPr>
        </p:nvSpPr>
        <p:spPr>
          <a:xfrm>
            <a:off x="7429500" y="6356352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64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3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57188"/>
            <a:ext cx="2101850" cy="139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7" descr="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1" y="357190"/>
            <a:ext cx="2119313" cy="140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 descr="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6" y="357190"/>
            <a:ext cx="2125663" cy="141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 descr="4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1" y="357188"/>
            <a:ext cx="2111375" cy="140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 descr="IttiamLogo_2479X820TransparentBackground (1)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814" y="3786188"/>
            <a:ext cx="2071687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419601" y="3640138"/>
            <a:ext cx="3509963" cy="5078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700" b="1" dirty="0">
                <a:solidFill>
                  <a:schemeClr val="bg1"/>
                </a:solidFill>
              </a:rPr>
              <a:t>Thank You</a:t>
            </a:r>
            <a:endParaRPr lang="en-IN" sz="27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64050" y="4214814"/>
            <a:ext cx="4465638" cy="3231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00" dirty="0">
                <a:solidFill>
                  <a:schemeClr val="bg1">
                    <a:lumMod val="65000"/>
                  </a:schemeClr>
                </a:solidFill>
              </a:rPr>
              <a:t>Name and Designation</a:t>
            </a:r>
            <a:endParaRPr lang="en-IN" sz="1500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3606800" y="4178301"/>
            <a:ext cx="1214438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Clr>
                <a:schemeClr val="bg1"/>
              </a:buClr>
              <a:buFont typeface="Calibri" pitchFamily="34" charset="0"/>
              <a:buChar char="©"/>
              <a:defRPr sz="825" dirty="0" smtClean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Ittiam-Huawei Confidential</a:t>
            </a: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101014" y="6492877"/>
            <a:ext cx="1042987" cy="365125"/>
          </a:xfrm>
        </p:spPr>
        <p:txBody>
          <a:bodyPr/>
          <a:lstStyle>
            <a:lvl1pPr>
              <a:defRPr sz="825"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401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6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525963"/>
          </a:xfrm>
        </p:spPr>
        <p:txBody>
          <a:bodyPr/>
          <a:lstStyle>
            <a:lvl1pPr>
              <a:buClr>
                <a:srgbClr val="C93D2E"/>
              </a:buClr>
              <a:buFont typeface="Wingdings" pitchFamily="2" charset="2"/>
              <a:buNone/>
              <a:defRPr sz="18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>
              <a:buClr>
                <a:srgbClr val="C93D2E"/>
              </a:buClr>
              <a:buFont typeface="Wingdings" pitchFamily="2" charset="2"/>
              <a:buChar char="§"/>
              <a:defRPr sz="165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2pPr>
            <a:lvl3pPr>
              <a:buClr>
                <a:srgbClr val="C93D2E"/>
              </a:buClr>
              <a:buFont typeface="Wingdings" pitchFamily="2" charset="2"/>
              <a:buChar char="§"/>
              <a:defRPr sz="15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3pPr>
            <a:lvl4pPr>
              <a:buClr>
                <a:srgbClr val="C93D2E"/>
              </a:buClr>
              <a:buFont typeface="Wingdings" pitchFamily="2" charset="2"/>
              <a:buChar char="§"/>
              <a:defRPr sz="1350" b="0">
                <a:solidFill>
                  <a:srgbClr val="6F6F6F"/>
                </a:solidFill>
              </a:defRPr>
            </a:lvl4pPr>
            <a:lvl5pPr>
              <a:buClr>
                <a:srgbClr val="C93D2E"/>
              </a:buClr>
              <a:buFont typeface="Wingdings" pitchFamily="2" charset="2"/>
              <a:buChar char="§"/>
              <a:defRPr sz="1200" b="0">
                <a:solidFill>
                  <a:srgbClr val="6F6F6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85804" y="-142900"/>
            <a:ext cx="8229600" cy="1143000"/>
          </a:xfrm>
        </p:spPr>
        <p:txBody>
          <a:bodyPr>
            <a:normAutofit/>
          </a:bodyPr>
          <a:lstStyle>
            <a:lvl1pPr algn="l">
              <a:defRPr sz="21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r>
              <a:rPr lang="en-US" smtClean="0"/>
              <a:t>Ittiam-Huawei Confidential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492877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47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buClr>
                <a:srgbClr val="C00000"/>
              </a:buClr>
              <a:buFont typeface="Wingdings" pitchFamily="2" charset="2"/>
              <a:buChar char="§"/>
              <a:defRPr sz="19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>
              <a:buClr>
                <a:srgbClr val="C00000"/>
              </a:buClr>
              <a:buFont typeface="Wingdings" pitchFamily="2" charset="2"/>
              <a:buChar char="§"/>
              <a:defRPr sz="180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2pPr>
            <a:lvl3pPr>
              <a:buClr>
                <a:srgbClr val="C00000"/>
              </a:buClr>
              <a:buFont typeface="Wingdings" pitchFamily="2" charset="2"/>
              <a:buChar char="§"/>
              <a:defRPr sz="150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3pPr>
            <a:lvl4pPr>
              <a:buClr>
                <a:srgbClr val="C00000"/>
              </a:buClr>
              <a:buFont typeface="Wingdings" pitchFamily="2" charset="2"/>
              <a:buChar char="§"/>
              <a:defRPr sz="13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4pPr>
            <a:lvl5pPr>
              <a:buClr>
                <a:srgbClr val="C00000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r>
              <a:rPr lang="en-US" smtClean="0"/>
              <a:t>Ittiam-Huawei Confidential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492877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058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6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85775" y="-142875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28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2100" dirty="0" smtClean="0">
                <a:ea typeface="+mj-ea"/>
              </a:rPr>
              <a:t>Click to edit Master title style</a:t>
            </a:r>
            <a:endParaRPr lang="en-IN" sz="2100" dirty="0" smtClean="0">
              <a:ea typeface="+mj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IN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564315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r>
              <a:rPr lang="en-US" smtClean="0"/>
              <a:t>Ittiam-Huawei Confidential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564315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657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IN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I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8337BFAC-219C-46C9-9484-05A9F1A05A36}" type="datetime1">
              <a:rPr lang="en-US" smtClean="0"/>
              <a:t>7/14/2018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r>
              <a:rPr lang="en-US" smtClean="0"/>
              <a:t>Ittiam-Huawei Confidential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FFFFFF"/>
                </a:solidFill>
                <a:latin typeface="Calibri" panose="020F0502020204030204" pitchFamily="34" charset="0"/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018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5pPr>
      <a:lvl6pPr marL="3429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6pPr>
      <a:lvl7pPr marL="6858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7pPr>
      <a:lvl8pPr marL="10287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8pPr>
      <a:lvl9pPr marL="13716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257175" indent="-257175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7252" y="2555400"/>
            <a:ext cx="7772400" cy="714379"/>
          </a:xfrm>
        </p:spPr>
        <p:txBody>
          <a:bodyPr>
            <a:normAutofit fontScale="90000"/>
          </a:bodyPr>
          <a:lstStyle/>
          <a:p>
            <a:r>
              <a:rPr lang="en-CA" sz="2700" dirty="0" smtClean="0"/>
              <a:t>JVET-K0042 </a:t>
            </a:r>
            <a:r>
              <a:rPr lang="en-CA" sz="3200" dirty="0" smtClean="0"/>
              <a:t> </a:t>
            </a:r>
            <a:r>
              <a:rPr lang="en-CA" sz="1800" dirty="0" smtClean="0"/>
              <a:t/>
            </a:r>
            <a:br>
              <a:rPr lang="en-CA" sz="1800" dirty="0" smtClean="0"/>
            </a:br>
            <a:r>
              <a:rPr lang="en-CA" sz="1800" dirty="0" smtClean="0"/>
              <a:t>A Study on the overlap in functionality between SAO and ALF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>
          <a:xfrm>
            <a:off x="657252" y="3593886"/>
            <a:ext cx="7772400" cy="780405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S. Sethuraman, Nijil K.</a:t>
            </a:r>
          </a:p>
          <a:p>
            <a:r>
              <a:rPr lang="en-US" dirty="0" smtClean="0"/>
              <a:t>Ittiam Systems</a:t>
            </a:r>
          </a:p>
          <a:p>
            <a:r>
              <a:rPr lang="en-US" dirty="0" smtClean="0"/>
              <a:t>10th July 2018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5078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Subjective Viewing – </a:t>
            </a:r>
            <a:r>
              <a:rPr lang="en-US" dirty="0" smtClean="0"/>
              <a:t>Example-2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784028" y="5083203"/>
            <a:ext cx="11833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VTM + ALF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86566" y="5083203"/>
            <a:ext cx="1791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VTM – SAO + ALF</a:t>
            </a:r>
            <a:endParaRPr lang="en-US" dirty="0">
              <a:solidFill>
                <a:schemeClr val="tx2"/>
              </a:solidFill>
            </a:endParaRPr>
          </a:p>
        </p:txBody>
      </p:sp>
      <p:pic>
        <p:nvPicPr>
          <p:cNvPr id="10" name="Picture 9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143" y="1432931"/>
            <a:ext cx="4241106" cy="3485120"/>
          </a:xfrm>
          <a:prstGeom prst="rect">
            <a:avLst/>
          </a:prstGeom>
        </p:spPr>
      </p:pic>
      <p:pic>
        <p:nvPicPr>
          <p:cNvPr id="11" name="Picture 1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734" y="1432931"/>
            <a:ext cx="4225368" cy="348512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04106" y="5830106"/>
            <a:ext cx="84541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In the presence of SAO, some trails are not </a:t>
            </a:r>
            <a:r>
              <a:rPr lang="en-US" dirty="0" smtClean="0">
                <a:solidFill>
                  <a:schemeClr val="tx2"/>
                </a:solidFill>
              </a:rPr>
              <a:t>cleaned </a:t>
            </a:r>
            <a:r>
              <a:rPr lang="en-US" dirty="0" smtClean="0">
                <a:solidFill>
                  <a:schemeClr val="tx2"/>
                </a:solidFill>
              </a:rPr>
              <a:t>up; ALF by itself does not have these</a:t>
            </a:r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4526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Subjective Viewing – </a:t>
            </a:r>
            <a:r>
              <a:rPr lang="en-US" dirty="0" smtClean="0"/>
              <a:t>Example-3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784028" y="5083203"/>
            <a:ext cx="11833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VTM + ALF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86566" y="5083203"/>
            <a:ext cx="1791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VTM – SAO + ALF</a:t>
            </a:r>
            <a:endParaRPr lang="en-US" dirty="0">
              <a:solidFill>
                <a:schemeClr val="tx2"/>
              </a:solidFill>
            </a:endParaRPr>
          </a:p>
        </p:txBody>
      </p:sp>
      <p:pic>
        <p:nvPicPr>
          <p:cNvPr id="14" name="Picture 1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81" y="1432931"/>
            <a:ext cx="4224630" cy="3485120"/>
          </a:xfrm>
          <a:prstGeom prst="rect">
            <a:avLst/>
          </a:prstGeom>
        </p:spPr>
      </p:pic>
      <p:pic>
        <p:nvPicPr>
          <p:cNvPr id="15" name="Picture 1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735" y="1432931"/>
            <a:ext cx="4225368" cy="348512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507161" y="5821868"/>
            <a:ext cx="48380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SAO both cleans up and introduces some artifacts</a:t>
            </a:r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97650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Because of the CTB-level adaptation of offsets when compared to picture level computation of class-specific Wiener </a:t>
            </a:r>
            <a:r>
              <a:rPr lang="en-US" dirty="0" smtClean="0"/>
              <a:t>filters, </a:t>
            </a:r>
            <a:r>
              <a:rPr lang="en-US" dirty="0" smtClean="0"/>
              <a:t>SAO is still able to provide 0.88% average </a:t>
            </a:r>
            <a:r>
              <a:rPr lang="en-US" dirty="0" err="1" smtClean="0"/>
              <a:t>luma</a:t>
            </a:r>
            <a:r>
              <a:rPr lang="en-US" dirty="0" smtClean="0"/>
              <a:t> BDRATE gains even when ALF is present</a:t>
            </a:r>
          </a:p>
          <a:p>
            <a:r>
              <a:rPr lang="en-US" dirty="0" smtClean="0"/>
              <a:t>SAO’s </a:t>
            </a:r>
            <a:r>
              <a:rPr lang="en-US" dirty="0" err="1" smtClean="0"/>
              <a:t>chroma</a:t>
            </a:r>
            <a:r>
              <a:rPr lang="en-US" dirty="0" smtClean="0"/>
              <a:t> BDRATE gains are not having much overlap with ALF as the </a:t>
            </a:r>
            <a:r>
              <a:rPr lang="en-US" dirty="0" err="1" smtClean="0"/>
              <a:t>chroma</a:t>
            </a:r>
            <a:r>
              <a:rPr lang="en-US" dirty="0" smtClean="0"/>
              <a:t> handling of ALF is not very adaptive</a:t>
            </a:r>
          </a:p>
          <a:p>
            <a:r>
              <a:rPr lang="en-US" dirty="0" smtClean="0"/>
              <a:t>The methods still have some complementary functionalities</a:t>
            </a:r>
          </a:p>
          <a:p>
            <a:r>
              <a:rPr lang="en-US" dirty="0" smtClean="0"/>
              <a:t>The study may have to repeated after further improvements to ALF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39501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5"/>
          </a:xfrm>
        </p:spPr>
        <p:txBody>
          <a:bodyPr/>
          <a:lstStyle/>
          <a:p>
            <a:r>
              <a:rPr lang="en-US" dirty="0" smtClean="0"/>
              <a:t>Number of in-loop filtering stages are increasing</a:t>
            </a:r>
          </a:p>
          <a:p>
            <a:pPr lvl="1"/>
            <a:r>
              <a:rPr lang="en-US" dirty="0" smtClean="0"/>
              <a:t>Bilateral filter</a:t>
            </a:r>
          </a:p>
          <a:p>
            <a:pPr lvl="1"/>
            <a:r>
              <a:rPr lang="en-US" dirty="0" smtClean="0"/>
              <a:t>Horizontal edge </a:t>
            </a:r>
            <a:r>
              <a:rPr lang="en-US" dirty="0" err="1" smtClean="0"/>
              <a:t>deblocking</a:t>
            </a:r>
            <a:endParaRPr lang="en-US" dirty="0" smtClean="0"/>
          </a:p>
          <a:p>
            <a:pPr lvl="1"/>
            <a:r>
              <a:rPr lang="en-US" dirty="0" smtClean="0"/>
              <a:t>Vertical edge </a:t>
            </a:r>
            <a:r>
              <a:rPr lang="en-US" dirty="0" err="1" smtClean="0"/>
              <a:t>deblocking</a:t>
            </a:r>
            <a:endParaRPr lang="en-US" dirty="0" smtClean="0"/>
          </a:p>
          <a:p>
            <a:pPr lvl="1"/>
            <a:r>
              <a:rPr lang="en-US" dirty="0" smtClean="0"/>
              <a:t>SAO (CTB-level currently)</a:t>
            </a:r>
          </a:p>
          <a:p>
            <a:pPr lvl="1"/>
            <a:r>
              <a:rPr lang="en-US" dirty="0" smtClean="0"/>
              <a:t>ALF</a:t>
            </a:r>
          </a:p>
          <a:p>
            <a:pPr lvl="1"/>
            <a:r>
              <a:rPr lang="en-US" dirty="0" smtClean="0"/>
              <a:t>NSF</a:t>
            </a:r>
          </a:p>
          <a:p>
            <a:pPr lvl="1"/>
            <a:endParaRPr lang="en-US" dirty="0"/>
          </a:p>
          <a:p>
            <a:r>
              <a:rPr lang="en-US" dirty="0" smtClean="0"/>
              <a:t>Each stage typically has its own parameter determination stage and then the correction/processing stage</a:t>
            </a:r>
          </a:p>
          <a:p>
            <a:pPr lvl="1"/>
            <a:r>
              <a:rPr lang="en-US" dirty="0" smtClean="0"/>
              <a:t>E.g. </a:t>
            </a:r>
            <a:r>
              <a:rPr lang="en-US" dirty="0" err="1" smtClean="0"/>
              <a:t>Deblocking</a:t>
            </a:r>
            <a:r>
              <a:rPr lang="en-US" dirty="0" smtClean="0"/>
              <a:t> requires boundary strength determination before filtering</a:t>
            </a:r>
          </a:p>
          <a:p>
            <a:pPr lvl="1"/>
            <a:r>
              <a:rPr lang="en-US" dirty="0" smtClean="0"/>
              <a:t>E.g. SAO pixel classification for EO mode before applying offset</a:t>
            </a:r>
          </a:p>
          <a:p>
            <a:pPr lvl="1"/>
            <a:r>
              <a:rPr lang="en-US" dirty="0" smtClean="0"/>
              <a:t>E.g. ALF requires block classification before filtering</a:t>
            </a:r>
          </a:p>
          <a:p>
            <a:pPr lvl="1"/>
            <a:endParaRPr lang="en-US" dirty="0"/>
          </a:p>
          <a:p>
            <a:r>
              <a:rPr lang="en-US" dirty="0" smtClean="0"/>
              <a:t>Increasing </a:t>
            </a:r>
            <a:r>
              <a:rPr lang="en-US" dirty="0" smtClean="0"/>
              <a:t>the number of stages leads </a:t>
            </a:r>
            <a:r>
              <a:rPr lang="en-US" dirty="0" smtClean="0"/>
              <a:t>to higher internal memory requirements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46649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76866"/>
            <a:ext cx="8229600" cy="4849300"/>
          </a:xfrm>
        </p:spPr>
        <p:txBody>
          <a:bodyPr/>
          <a:lstStyle/>
          <a:p>
            <a:r>
              <a:rPr lang="en-US" dirty="0" smtClean="0"/>
              <a:t>Very low decoder complexity</a:t>
            </a:r>
          </a:p>
          <a:p>
            <a:pPr lvl="1"/>
            <a:r>
              <a:rPr lang="en-US" dirty="0" smtClean="0"/>
              <a:t>Edge offset and band offset modes</a:t>
            </a:r>
          </a:p>
          <a:p>
            <a:pPr lvl="1"/>
            <a:r>
              <a:rPr lang="en-US" dirty="0" smtClean="0"/>
              <a:t>CTB level signaling of offsets and ON/OFF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Encoder uses the original samples and degraded samples to determine the optimal offsets for a CTB; performs RDO based ON/OFF as well as merge mode vs. explicit offset signaling.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Recent proposals have extended SAO for additional BDRATE gains with slight increase in computational complexity</a:t>
            </a:r>
          </a:p>
          <a:p>
            <a:pPr lvl="2"/>
            <a:r>
              <a:rPr lang="en-US" dirty="0" smtClean="0"/>
              <a:t>SAO palette (JVET-J0022 – CE2.3.2)</a:t>
            </a:r>
          </a:p>
          <a:p>
            <a:pPr lvl="2"/>
            <a:r>
              <a:rPr lang="en-US" dirty="0" smtClean="0"/>
              <a:t>Additional 3 edge offset categories (JVET-J0018 – CE2.3.1)</a:t>
            </a:r>
          </a:p>
          <a:p>
            <a:pPr lvl="2"/>
            <a:r>
              <a:rPr lang="en-US" dirty="0" smtClean="0"/>
              <a:t>A threshold during the comparison for category determination (JVET-J0024 – CE2.3.4)</a:t>
            </a:r>
          </a:p>
          <a:p>
            <a:pPr lvl="2"/>
            <a:endParaRPr lang="en-US" dirty="0"/>
          </a:p>
          <a:p>
            <a:r>
              <a:rPr lang="en-US" dirty="0" smtClean="0"/>
              <a:t>VTM contains the base SAO present in HEVC</a:t>
            </a:r>
          </a:p>
          <a:p>
            <a:r>
              <a:rPr lang="en-US" dirty="0" smtClean="0"/>
              <a:t>We have taken these 3 SAO improvements – called as SAO_EXT</a:t>
            </a:r>
          </a:p>
          <a:p>
            <a:pPr lvl="2"/>
            <a:endParaRPr lang="en-US" dirty="0"/>
          </a:p>
          <a:p>
            <a:pPr lvl="2"/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76657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10962"/>
            <a:ext cx="8229600" cy="4915203"/>
          </a:xfrm>
        </p:spPr>
        <p:txBody>
          <a:bodyPr/>
          <a:lstStyle/>
          <a:p>
            <a:r>
              <a:rPr lang="en-US" dirty="0" smtClean="0"/>
              <a:t>In BMS, 2x2 level classification is performed based on gradients and activity</a:t>
            </a:r>
          </a:p>
          <a:p>
            <a:r>
              <a:rPr lang="en-US" dirty="0" smtClean="0"/>
              <a:t>Encoder derives optimum Wiener filters for a class using the original and degraded samples; attempts merging of filters in an RDO sense.</a:t>
            </a:r>
          </a:p>
          <a:p>
            <a:r>
              <a:rPr lang="en-US" dirty="0" smtClean="0"/>
              <a:t>A 10x10 diamond-shaped filter is applied</a:t>
            </a:r>
          </a:p>
          <a:p>
            <a:endParaRPr lang="en-US" dirty="0"/>
          </a:p>
          <a:p>
            <a:r>
              <a:rPr lang="en-US" dirty="0" smtClean="0"/>
              <a:t>Provides very good BDRATE gains (from a PSNR sense)</a:t>
            </a:r>
          </a:p>
          <a:p>
            <a:pPr lvl="1"/>
            <a:r>
              <a:rPr lang="en-US" dirty="0" smtClean="0"/>
              <a:t>Tool ON gains in VTM and Tool OFF drops in BMS are in the 5% range</a:t>
            </a:r>
          </a:p>
          <a:p>
            <a:pPr lvl="1"/>
            <a:endParaRPr lang="en-US" dirty="0"/>
          </a:p>
          <a:p>
            <a:r>
              <a:rPr lang="en-US" dirty="0" smtClean="0"/>
              <a:t>While current BMS applies ALF on samples already corrected by SAO, this study aims to see how ALF performs when SAO is disabled</a:t>
            </a:r>
          </a:p>
          <a:p>
            <a:pPr lvl="1"/>
            <a:r>
              <a:rPr lang="en-US" dirty="0" smtClean="0"/>
              <a:t>Fixed filters are disabled for this reason as they may be tuned with post-SAO samples</a:t>
            </a:r>
          </a:p>
          <a:p>
            <a:pPr lvl="1"/>
            <a:r>
              <a:rPr lang="en-US" dirty="0" smtClean="0"/>
              <a:t>If VTM+ALF and VTM-SAO+ALF show the same performance, then SAO can be removed in the presence of ALF</a:t>
            </a:r>
          </a:p>
          <a:p>
            <a:pPr lvl="1"/>
            <a:r>
              <a:rPr lang="en-US" dirty="0" smtClean="0"/>
              <a:t>Since these tools have subjective improvements that may not be captured well by PSNR, we had to subjectively view the clips as well  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ALF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7618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06039761"/>
              </p:ext>
            </p:extLst>
          </p:nvPr>
        </p:nvGraphicFramePr>
        <p:xfrm>
          <a:off x="1464822" y="1331848"/>
          <a:ext cx="6122226" cy="267713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12614"/>
                <a:gridCol w="1203204"/>
                <a:gridCol w="1203204"/>
                <a:gridCol w="1203204"/>
              </a:tblGrid>
              <a:tr h="3127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VTM vs VTM-SAO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184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</a:rPr>
                        <a:t>Y</a:t>
                      </a:r>
                      <a:endParaRPr lang="en-US" sz="16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</a:rPr>
                        <a:t>U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</a:rPr>
                        <a:t>V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127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Class A1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</a:rPr>
                        <a:t>1.10%</a:t>
                      </a:r>
                      <a:endParaRPr lang="en-US" sz="16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</a:rPr>
                        <a:t>0.97%</a:t>
                      </a:r>
                      <a:endParaRPr lang="en-US" sz="16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</a:rPr>
                        <a:t>1.13%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127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Class A2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</a:rPr>
                        <a:t>1.86%</a:t>
                      </a:r>
                      <a:endParaRPr lang="en-US" sz="16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</a:rPr>
                        <a:t>2.60%</a:t>
                      </a:r>
                      <a:endParaRPr lang="en-US" sz="16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</a:rPr>
                        <a:t>1.65%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127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Class B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</a:rPr>
                        <a:t>1.72%</a:t>
                      </a:r>
                      <a:endParaRPr lang="en-US" sz="16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</a:rPr>
                        <a:t>2.58%</a:t>
                      </a:r>
                      <a:endParaRPr lang="en-US" sz="16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</a:rPr>
                        <a:t>2.47%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127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Class C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</a:rPr>
                        <a:t>0.60%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</a:rPr>
                        <a:t>1.63%</a:t>
                      </a:r>
                      <a:endParaRPr lang="en-US" sz="16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</a:rPr>
                        <a:t>2.48%</a:t>
                      </a:r>
                      <a:endParaRPr lang="en-US" sz="16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9184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Class 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en-US" sz="16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en-US" sz="16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127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Overall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</a:rPr>
                        <a:t>1.33%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</a:rPr>
                        <a:t>2.01%</a:t>
                      </a:r>
                      <a:endParaRPr lang="en-US" sz="16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</a:rPr>
                        <a:t>2.04%</a:t>
                      </a:r>
                      <a:endParaRPr lang="en-US" sz="16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127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Class D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</a:rPr>
                        <a:t>0.12%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</a:rPr>
                        <a:t>0.96%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</a:rPr>
                        <a:t>0.72%</a:t>
                      </a:r>
                      <a:endParaRPr lang="en-US" sz="16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SAO – Tool OFF drop in VTM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32593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BDRATE gains with the 3 SAO extensions</a:t>
            </a:r>
            <a:endParaRPr lang="en-US" dirty="0"/>
          </a:p>
        </p:txBody>
      </p:sp>
      <p:graphicFrame>
        <p:nvGraphicFramePr>
          <p:cNvPr id="6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92451665"/>
              </p:ext>
            </p:extLst>
          </p:nvPr>
        </p:nvGraphicFramePr>
        <p:xfrm>
          <a:off x="1464822" y="1331848"/>
          <a:ext cx="6122226" cy="267713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12614"/>
                <a:gridCol w="1203204"/>
                <a:gridCol w="1203204"/>
                <a:gridCol w="1203204"/>
              </a:tblGrid>
              <a:tr h="3127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VTM vs </a:t>
                      </a:r>
                      <a:r>
                        <a:rPr lang="en-US" sz="1600" b="1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VTM+SAO_Ext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184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Y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U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V</a:t>
                      </a:r>
                    </a:p>
                  </a:txBody>
                  <a:tcPr marL="68580" marR="68580" marT="0" marB="0" anchor="ctr"/>
                </a:tc>
              </a:tr>
              <a:tr h="3127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-0.88%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-1.81%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-2.01%</a:t>
                      </a:r>
                    </a:p>
                  </a:txBody>
                  <a:tcPr marL="68580" marR="68580" marT="0" marB="0" anchor="ctr"/>
                </a:tc>
              </a:tr>
              <a:tr h="3127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-0.85%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-0.70%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-0.95%</a:t>
                      </a:r>
                    </a:p>
                  </a:txBody>
                  <a:tcPr marL="68580" marR="68580" marT="0" marB="0" anchor="ctr"/>
                </a:tc>
              </a:tr>
              <a:tr h="3127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-0.81%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-2.04%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-1.21%</a:t>
                      </a:r>
                    </a:p>
                  </a:txBody>
                  <a:tcPr marL="68580" marR="68580" marT="0" marB="0" anchor="ctr"/>
                </a:tc>
              </a:tr>
              <a:tr h="3127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-0.39%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-0.29%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-0.35%</a:t>
                      </a:r>
                    </a:p>
                  </a:txBody>
                  <a:tcPr marL="68580" marR="68580" marT="0" marB="0" anchor="ctr"/>
                </a:tc>
              </a:tr>
              <a:tr h="19184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ctr"/>
                </a:tc>
              </a:tr>
              <a:tr h="3127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-0.72%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-1.26%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-1.09%</a:t>
                      </a:r>
                    </a:p>
                  </a:txBody>
                  <a:tcPr marL="68580" marR="68580" marT="0" marB="0" anchor="ctr"/>
                </a:tc>
              </a:tr>
              <a:tr h="3127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-0.25%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0.03%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0.05%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12033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Tool ON gains of SAO with extensions over VTM-SAO</a:t>
            </a:r>
            <a:endParaRPr lang="en-US" dirty="0"/>
          </a:p>
        </p:txBody>
      </p:sp>
      <p:graphicFrame>
        <p:nvGraphicFramePr>
          <p:cNvPr id="6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31365284"/>
              </p:ext>
            </p:extLst>
          </p:nvPr>
        </p:nvGraphicFramePr>
        <p:xfrm>
          <a:off x="1464822" y="1331848"/>
          <a:ext cx="6122226" cy="267713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12614"/>
                <a:gridCol w="1203204"/>
                <a:gridCol w="1203204"/>
                <a:gridCol w="1203204"/>
              </a:tblGrid>
              <a:tr h="3127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VTM-SAO </a:t>
                      </a:r>
                      <a:r>
                        <a:rPr lang="en-US" sz="16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vs </a:t>
                      </a:r>
                      <a:r>
                        <a:rPr lang="en-US" sz="1600" b="1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VTM+SAO_Ext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184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127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-1.95%</a:t>
                      </a:r>
                      <a:endParaRPr lang="en-US" sz="16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-2.78%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-3.14%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127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-2.65%</a:t>
                      </a:r>
                      <a:endParaRPr lang="en-US" sz="16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-3.22%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-2.56%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127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-2.47%</a:t>
                      </a:r>
                      <a:endParaRPr lang="en-US" sz="16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-4.43%</a:t>
                      </a:r>
                      <a:endParaRPr lang="en-US" sz="16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-3.54%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127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-0.98%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-1.87%</a:t>
                      </a:r>
                      <a:endParaRPr lang="en-US" sz="16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-2.72%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9184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127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-2.00%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-3.18%</a:t>
                      </a:r>
                      <a:endParaRPr lang="en-US" sz="16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-3.05%</a:t>
                      </a:r>
                      <a:endParaRPr lang="en-US" sz="16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127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-0.37%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-0.92%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-0.66%</a:t>
                      </a:r>
                      <a:endParaRPr lang="en-US" sz="16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79589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Tool OFF drop when SAO is disabled in the presence of ALF</a:t>
            </a:r>
            <a:endParaRPr lang="en-US" sz="2000" dirty="0"/>
          </a:p>
        </p:txBody>
      </p:sp>
      <p:graphicFrame>
        <p:nvGraphicFramePr>
          <p:cNvPr id="6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54815583"/>
              </p:ext>
            </p:extLst>
          </p:nvPr>
        </p:nvGraphicFramePr>
        <p:xfrm>
          <a:off x="1464822" y="1331848"/>
          <a:ext cx="6122226" cy="28520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12614"/>
                <a:gridCol w="1203204"/>
                <a:gridCol w="1203204"/>
                <a:gridCol w="1203204"/>
              </a:tblGrid>
              <a:tr h="3127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 err="1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VTM+SAO_Ext+ALF</a:t>
                      </a:r>
                      <a:r>
                        <a:rPr lang="en-US" sz="1600" b="1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16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vs </a:t>
                      </a:r>
                      <a:r>
                        <a:rPr lang="en-US" sz="1600" b="1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VTM</a:t>
                      </a:r>
                      <a:r>
                        <a:rPr lang="en-US" sz="1600" b="1" baseline="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– SAO + ALF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184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127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0.55%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1.35%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2.92%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127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1.27%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4.05%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4.01%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127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1.12%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3.77%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3.71%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127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0.53%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2.77%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3.19%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9184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127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0.88%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3.07%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3.47%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127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0.36%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1.51%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1.54%</a:t>
                      </a:r>
                      <a:endParaRPr lang="en-US" sz="16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98475" y="5085450"/>
            <a:ext cx="78876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>
                <a:solidFill>
                  <a:schemeClr val="tx2"/>
                </a:solidFill>
              </a:rPr>
              <a:t>Luma</a:t>
            </a:r>
            <a:r>
              <a:rPr lang="en-US" dirty="0" smtClean="0">
                <a:solidFill>
                  <a:schemeClr val="tx2"/>
                </a:solidFill>
              </a:rPr>
              <a:t> BDRATE gain of 2% has shrunk to 0.88% in the presence of ALF indicating a good overlap between SAO and ALF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2"/>
                </a:solidFill>
              </a:rPr>
              <a:t>Chroma BDRATE gains are nearly intact as BMS-ALF has a single fixed 5x5 diamond-shaped filter for </a:t>
            </a:r>
            <a:r>
              <a:rPr lang="en-US" dirty="0" err="1" smtClean="0">
                <a:solidFill>
                  <a:schemeClr val="tx2"/>
                </a:solidFill>
              </a:rPr>
              <a:t>chroma</a:t>
            </a:r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10829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Subjective Viewing – Example-1</a:t>
            </a:r>
            <a:endParaRPr lang="en-US" dirty="0"/>
          </a:p>
        </p:txBody>
      </p:sp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3259" y="1432931"/>
            <a:ext cx="4225368" cy="3485120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144" y="1432931"/>
            <a:ext cx="4241106" cy="348512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784028" y="5083203"/>
            <a:ext cx="11833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VTM + ALF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86566" y="5083203"/>
            <a:ext cx="1791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VTM – SAO + ALF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41816" y="5821868"/>
            <a:ext cx="33175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SAO cleans up some motion trails</a:t>
            </a:r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904504"/>
      </p:ext>
    </p:extLst>
  </p:cSld>
  <p:clrMapOvr>
    <a:masterClrMapping/>
  </p:clrMapOvr>
</p:sld>
</file>

<file path=ppt/theme/theme1.xml><?xml version="1.0" encoding="utf-8"?>
<a:theme xmlns:a="http://schemas.openxmlformats.org/drawingml/2006/main" name="Ittiam Template">
  <a:themeElements>
    <a:clrScheme name="Ittiam">
      <a:dk1>
        <a:srgbClr val="FFFFFF"/>
      </a:dk1>
      <a:lt1>
        <a:sysClr val="window" lastClr="FFFFFF"/>
      </a:lt1>
      <a:dk2>
        <a:srgbClr val="1F497D"/>
      </a:dk2>
      <a:lt2>
        <a:srgbClr val="EEECE1"/>
      </a:lt2>
      <a:accent1>
        <a:srgbClr val="C93D2E"/>
      </a:accent1>
      <a:accent2>
        <a:srgbClr val="FFFFFF"/>
      </a:accent2>
      <a:accent3>
        <a:srgbClr val="6F6F6F"/>
      </a:accent3>
      <a:accent4>
        <a:srgbClr val="8064A2"/>
      </a:accent4>
      <a:accent5>
        <a:srgbClr val="4BACC6"/>
      </a:accent5>
      <a:accent6>
        <a:srgbClr val="F79646"/>
      </a:accent6>
      <a:hlink>
        <a:srgbClr val="C93D2E"/>
      </a:hlink>
      <a:folHlink>
        <a:srgbClr val="C93D2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ttiam Template.potx [Read-Only]" id="{97DD4C3A-B432-499C-84B5-4DD1A841A171}" vid="{C3CAFF14-7E63-4A6A-97AE-6A280AB3887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Ittiam-Huawei-FVC-M2-DMVR-improvement-proposal</Template>
  <TotalTime>1282</TotalTime>
  <Words>837</Words>
  <Application>Microsoft Office PowerPoint</Application>
  <PresentationFormat>On-screen Show (4:3)</PresentationFormat>
  <Paragraphs>205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Times New Roman</vt:lpstr>
      <vt:lpstr>Wingdings</vt:lpstr>
      <vt:lpstr>Ittiam Template</vt:lpstr>
      <vt:lpstr>JVET-K0042   A Study on the overlap in functionality between SAO and ALF</vt:lpstr>
      <vt:lpstr>Motivation</vt:lpstr>
      <vt:lpstr>SAO</vt:lpstr>
      <vt:lpstr>ALF</vt:lpstr>
      <vt:lpstr>SAO – Tool OFF drop in VTM</vt:lpstr>
      <vt:lpstr>BDRATE gains with the 3 SAO extensions</vt:lpstr>
      <vt:lpstr>Tool ON gains of SAO with extensions over VTM-SAO</vt:lpstr>
      <vt:lpstr>Tool OFF drop when SAO is disabled in the presence of ALF</vt:lpstr>
      <vt:lpstr>Subjective Viewing – Example-1</vt:lpstr>
      <vt:lpstr>Subjective Viewing – Example-2</vt:lpstr>
      <vt:lpstr>Subjective Viewing – Example-3</vt:lpstr>
      <vt:lpstr>Conclusions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2-Stage Design for DMVR/PMMVD</dc:title>
  <dc:creator>Sriram Sethuraman</dc:creator>
  <cp:lastModifiedBy>Sriram Sethuraman</cp:lastModifiedBy>
  <cp:revision>94</cp:revision>
  <dcterms:created xsi:type="dcterms:W3CDTF">2018-06-26T03:17:57Z</dcterms:created>
  <dcterms:modified xsi:type="dcterms:W3CDTF">2018-07-14T04:32:16Z</dcterms:modified>
</cp:coreProperties>
</file>