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92" r:id="rId4"/>
    <p:sldId id="290" r:id="rId5"/>
    <p:sldId id="259" r:id="rId6"/>
    <p:sldId id="291" r:id="rId7"/>
    <p:sldId id="286" r:id="rId8"/>
    <p:sldId id="285" r:id="rId9"/>
    <p:sldId id="274" r:id="rId10"/>
    <p:sldId id="283" r:id="rId11"/>
    <p:sldId id="287" r:id="rId12"/>
    <p:sldId id="276" r:id="rId13"/>
    <p:sldId id="279" r:id="rId14"/>
    <p:sldId id="271" r:id="rId15"/>
    <p:sldId id="288" r:id="rId16"/>
    <p:sldId id="293" r:id="rId17"/>
    <p:sldId id="281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7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40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90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7/14/2018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7/14/2018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JVET-K0041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Decoder </a:t>
            </a:r>
            <a:r>
              <a:rPr lang="en-CA" sz="1800" dirty="0"/>
              <a:t>Side MV Refinement/Derivation with CTB-level concurrency and other normative complexity reduction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Sethuraman, J. Raj. A., S. Kotecha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10th July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No explicit sub-pixel </a:t>
            </a:r>
            <a:r>
              <a:rPr lang="en-US" dirty="0" smtClean="0"/>
              <a:t>distance interpolation</a:t>
            </a:r>
            <a:endParaRPr lang="en-US" dirty="0" smtClean="0"/>
          </a:p>
          <a:p>
            <a:pPr lvl="1"/>
            <a:r>
              <a:rPr lang="en-US" dirty="0" smtClean="0"/>
              <a:t>No extra memory buffers</a:t>
            </a:r>
          </a:p>
          <a:p>
            <a:pPr lvl="1"/>
            <a:r>
              <a:rPr lang="en-US" dirty="0" smtClean="0"/>
              <a:t>In one-shot, sub-pixel </a:t>
            </a:r>
            <a:r>
              <a:rPr lang="en-US" dirty="0" smtClean="0"/>
              <a:t>distance accurate MVs down to 1/16</a:t>
            </a:r>
            <a:r>
              <a:rPr lang="en-US" baseline="30000" dirty="0" smtClean="0"/>
              <a:t>th</a:t>
            </a:r>
            <a:r>
              <a:rPr lang="en-US" dirty="0" smtClean="0"/>
              <a:t> of pixel precision</a:t>
            </a:r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 smtClean="0"/>
              <a:t>Variants	</a:t>
            </a:r>
          </a:p>
          <a:p>
            <a:pPr lvl="1"/>
            <a:r>
              <a:rPr lang="en-US" dirty="0" smtClean="0"/>
              <a:t>Equal and opposite delta motion vectors in L0 and L1</a:t>
            </a:r>
          </a:p>
          <a:p>
            <a:pPr lvl="2"/>
            <a:r>
              <a:rPr lang="en-US" dirty="0" smtClean="0"/>
              <a:t>Requires no additional SAD evaluations after integer distance refinement</a:t>
            </a:r>
          </a:p>
          <a:p>
            <a:pPr lvl="1"/>
            <a:r>
              <a:rPr lang="en-US" dirty="0" smtClean="0"/>
              <a:t>Bi-directional averaged template based independent refinements in L0 and L1</a:t>
            </a:r>
          </a:p>
          <a:p>
            <a:pPr lvl="2"/>
            <a:r>
              <a:rPr lang="en-US" dirty="0" smtClean="0"/>
              <a:t>Requires additional SAD evaluations against the template in L0 and L1</a:t>
            </a:r>
          </a:p>
          <a:p>
            <a:pPr lvl="2"/>
            <a:r>
              <a:rPr lang="en-US" dirty="0" smtClean="0"/>
              <a:t>Independent movement provides additional tool ON BDRATE gains</a:t>
            </a:r>
          </a:p>
          <a:p>
            <a:pPr lvl="2"/>
            <a:endParaRPr lang="en-US" dirty="0"/>
          </a:p>
          <a:p>
            <a:r>
              <a:rPr lang="en-US" dirty="0" smtClean="0"/>
              <a:t>Though results are presented only with DMVR, error surface can be applied with PMMVD </a:t>
            </a:r>
            <a:r>
              <a:rPr lang="en-US" dirty="0" smtClean="0"/>
              <a:t>(TM/BM) </a:t>
            </a:r>
            <a:r>
              <a:rPr lang="en-US" dirty="0" smtClean="0"/>
              <a:t>also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Proposed Parametric Error Surface based Sub-</a:t>
            </a:r>
            <a:r>
              <a:rPr lang="en-US" sz="1800" dirty="0" err="1"/>
              <a:t>pel</a:t>
            </a:r>
            <a:r>
              <a:rPr lang="en-US" sz="1800" dirty="0"/>
              <a:t> Dist. Refinement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34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Results</a:t>
            </a:r>
            <a:r>
              <a:rPr lang="en-US" dirty="0" smtClean="0"/>
              <a:t>:</a:t>
            </a:r>
            <a:r>
              <a:rPr lang="en-US" sz="1600" dirty="0" smtClean="0"/>
              <a:t> </a:t>
            </a:r>
            <a:r>
              <a:rPr lang="en-US" sz="1600" dirty="0"/>
              <a:t>A Parametric error surface based sub-pixel offset determination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777667" y="-1432620"/>
            <a:ext cx="1136055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                                         Table -3.1 Random Access Main 10, 1 iteration </a:t>
            </a:r>
            <a:endParaRPr kumimoji="0" lang="en-CA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936062" y="1000100"/>
          <a:ext cx="6007100" cy="1777283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433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2 iteration including Sub-Pixel 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2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2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2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36062" y="2861757"/>
          <a:ext cx="6007100" cy="1795701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60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3 iteration including Sub-Pixel,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918970" y="4763774"/>
          <a:ext cx="6007100" cy="1671208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5192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 including Sub-Pixel,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92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25730" y="1132866"/>
            <a:ext cx="15896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Note-1: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Error surface based sub-pixel provides 0.65% average BDRATE gain over VTM and 0.83% average BDRATE gain over BMS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25730" y="4127954"/>
            <a:ext cx="15896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Note-2: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Only ~4-5% </a:t>
            </a:r>
            <a:r>
              <a:rPr lang="en-US" dirty="0" err="1" smtClean="0">
                <a:solidFill>
                  <a:srgbClr val="002060"/>
                </a:solidFill>
              </a:rPr>
              <a:t>DecT</a:t>
            </a:r>
            <a:r>
              <a:rPr lang="en-US" dirty="0" smtClean="0">
                <a:solidFill>
                  <a:srgbClr val="002060"/>
                </a:solidFill>
              </a:rPr>
              <a:t> increase for error surface evaluation with the 2</a:t>
            </a:r>
            <a:r>
              <a:rPr lang="en-US" baseline="30000" dirty="0" smtClean="0">
                <a:solidFill>
                  <a:srgbClr val="002060"/>
                </a:solidFill>
              </a:rPr>
              <a:t>nd</a:t>
            </a:r>
            <a:r>
              <a:rPr lang="en-US" dirty="0" smtClean="0">
                <a:solidFill>
                  <a:srgbClr val="002060"/>
                </a:solidFill>
              </a:rPr>
              <a:t> variant </a:t>
            </a:r>
          </a:p>
        </p:txBody>
      </p:sp>
    </p:spTree>
    <p:extLst>
      <p:ext uri="{BB962C8B-B14F-4D97-AF65-F5344CB8AC3E}">
        <p14:creationId xmlns:p14="http://schemas.microsoft.com/office/powerpoint/2010/main" val="90380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97924"/>
            <a:ext cx="8229600" cy="5228241"/>
          </a:xfrm>
        </p:spPr>
        <p:txBody>
          <a:bodyPr/>
          <a:lstStyle/>
          <a:p>
            <a:r>
              <a:rPr lang="en-US" dirty="0" smtClean="0"/>
              <a:t>In the absence of decoder side motion vector refinement/derivation, final motion vectors are reconstructed using only the parsed MVDs and MVPs from neighbor MVs  without any pixel </a:t>
            </a:r>
            <a:r>
              <a:rPr lang="en-US" dirty="0" smtClean="0"/>
              <a:t>processing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 smtClean="0"/>
              <a:t>the presence of decoder side motion vector refinement, Inter MVD coding and Start MVs of refinement use the refined MVs, which gives better coding gains</a:t>
            </a:r>
          </a:p>
          <a:p>
            <a:endParaRPr lang="en-US" dirty="0" smtClean="0"/>
          </a:p>
          <a:p>
            <a:r>
              <a:rPr lang="en-US" dirty="0" smtClean="0"/>
              <a:t>However </a:t>
            </a:r>
            <a:r>
              <a:rPr lang="en-US" dirty="0" smtClean="0"/>
              <a:t>this introduces a tight </a:t>
            </a:r>
            <a:r>
              <a:rPr lang="en-US" dirty="0" smtClean="0"/>
              <a:t>dependency that neighbor CU’s refinement must be completed before current CU’s MV reconstruction (in case of Inter) or before current CU’s refinement starts (in case of DMVR). </a:t>
            </a:r>
          </a:p>
          <a:p>
            <a:endParaRPr lang="en-US" dirty="0" smtClean="0"/>
          </a:p>
          <a:p>
            <a:r>
              <a:rPr lang="en-US" dirty="0" smtClean="0"/>
              <a:t>This MV dependency affects </a:t>
            </a:r>
            <a:r>
              <a:rPr lang="en-US" dirty="0" smtClean="0"/>
              <a:t>concurrency/parallelism and has serious impact on hardware timing and handling CUs of varying sizes with a set of parallel SAD evaluation engines</a:t>
            </a:r>
          </a:p>
          <a:p>
            <a:endParaRPr lang="en-US" dirty="0"/>
          </a:p>
          <a:p>
            <a:r>
              <a:rPr lang="en-US" dirty="0" smtClean="0"/>
              <a:t>Many proposals have addressed the option of not using any refined MVs for AMVP or as starting point for refinement</a:t>
            </a:r>
          </a:p>
          <a:p>
            <a:pPr lvl="1"/>
            <a:r>
              <a:rPr lang="en-US" dirty="0" smtClean="0"/>
              <a:t>~1.7% of the average BDRATE gains is lost with this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 Dependency Problem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9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7686"/>
            <a:ext cx="8229600" cy="5210779"/>
          </a:xfrm>
        </p:spPr>
        <p:txBody>
          <a:bodyPr/>
          <a:lstStyle/>
          <a:p>
            <a:pPr hangingPunct="0"/>
            <a:r>
              <a:rPr lang="en-GB" dirty="0"/>
              <a:t>The proposed method aims to allow:</a:t>
            </a:r>
            <a:endParaRPr lang="en-US" dirty="0"/>
          </a:p>
          <a:p>
            <a:pPr lvl="1" hangingPunct="0"/>
            <a:r>
              <a:rPr lang="en-GB" dirty="0"/>
              <a:t>C</a:t>
            </a:r>
            <a:r>
              <a:rPr lang="en-GB" dirty="0" smtClean="0"/>
              <a:t>oncurrent data pre-fetch </a:t>
            </a:r>
            <a:r>
              <a:rPr lang="en-GB" dirty="0"/>
              <a:t>of required reference samples for refinement and/or motion compensation of all coding units within a CTB that can occupy an entire pipeline </a:t>
            </a:r>
            <a:r>
              <a:rPr lang="en-GB" dirty="0" smtClean="0"/>
              <a:t>stage</a:t>
            </a:r>
            <a:r>
              <a:rPr lang="en-GB" dirty="0"/>
              <a:t> </a:t>
            </a:r>
            <a:endParaRPr lang="en-US" dirty="0"/>
          </a:p>
          <a:p>
            <a:pPr lvl="1" hangingPunct="0"/>
            <a:r>
              <a:rPr lang="en-GB" dirty="0" smtClean="0"/>
              <a:t>Concurrent </a:t>
            </a:r>
            <a:r>
              <a:rPr lang="en-GB" dirty="0"/>
              <a:t>refinement and/or motion compensation of all coding units within a CTB that follows the </a:t>
            </a:r>
            <a:r>
              <a:rPr lang="en-GB" dirty="0" smtClean="0"/>
              <a:t>data pre-fetch </a:t>
            </a:r>
            <a:r>
              <a:rPr lang="en-GB" dirty="0"/>
              <a:t>stage in the pipeline and can occupy an entire pipeline stage.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 other words, any refined MV processed 2 CTBs ahead of current CTB can be utilized for AMVP and as starting point for refinement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Proposed refined MV availability rules for concurrent processing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238" y="3658813"/>
            <a:ext cx="31527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520" y="1693176"/>
            <a:ext cx="4497587" cy="45259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Concurrency across CUs within a CTB through refined MV availability rules</a:t>
            </a:r>
          </a:p>
        </p:txBody>
      </p:sp>
      <p:sp>
        <p:nvSpPr>
          <p:cNvPr id="2" name="Rectangle 1"/>
          <p:cNvSpPr/>
          <p:nvPr/>
        </p:nvSpPr>
        <p:spPr>
          <a:xfrm>
            <a:off x="841762" y="104684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Lag of 2 CTB across ROWs</a:t>
            </a:r>
            <a:r>
              <a:rPr lang="en-US" dirty="0" smtClean="0"/>
              <a:t> </a:t>
            </a:r>
            <a:r>
              <a:rPr lang="en-US" dirty="0"/>
              <a:t>within a CTB through refined MV availability rules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720075"/>
              </p:ext>
            </p:extLst>
          </p:nvPr>
        </p:nvGraphicFramePr>
        <p:xfrm>
          <a:off x="5877369" y="3390368"/>
          <a:ext cx="3124199" cy="1333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3315"/>
                <a:gridCol w="643628"/>
                <a:gridCol w="643628"/>
                <a:gridCol w="643628"/>
              </a:tblGrid>
              <a:tr h="19050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>
                          <a:effectLst/>
                        </a:rPr>
                        <a:t>Spatial Neighbour CTB 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>
                          <a:effectLst/>
                        </a:rPr>
                        <a:t>Availability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>
                          <a:solidFill>
                            <a:srgbClr val="000000"/>
                          </a:solidFill>
                          <a:effectLst/>
                        </a:rPr>
                        <a:t>LAG 0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solidFill>
                            <a:srgbClr val="000000"/>
                          </a:solidFill>
                          <a:effectLst/>
                        </a:rPr>
                        <a:t>LAG 2</a:t>
                      </a:r>
                      <a:endParaRPr lang="en-US" sz="105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solidFill>
                            <a:srgbClr val="000000"/>
                          </a:solidFill>
                          <a:effectLst/>
                        </a:rPr>
                        <a:t>LAG3</a:t>
                      </a:r>
                      <a:endParaRPr lang="en-US" sz="105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effectLst/>
                        </a:rPr>
                        <a:t>Left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effectLst/>
                        </a:rPr>
                        <a:t>Bottom-Left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effectLst/>
                        </a:rPr>
                        <a:t>Top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Wingdings" panose="05000000000000000000" pitchFamily="2" charset="2"/>
                        </a:rPr>
                        <a:t>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Wingdings" panose="05000000000000000000" pitchFamily="2" charset="2"/>
                        </a:rPr>
                        <a:t></a:t>
                      </a:r>
                      <a:endParaRPr lang="en-US" sz="1050" kern="1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effectLst/>
                        </a:rPr>
                        <a:t>Top Left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Wingdings" panose="05000000000000000000" pitchFamily="2" charset="2"/>
                        </a:rPr>
                        <a:t></a:t>
                      </a:r>
                      <a:endParaRPr lang="en-US" sz="11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Wingdings" panose="05000000000000000000" pitchFamily="2" charset="2"/>
                        </a:rPr>
                        <a:t></a:t>
                      </a:r>
                      <a:endParaRPr lang="en-US" sz="11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>
                          <a:effectLst/>
                        </a:rPr>
                        <a:t>Top Right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100" kern="0" dirty="0" smtClean="0">
                          <a:solidFill>
                            <a:srgbClr val="000000"/>
                          </a:solidFill>
                          <a:effectLst/>
                          <a:sym typeface="Wingdings" panose="05000000000000000000" pitchFamily="2" charset="2"/>
                        </a:rPr>
                        <a:t></a:t>
                      </a:r>
                      <a:endParaRPr lang="en-US" sz="105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sym typeface="Wingdings" panose="05000000000000000000" pitchFamily="2" charset="2"/>
                        </a:rPr>
                        <a:t></a:t>
                      </a:r>
                      <a:endParaRPr lang="en-US" sz="1050" kern="1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947874" y="1526630"/>
            <a:ext cx="29831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Refined </a:t>
            </a:r>
            <a:r>
              <a:rPr lang="en-US" dirty="0" smtClean="0">
                <a:solidFill>
                  <a:srgbClr val="000000"/>
                </a:solidFill>
              </a:rPr>
              <a:t>MVs within </a:t>
            </a:r>
            <a:r>
              <a:rPr lang="en-US" dirty="0" smtClean="0">
                <a:solidFill>
                  <a:srgbClr val="000000"/>
                </a:solidFill>
              </a:rPr>
              <a:t>current CTB and left CTB are never available</a:t>
            </a:r>
            <a:endParaRPr lang="en-US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Availability of refined Spatial MVs across CTB is shared below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17006" y="4936951"/>
            <a:ext cx="26449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Improves coding gains as </a:t>
            </a:r>
            <a:r>
              <a:rPr lang="en-US" dirty="0" smtClean="0">
                <a:solidFill>
                  <a:srgbClr val="00B050"/>
                </a:solidFill>
              </a:rPr>
              <a:t>refined </a:t>
            </a:r>
            <a:r>
              <a:rPr lang="en-US" dirty="0" smtClean="0">
                <a:solidFill>
                  <a:srgbClr val="00B050"/>
                </a:solidFill>
              </a:rPr>
              <a:t>MVs </a:t>
            </a:r>
            <a:r>
              <a:rPr lang="en-US" dirty="0" smtClean="0">
                <a:solidFill>
                  <a:srgbClr val="00B050"/>
                </a:solidFill>
              </a:rPr>
              <a:t>of top row CTB neighbors are </a:t>
            </a:r>
            <a:r>
              <a:rPr lang="en-US" dirty="0" smtClean="0">
                <a:solidFill>
                  <a:srgbClr val="00B050"/>
                </a:solidFill>
              </a:rPr>
              <a:t>available with </a:t>
            </a:r>
            <a:r>
              <a:rPr lang="en-US" dirty="0" smtClean="0">
                <a:solidFill>
                  <a:srgbClr val="00B050"/>
                </a:solidFill>
              </a:rPr>
              <a:t>a configurable </a:t>
            </a:r>
            <a:r>
              <a:rPr lang="en-US" dirty="0" smtClean="0">
                <a:solidFill>
                  <a:srgbClr val="00B050"/>
                </a:solidFill>
              </a:rPr>
              <a:t>Lag </a:t>
            </a:r>
            <a:r>
              <a:rPr lang="en-US" dirty="0" err="1" smtClean="0">
                <a:solidFill>
                  <a:srgbClr val="00B050"/>
                </a:solidFill>
              </a:rPr>
              <a:t>value</a:t>
            </a:r>
            <a:r>
              <a:rPr lang="en-US" dirty="0" err="1" smtClean="0"/>
              <a:t>ules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90" y="6350268"/>
            <a:ext cx="7654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Note: Lag=2 is similar to current intra prediction requirement; Lag=0 same as not using any refined MV</a:t>
            </a:r>
            <a:endParaRPr lang="en-US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8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Results</a:t>
            </a:r>
            <a:r>
              <a:rPr lang="en-US" dirty="0" smtClean="0"/>
              <a:t>:</a:t>
            </a:r>
            <a:r>
              <a:rPr lang="en-US" sz="2000" dirty="0" smtClean="0"/>
              <a:t> </a:t>
            </a:r>
            <a:r>
              <a:rPr lang="en-US" sz="1400" dirty="0"/>
              <a:t>Concurrency across CUs within a CTB through refined MV availability rules</a:t>
            </a:r>
            <a:endParaRPr lang="en-US" sz="2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777667" y="-1432620"/>
            <a:ext cx="1136055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                                         Table -3.1 Random Access Main 10, 1 iteration </a:t>
            </a:r>
            <a:endParaRPr kumimoji="0" lang="en-CA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035136"/>
              </p:ext>
            </p:extLst>
          </p:nvPr>
        </p:nvGraphicFramePr>
        <p:xfrm>
          <a:off x="944607" y="889597"/>
          <a:ext cx="6007100" cy="2225040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20574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 including Sub-Pixel, Bilinear filter for MC, lag = 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927581"/>
              </p:ext>
            </p:extLst>
          </p:nvPr>
        </p:nvGraphicFramePr>
        <p:xfrm>
          <a:off x="944607" y="3310194"/>
          <a:ext cx="6007100" cy="2225040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20574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 including Sub-Pixel, Bilinear filter for MC, lag =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5804" y="5730792"/>
            <a:ext cx="7677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2060"/>
                </a:solidFill>
              </a:rPr>
              <a:t>Lag=2 recovers 0.37% (over VTM) and 0.27% (over BMS) of the BDRATE gains compared to lag=0.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Note that anchor BMS-DMVR still has dependency and hence BMS gains against BMS-DMVR with similar lag=2 dependency will be even higher.</a:t>
            </a:r>
          </a:p>
        </p:txBody>
      </p:sp>
    </p:spTree>
    <p:extLst>
      <p:ext uri="{BB962C8B-B14F-4D97-AF65-F5344CB8AC3E}">
        <p14:creationId xmlns:p14="http://schemas.microsoft.com/office/powerpoint/2010/main" val="386809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Improved integer-distance refinement pattern</a:t>
            </a:r>
          </a:p>
          <a:p>
            <a:pPr lvl="1"/>
            <a:r>
              <a:rPr lang="en-US" dirty="0" smtClean="0"/>
              <a:t>Keeps max SAD evaluations per iteration as 5 (compared to 9 for square pattern)</a:t>
            </a:r>
          </a:p>
          <a:p>
            <a:pPr lvl="1"/>
            <a:r>
              <a:rPr lang="en-US" dirty="0" smtClean="0"/>
              <a:t>Same number of dependency stages as 3x3 square pattern</a:t>
            </a:r>
          </a:p>
          <a:p>
            <a:pPr lvl="1"/>
            <a:endParaRPr lang="en-US" dirty="0"/>
          </a:p>
          <a:p>
            <a:r>
              <a:rPr lang="en-US" dirty="0" smtClean="0"/>
              <a:t>Proposed error surface based sub-</a:t>
            </a:r>
            <a:r>
              <a:rPr lang="en-US" dirty="0" err="1" smtClean="0"/>
              <a:t>pel</a:t>
            </a:r>
            <a:r>
              <a:rPr lang="en-US" dirty="0" smtClean="0"/>
              <a:t> distance refinement</a:t>
            </a:r>
          </a:p>
          <a:p>
            <a:pPr lvl="1"/>
            <a:r>
              <a:rPr lang="en-US" dirty="0" smtClean="0"/>
              <a:t>Provides good BDRATE gains with minimal decoder complexity</a:t>
            </a:r>
          </a:p>
          <a:p>
            <a:pPr lvl="1"/>
            <a:r>
              <a:rPr lang="en-US" dirty="0" smtClean="0"/>
              <a:t>It can be used for DMVR as well as PMMVD-TM/BM methods</a:t>
            </a:r>
          </a:p>
          <a:p>
            <a:pPr lvl="1"/>
            <a:endParaRPr lang="en-US" dirty="0"/>
          </a:p>
          <a:p>
            <a:r>
              <a:rPr lang="en-US" dirty="0" smtClean="0"/>
              <a:t>Proposed a refined MV availability determination procedure that allows concurrent data pre-fetch as well as concurrent refinement for a CTB in 2 different CTB-level pipeline stages</a:t>
            </a:r>
          </a:p>
          <a:p>
            <a:pPr lvl="1"/>
            <a:r>
              <a:rPr lang="en-US" dirty="0" smtClean="0"/>
              <a:t>Recovers a portion of the loss when all refined MVs are prohibited from being used</a:t>
            </a:r>
          </a:p>
          <a:p>
            <a:pPr lvl="1"/>
            <a:endParaRPr lang="en-US" dirty="0"/>
          </a:p>
          <a:p>
            <a:r>
              <a:rPr lang="en-US" dirty="0" smtClean="0"/>
              <a:t>It is requested that these elements be considered for inclusion in BMS for further study and adoption into VTM.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THANK 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Results</a:t>
            </a:r>
            <a:r>
              <a:rPr lang="en-US" dirty="0" smtClean="0"/>
              <a:t>: </a:t>
            </a:r>
            <a:r>
              <a:rPr lang="en-US" dirty="0" smtClean="0"/>
              <a:t>by using MRSAD instead of SAD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65674" y="1768724"/>
          <a:ext cx="6622990" cy="2496290"/>
        </p:xfrm>
        <a:graphic>
          <a:graphicData uri="http://schemas.openxmlformats.org/drawingml/2006/table">
            <a:tbl>
              <a:tblPr/>
              <a:tblGrid>
                <a:gridCol w="1217830"/>
                <a:gridCol w="540516"/>
                <a:gridCol w="540516"/>
                <a:gridCol w="540516"/>
                <a:gridCol w="540516"/>
                <a:gridCol w="540516"/>
                <a:gridCol w="540516"/>
                <a:gridCol w="540516"/>
                <a:gridCol w="540516"/>
                <a:gridCol w="540516"/>
                <a:gridCol w="540516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 including Sub-Pixel, Bilinear filter for MC,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MR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9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9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DecT*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07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7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07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5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28585" y="5008604"/>
            <a:ext cx="6804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As shown in other contributions, MRSAD provides ~0.6% BDRATE gain when compared to using SAD.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Since MRSAD is not implemented with </a:t>
            </a:r>
            <a:r>
              <a:rPr lang="en-US" dirty="0" err="1" smtClean="0">
                <a:solidFill>
                  <a:srgbClr val="002060"/>
                </a:solidFill>
              </a:rPr>
              <a:t>intrinsics</a:t>
            </a:r>
            <a:r>
              <a:rPr lang="en-US" dirty="0" smtClean="0">
                <a:solidFill>
                  <a:srgbClr val="002060"/>
                </a:solidFill>
              </a:rPr>
              <a:t> the </a:t>
            </a:r>
            <a:r>
              <a:rPr lang="en-US" dirty="0" err="1" smtClean="0">
                <a:solidFill>
                  <a:srgbClr val="002060"/>
                </a:solidFill>
              </a:rPr>
              <a:t>EncT</a:t>
            </a:r>
            <a:r>
              <a:rPr lang="en-US" dirty="0" smtClean="0">
                <a:solidFill>
                  <a:srgbClr val="002060"/>
                </a:solidFill>
              </a:rPr>
              <a:t> and </a:t>
            </a:r>
            <a:r>
              <a:rPr lang="en-US" dirty="0" err="1" smtClean="0">
                <a:solidFill>
                  <a:srgbClr val="002060"/>
                </a:solidFill>
              </a:rPr>
              <a:t>DecT</a:t>
            </a:r>
            <a:r>
              <a:rPr lang="en-US" dirty="0" smtClean="0">
                <a:solidFill>
                  <a:srgbClr val="002060"/>
                </a:solidFill>
              </a:rPr>
              <a:t> numbers are considerably higher here.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63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3611" y="856736"/>
            <a:ext cx="8707393" cy="5269430"/>
          </a:xfrm>
        </p:spPr>
        <p:txBody>
          <a:bodyPr/>
          <a:lstStyle/>
          <a:p>
            <a:pPr lvl="1"/>
            <a:endParaRPr lang="en-GB" sz="2800" b="1" i="1" dirty="0" smtClean="0">
              <a:latin typeface="Calibri" panose="020F0502020204030204" pitchFamily="34" charset="0"/>
            </a:endParaRPr>
          </a:p>
          <a:p>
            <a:pPr lvl="1"/>
            <a:r>
              <a:rPr lang="en-GB" sz="2800" b="1" i="1" dirty="0" smtClean="0">
                <a:latin typeface="Calibri" panose="020F0502020204030204" pitchFamily="34" charset="0"/>
              </a:rPr>
              <a:t>A </a:t>
            </a:r>
            <a:r>
              <a:rPr lang="en-GB" sz="2800" b="1" i="1" dirty="0">
                <a:latin typeface="Calibri" panose="020F0502020204030204" pitchFamily="34" charset="0"/>
              </a:rPr>
              <a:t>hardware implementation friendly search </a:t>
            </a:r>
            <a:r>
              <a:rPr lang="en-GB" sz="2800" b="1" i="1" dirty="0" smtClean="0">
                <a:latin typeface="Calibri" panose="020F0502020204030204" pitchFamily="34" charset="0"/>
              </a:rPr>
              <a:t>pattern</a:t>
            </a:r>
          </a:p>
          <a:p>
            <a:pPr marL="342900" lvl="1" indent="0">
              <a:buNone/>
            </a:pPr>
            <a:endParaRPr lang="en-US" sz="2800" b="1" i="1" dirty="0">
              <a:latin typeface="Calibri" panose="020F0502020204030204" pitchFamily="34" charset="0"/>
            </a:endParaRPr>
          </a:p>
          <a:p>
            <a:pPr lvl="1"/>
            <a:r>
              <a:rPr lang="en-GB" sz="2800" b="1" i="1" dirty="0">
                <a:latin typeface="Calibri" panose="020F0502020204030204" pitchFamily="34" charset="0"/>
              </a:rPr>
              <a:t>A parametric error surface based sub-pixel offset </a:t>
            </a:r>
            <a:r>
              <a:rPr lang="en-GB" sz="2800" b="1" i="1" dirty="0" smtClean="0">
                <a:latin typeface="Calibri" panose="020F0502020204030204" pitchFamily="34" charset="0"/>
              </a:rPr>
              <a:t>determination</a:t>
            </a:r>
          </a:p>
          <a:p>
            <a:pPr marL="342900" lvl="1" indent="0">
              <a:buNone/>
            </a:pPr>
            <a:endParaRPr lang="en-US" sz="2800" b="1" i="1" dirty="0">
              <a:latin typeface="Calibri" panose="020F0502020204030204" pitchFamily="34" charset="0"/>
            </a:endParaRPr>
          </a:p>
          <a:p>
            <a:pPr lvl="1"/>
            <a:r>
              <a:rPr lang="en-GB" sz="2800" b="1" i="1" dirty="0" smtClean="0">
                <a:latin typeface="Calibri" panose="020F0502020204030204" pitchFamily="34" charset="0"/>
              </a:rPr>
              <a:t>Availability rules for refined MV of spatial </a:t>
            </a:r>
            <a:r>
              <a:rPr lang="en-GB" sz="2800" b="1" i="1" dirty="0" err="1" smtClean="0">
                <a:latin typeface="Calibri" panose="020F0502020204030204" pitchFamily="34" charset="0"/>
              </a:rPr>
              <a:t>neighbors</a:t>
            </a:r>
            <a:r>
              <a:rPr lang="en-GB" sz="2800" b="1" i="1" dirty="0" smtClean="0">
                <a:latin typeface="Calibri" panose="020F0502020204030204" pitchFamily="34" charset="0"/>
              </a:rPr>
              <a:t> to allow concurrency </a:t>
            </a:r>
            <a:r>
              <a:rPr lang="en-GB" sz="2800" b="1" i="1" dirty="0">
                <a:latin typeface="Calibri" panose="020F0502020204030204" pitchFamily="34" charset="0"/>
              </a:rPr>
              <a:t>across coding units within a </a:t>
            </a:r>
            <a:r>
              <a:rPr lang="en-GB" sz="2800" b="1" i="1" dirty="0" smtClean="0">
                <a:latin typeface="Calibri" panose="020F0502020204030204" pitchFamily="34" charset="0"/>
              </a:rPr>
              <a:t>CTB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Proposals (related to CE9)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141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5060"/>
            <a:ext cx="8229600" cy="4981106"/>
          </a:xfrm>
        </p:spPr>
        <p:txBody>
          <a:bodyPr/>
          <a:lstStyle/>
          <a:p>
            <a:r>
              <a:rPr lang="en-US" dirty="0" smtClean="0"/>
              <a:t>Many proposed methods (e.g. CE9.2.6, CE9.2.9) now perform DMVR using bilateral matching with equal and opposite </a:t>
            </a:r>
            <a:r>
              <a:rPr lang="en-US" dirty="0" err="1" smtClean="0"/>
              <a:t>deltaMVs</a:t>
            </a:r>
            <a:r>
              <a:rPr lang="en-US" dirty="0" smtClean="0"/>
              <a:t> w.r.t the L0 and L1 </a:t>
            </a:r>
            <a:r>
              <a:rPr lang="en-US" dirty="0" err="1" smtClean="0"/>
              <a:t>mergeMVs</a:t>
            </a:r>
            <a:r>
              <a:rPr lang="en-US" dirty="0" smtClean="0"/>
              <a:t> derived from signaled merge-</a:t>
            </a:r>
            <a:r>
              <a:rPr lang="en-US" dirty="0" err="1" smtClean="0"/>
              <a:t>idx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Perform configurable number of integer distance refinements from these </a:t>
            </a:r>
            <a:r>
              <a:rPr lang="en-US" dirty="0" err="1" smtClean="0"/>
              <a:t>mergeMV</a:t>
            </a:r>
            <a:r>
              <a:rPr lang="en-US" dirty="0" smtClean="0"/>
              <a:t> centers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Follow with a half-pixel distance refinement around the best integer distance position</a:t>
            </a:r>
          </a:p>
          <a:p>
            <a:endParaRPr lang="en-US" dirty="0"/>
          </a:p>
          <a:p>
            <a:r>
              <a:rPr lang="en-US" dirty="0" smtClean="0"/>
              <a:t>Use either 8-tap DCTIF or bilinear interpolation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DMVR based on Bilateral Matching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25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3568" y="-116118"/>
            <a:ext cx="8525934" cy="1143000"/>
          </a:xfrm>
        </p:spPr>
        <p:txBody>
          <a:bodyPr/>
          <a:lstStyle/>
          <a:p>
            <a:r>
              <a:rPr lang="en-US" dirty="0" smtClean="0"/>
              <a:t>Common Integer </a:t>
            </a:r>
            <a:r>
              <a:rPr lang="en-US" dirty="0" smtClean="0"/>
              <a:t>Dist. </a:t>
            </a:r>
            <a:r>
              <a:rPr lang="en-US" dirty="0" smtClean="0"/>
              <a:t>Search Patterns used in DMVR/PMMVD</a:t>
            </a:r>
            <a:endParaRPr lang="en-US" sz="14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32" y="1272488"/>
            <a:ext cx="2152650" cy="16287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61" y="4847564"/>
            <a:ext cx="2133600" cy="1781175"/>
          </a:xfrm>
          <a:prstGeom prst="rect">
            <a:avLst/>
          </a:prstGeom>
        </p:spPr>
      </p:pic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430504"/>
              </p:ext>
            </p:extLst>
          </p:nvPr>
        </p:nvGraphicFramePr>
        <p:xfrm>
          <a:off x="3800091" y="1337014"/>
          <a:ext cx="2603500" cy="1005840"/>
        </p:xfrm>
        <a:graphic>
          <a:graphicData uri="http://schemas.openxmlformats.org/drawingml/2006/table">
            <a:tbl>
              <a:tblPr/>
              <a:tblGrid>
                <a:gridCol w="774700"/>
                <a:gridCol w="1308100"/>
                <a:gridCol w="520700"/>
              </a:tblGrid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SAD 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 to 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9 to 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12 to 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936816"/>
              </p:ext>
            </p:extLst>
          </p:nvPr>
        </p:nvGraphicFramePr>
        <p:xfrm>
          <a:off x="3800091" y="4847564"/>
          <a:ext cx="2565044" cy="1537313"/>
        </p:xfrm>
        <a:graphic>
          <a:graphicData uri="http://schemas.openxmlformats.org/drawingml/2006/table">
            <a:tbl>
              <a:tblPr/>
              <a:tblGrid>
                <a:gridCol w="759420"/>
                <a:gridCol w="1325768"/>
                <a:gridCol w="479856"/>
              </a:tblGrid>
              <a:tr h="4400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SAD 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0 to 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6,7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9,10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6554624" y="1198346"/>
            <a:ext cx="2486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Worst case of 9 evaluations per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3 dependent </a:t>
            </a:r>
            <a:r>
              <a:rPr lang="en-US" dirty="0" smtClean="0">
                <a:solidFill>
                  <a:srgbClr val="000000"/>
                </a:solidFill>
              </a:rPr>
              <a:t>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Total = 17 SADs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54624" y="2847632"/>
            <a:ext cx="24868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Worst case of 5 evaluations per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Reaching 14 in </a:t>
            </a:r>
            <a:r>
              <a:rPr lang="en-US" dirty="0" smtClean="0">
                <a:solidFill>
                  <a:srgbClr val="000000"/>
                </a:solidFill>
              </a:rPr>
              <a:t>Method-1 </a:t>
            </a:r>
            <a:r>
              <a:rPr lang="en-US" dirty="0" smtClean="0">
                <a:solidFill>
                  <a:srgbClr val="000000"/>
                </a:solidFill>
              </a:rPr>
              <a:t>takes 5 dependent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Total = 15 SADs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9331" y="1013680"/>
            <a:ext cx="2486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Method 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9331" y="2662966"/>
            <a:ext cx="2486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Method 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2448" y="4390510"/>
            <a:ext cx="2486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Method 3</a:t>
            </a:r>
            <a:endParaRPr lang="en-US" dirty="0" smtClean="0">
              <a:solidFill>
                <a:srgbClr val="000000"/>
              </a:solidFill>
            </a:endParaRPr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93808"/>
              </p:ext>
            </p:extLst>
          </p:nvPr>
        </p:nvGraphicFramePr>
        <p:xfrm>
          <a:off x="3800091" y="2893387"/>
          <a:ext cx="2565044" cy="1354433"/>
        </p:xfrm>
        <a:graphic>
          <a:graphicData uri="http://schemas.openxmlformats.org/drawingml/2006/table">
            <a:tbl>
              <a:tblPr/>
              <a:tblGrid>
                <a:gridCol w="759420"/>
                <a:gridCol w="1325768"/>
                <a:gridCol w="479856"/>
              </a:tblGrid>
              <a:tr h="44003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No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SAD 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0 to 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 to 7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8 to 10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11,12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13,</a:t>
                      </a:r>
                      <a:r>
                        <a:rPr lang="en-US" sz="1100" b="1" i="0" u="none" strike="noStrike" baseline="0" dirty="0" smtClean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 14</a:t>
                      </a:r>
                      <a:endParaRPr lang="en-US" sz="1100" b="1" i="0" u="none" strike="noStrike" dirty="0">
                        <a:solidFill>
                          <a:srgbClr val="54823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1417416" y="3015390"/>
            <a:ext cx="1614291" cy="1130901"/>
            <a:chOff x="1401125" y="2842568"/>
            <a:chExt cx="1614291" cy="1130901"/>
          </a:xfrm>
        </p:grpSpPr>
        <p:sp>
          <p:nvSpPr>
            <p:cNvPr id="2" name="Rectangle 1"/>
            <p:cNvSpPr/>
            <p:nvPr/>
          </p:nvSpPr>
          <p:spPr>
            <a:xfrm>
              <a:off x="1672281" y="3413297"/>
              <a:ext cx="270463" cy="2800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0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935199" y="3413297"/>
              <a:ext cx="270463" cy="2800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3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672281" y="3133211"/>
              <a:ext cx="270463" cy="2800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2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72281" y="3693383"/>
              <a:ext cx="270463" cy="2800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4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01125" y="3413297"/>
              <a:ext cx="270463" cy="2800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1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934506" y="3133211"/>
              <a:ext cx="270463" cy="2800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5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206355" y="3413297"/>
              <a:ext cx="270463" cy="2800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6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934506" y="3687977"/>
              <a:ext cx="270463" cy="2800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7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206355" y="3127805"/>
              <a:ext cx="270463" cy="28008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8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476818" y="3413038"/>
              <a:ext cx="270463" cy="28008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002060"/>
                  </a:solidFill>
                </a:rPr>
                <a:t>9</a:t>
              </a:r>
              <a:endParaRPr lang="en-US" sz="1200" dirty="0">
                <a:solidFill>
                  <a:srgbClr val="002060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206355" y="3693382"/>
              <a:ext cx="270463" cy="28008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10</a:t>
              </a:r>
              <a:endParaRPr lang="en-US" sz="7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204969" y="2845016"/>
              <a:ext cx="270463" cy="280086"/>
            </a:xfrm>
            <a:prstGeom prst="rect">
              <a:avLst/>
            </a:prstGeom>
            <a:solidFill>
              <a:srgbClr val="FFE389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11</a:t>
              </a:r>
              <a:endParaRPr lang="en-US" sz="7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476818" y="3129345"/>
              <a:ext cx="270463" cy="280086"/>
            </a:xfrm>
            <a:prstGeom prst="rect">
              <a:avLst/>
            </a:prstGeom>
            <a:solidFill>
              <a:srgbClr val="FFE389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12</a:t>
              </a:r>
              <a:endParaRPr lang="en-US" sz="7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1855861" y="3553081"/>
              <a:ext cx="191011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2129057" y="3551535"/>
              <a:ext cx="191011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16200000">
              <a:off x="2244695" y="3404802"/>
              <a:ext cx="191011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2379926" y="3267848"/>
              <a:ext cx="191011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2475431" y="2842568"/>
              <a:ext cx="270463" cy="28008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13</a:t>
              </a:r>
              <a:endParaRPr lang="en-US" sz="7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744953" y="3127805"/>
              <a:ext cx="270463" cy="28008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>
                  <a:solidFill>
                    <a:srgbClr val="002060"/>
                  </a:solidFill>
                  <a:latin typeface="Arial Narrow" panose="020B0606020202030204" pitchFamily="34" charset="0"/>
                </a:rPr>
                <a:t>14</a:t>
              </a:r>
              <a:endParaRPr lang="en-US" sz="7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16200000">
              <a:off x="2515380" y="3110042"/>
              <a:ext cx="191011" cy="0"/>
            </a:xfrm>
            <a:prstGeom prst="straightConnector1">
              <a:avLst/>
            </a:prstGeom>
            <a:ln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Straight Arrow Connector 49"/>
          <p:cNvCxnSpPr/>
          <p:nvPr/>
        </p:nvCxnSpPr>
        <p:spPr>
          <a:xfrm flipV="1">
            <a:off x="2570937" y="1660011"/>
            <a:ext cx="174016" cy="94647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554624" y="4847564"/>
            <a:ext cx="24868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Worst case of 5 evaluations per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Reaching 14 in Method-1 takes </a:t>
            </a:r>
            <a:r>
              <a:rPr lang="en-US" dirty="0">
                <a:solidFill>
                  <a:srgbClr val="000000"/>
                </a:solidFill>
              </a:rPr>
              <a:t>6</a:t>
            </a:r>
            <a:r>
              <a:rPr lang="en-US" dirty="0" smtClean="0">
                <a:solidFill>
                  <a:srgbClr val="000000"/>
                </a:solidFill>
              </a:rPr>
              <a:t> dependent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Total = 12 SADs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224562" y="5362832"/>
            <a:ext cx="250869" cy="17299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</a:t>
            </a:r>
            <a:r>
              <a:rPr lang="en-US" dirty="0"/>
              <a:t>h</a:t>
            </a:r>
            <a:r>
              <a:rPr lang="en-US" dirty="0" smtClean="0"/>
              <a:t>ardware </a:t>
            </a:r>
            <a:r>
              <a:rPr lang="en-US" dirty="0" smtClean="0"/>
              <a:t>implementation friendly </a:t>
            </a:r>
            <a:r>
              <a:rPr lang="en-US" dirty="0" smtClean="0"/>
              <a:t>search </a:t>
            </a:r>
            <a:r>
              <a:rPr lang="en-US" dirty="0" smtClean="0"/>
              <a:t>pattern</a:t>
            </a:r>
            <a:endParaRPr lang="en-US" sz="14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04" y="3261325"/>
            <a:ext cx="2324100" cy="1743075"/>
          </a:xfrm>
          <a:prstGeom prst="rect">
            <a:avLst/>
          </a:prstGeom>
        </p:spPr>
      </p:pic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03579"/>
              </p:ext>
            </p:extLst>
          </p:nvPr>
        </p:nvGraphicFramePr>
        <p:xfrm>
          <a:off x="3368407" y="3574776"/>
          <a:ext cx="2569434" cy="1100643"/>
        </p:xfrm>
        <a:graphic>
          <a:graphicData uri="http://schemas.openxmlformats.org/drawingml/2006/table">
            <a:tbl>
              <a:tblPr/>
              <a:tblGrid>
                <a:gridCol w="642359"/>
                <a:gridCol w="1378394"/>
                <a:gridCol w="548681"/>
              </a:tblGrid>
              <a:tr h="500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SAD 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Points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200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0 to 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 to 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548235"/>
                          </a:solidFill>
                          <a:effectLst/>
                          <a:latin typeface="Calibri" panose="020F0502020204030204" pitchFamily="34" charset="0"/>
                        </a:rPr>
                        <a:t>10 to 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185671" y="3413726"/>
            <a:ext cx="2486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Worst case of 5 evaluations per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 dependent </a:t>
            </a:r>
            <a:r>
              <a:rPr lang="en-US" dirty="0" smtClean="0">
                <a:solidFill>
                  <a:srgbClr val="000000"/>
                </a:solidFill>
              </a:rPr>
              <a:t>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Total SADs = 15 SADs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1231" y="1000100"/>
            <a:ext cx="79037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Problem: Either 9 SADs in 1 stage (or) 5-6 dependent </a:t>
            </a:r>
            <a:r>
              <a:rPr lang="en-US" dirty="0" smtClean="0">
                <a:solidFill>
                  <a:srgbClr val="002060"/>
                </a:solidFill>
              </a:rPr>
              <a:t>stages. </a:t>
            </a:r>
          </a:p>
          <a:p>
            <a:endParaRPr lang="en-GB" dirty="0" smtClean="0">
              <a:solidFill>
                <a:srgbClr val="002060"/>
              </a:solidFill>
            </a:endParaRPr>
          </a:p>
          <a:p>
            <a:r>
              <a:rPr lang="en-GB" dirty="0" smtClean="0">
                <a:solidFill>
                  <a:srgbClr val="002060"/>
                </a:solidFill>
              </a:rPr>
              <a:t>The </a:t>
            </a:r>
            <a:r>
              <a:rPr lang="en-GB" dirty="0">
                <a:solidFill>
                  <a:srgbClr val="002060"/>
                </a:solidFill>
              </a:rPr>
              <a:t>first iteration performs evaluations on a plus-pattern (i.e. centre position and its left, top, right, and bottom 1-pixel neighbour positions). </a:t>
            </a:r>
            <a:endParaRPr lang="en-GB" dirty="0" smtClean="0">
              <a:solidFill>
                <a:srgbClr val="002060"/>
              </a:solidFill>
            </a:endParaRPr>
          </a:p>
          <a:p>
            <a:endParaRPr lang="en-GB" dirty="0">
              <a:solidFill>
                <a:srgbClr val="002060"/>
              </a:solidFill>
            </a:endParaRPr>
          </a:p>
          <a:p>
            <a:r>
              <a:rPr lang="en-GB" dirty="0">
                <a:solidFill>
                  <a:srgbClr val="002060"/>
                </a:solidFill>
              </a:rPr>
              <a:t>Each subsequent iteration evaluates up to 5 additional positions around the least cost position of the preceding iteration to complete the cost function </a:t>
            </a:r>
            <a:r>
              <a:rPr lang="en-GB" dirty="0" smtClean="0">
                <a:solidFill>
                  <a:srgbClr val="002060"/>
                </a:solidFill>
              </a:rPr>
              <a:t>evaluation </a:t>
            </a:r>
            <a:r>
              <a:rPr lang="en-GB" dirty="0">
                <a:solidFill>
                  <a:srgbClr val="002060"/>
                </a:solidFill>
              </a:rPr>
              <a:t>at all eight 1-pixel neighbour </a:t>
            </a:r>
            <a:r>
              <a:rPr lang="en-GB" dirty="0" smtClean="0">
                <a:solidFill>
                  <a:srgbClr val="002060"/>
                </a:solidFill>
              </a:rPr>
              <a:t>positions of the new </a:t>
            </a:r>
            <a:r>
              <a:rPr lang="en-GB" dirty="0" err="1" smtClean="0">
                <a:solidFill>
                  <a:srgbClr val="002060"/>
                </a:solidFill>
              </a:rPr>
              <a:t>center</a:t>
            </a:r>
            <a:r>
              <a:rPr lang="en-GB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 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232" y="4922020"/>
            <a:ext cx="790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2060"/>
                </a:solidFill>
              </a:rPr>
              <a:t>Extreme diagonal movement </a:t>
            </a:r>
            <a:r>
              <a:rPr lang="en-GB" dirty="0" smtClean="0">
                <a:solidFill>
                  <a:srgbClr val="002060"/>
                </a:solidFill>
              </a:rPr>
              <a:t>alone lags </a:t>
            </a:r>
            <a:r>
              <a:rPr lang="en-GB" dirty="0">
                <a:solidFill>
                  <a:srgbClr val="002060"/>
                </a:solidFill>
              </a:rPr>
              <a:t>the </a:t>
            </a:r>
            <a:r>
              <a:rPr lang="en-GB" dirty="0" smtClean="0">
                <a:solidFill>
                  <a:srgbClr val="002060"/>
                </a:solidFill>
              </a:rPr>
              <a:t>Method-1 search </a:t>
            </a:r>
            <a:r>
              <a:rPr lang="en-GB" dirty="0">
                <a:solidFill>
                  <a:srgbClr val="002060"/>
                </a:solidFill>
              </a:rPr>
              <a:t>by only one </a:t>
            </a:r>
            <a:r>
              <a:rPr lang="en-GB" dirty="0" smtClean="0">
                <a:solidFill>
                  <a:srgbClr val="002060"/>
                </a:solidFill>
              </a:rPr>
              <a:t>iteration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50" y="5324304"/>
            <a:ext cx="1639533" cy="127617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281" y="5403278"/>
            <a:ext cx="1603642" cy="1227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83890" y="6443283"/>
            <a:ext cx="1126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Method-1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90117" y="6415815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Proposed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4769" y="5427620"/>
            <a:ext cx="3058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Achieves good trade-off between max evaluations per stage and number of dependent stages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3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Results</a:t>
            </a:r>
            <a:r>
              <a:rPr lang="en-US" dirty="0" smtClean="0"/>
              <a:t>: Proposed pattern w/ 8-tap DCTIF for Interpolation</a:t>
            </a:r>
            <a:endParaRPr lang="en-US" sz="2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777667" y="-1432620"/>
            <a:ext cx="1136055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                                         Table -3.1 Random Access Main 10, 1 iteration </a:t>
            </a:r>
            <a:endParaRPr kumimoji="0" lang="en-CA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99329" y="810765"/>
          <a:ext cx="6007100" cy="1795701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604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1 iteration, DCTIF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0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799329" y="2750661"/>
          <a:ext cx="6007100" cy="1778611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446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2 iteration, DCTIF 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4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824965" y="4632960"/>
          <a:ext cx="6007100" cy="1819116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820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iteration, DCTIF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20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25730" y="1388239"/>
            <a:ext cx="15896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Note-1: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4-iteration </a:t>
            </a:r>
            <a:r>
              <a:rPr lang="en-US" dirty="0" err="1">
                <a:solidFill>
                  <a:srgbClr val="002060"/>
                </a:solidFill>
              </a:rPr>
              <a:t>D</a:t>
            </a:r>
            <a:r>
              <a:rPr lang="en-US" dirty="0" err="1" smtClean="0">
                <a:solidFill>
                  <a:srgbClr val="002060"/>
                </a:solidFill>
              </a:rPr>
              <a:t>ecT</a:t>
            </a:r>
            <a:r>
              <a:rPr lang="en-US" dirty="0" smtClean="0">
                <a:solidFill>
                  <a:srgbClr val="002060"/>
                </a:solidFill>
              </a:rPr>
              <a:t> lower than 1 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and 2 iteration </a:t>
            </a:r>
            <a:r>
              <a:rPr lang="en-US" dirty="0" err="1" smtClean="0">
                <a:solidFill>
                  <a:srgbClr val="002060"/>
                </a:solidFill>
              </a:rPr>
              <a:t>DecT</a:t>
            </a:r>
            <a:r>
              <a:rPr lang="en-US" dirty="0" smtClean="0">
                <a:solidFill>
                  <a:srgbClr val="002060"/>
                </a:solidFill>
              </a:rPr>
              <a:t> because of AVX2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5730" y="4240947"/>
            <a:ext cx="15896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Note-2: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Interpolation re-used for final exact MC in this case as no half-</a:t>
            </a:r>
            <a:r>
              <a:rPr lang="en-US" dirty="0" err="1" smtClean="0">
                <a:solidFill>
                  <a:srgbClr val="002060"/>
                </a:solidFill>
              </a:rPr>
              <a:t>pel</a:t>
            </a:r>
            <a:r>
              <a:rPr lang="en-US" dirty="0" smtClean="0">
                <a:solidFill>
                  <a:srgbClr val="002060"/>
                </a:solidFill>
              </a:rPr>
              <a:t> distance refinement yet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3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Results: </a:t>
            </a:r>
            <a:r>
              <a:rPr lang="en-US" dirty="0"/>
              <a:t>Proposed pattern w/ Bilinear </a:t>
            </a:r>
            <a:r>
              <a:rPr lang="en-US" dirty="0"/>
              <a:t>Interpolation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130547"/>
              </p:ext>
            </p:extLst>
          </p:nvPr>
        </p:nvGraphicFramePr>
        <p:xfrm>
          <a:off x="831664" y="893513"/>
          <a:ext cx="6007100" cy="1760191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110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1 iteration,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1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1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1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7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10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874020"/>
              </p:ext>
            </p:extLst>
          </p:nvPr>
        </p:nvGraphicFramePr>
        <p:xfrm>
          <a:off x="831664" y="2830250"/>
          <a:ext cx="6007100" cy="1770065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36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2 iteration,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67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193482"/>
              </p:ext>
            </p:extLst>
          </p:nvPr>
        </p:nvGraphicFramePr>
        <p:xfrm>
          <a:off x="831664" y="4776861"/>
          <a:ext cx="6007100" cy="1785436"/>
        </p:xfrm>
        <a:graphic>
          <a:graphicData uri="http://schemas.openxmlformats.org/drawingml/2006/table">
            <a:tbl>
              <a:tblPr/>
              <a:tblGrid>
                <a:gridCol w="1104580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  <a:gridCol w="490252"/>
              </a:tblGrid>
              <a:tr h="16509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10, 4 iteration, Bilinear filter for MC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0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0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8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8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0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9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509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183395" y="4776861"/>
            <a:ext cx="1532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Note-2: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Bilinear MC loses only 0.02%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25730" y="1388239"/>
            <a:ext cx="15896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Note-1: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Since final exact MC is not shared, </a:t>
            </a:r>
            <a:r>
              <a:rPr lang="en-US" dirty="0" err="1" smtClean="0">
                <a:solidFill>
                  <a:srgbClr val="002060"/>
                </a:solidFill>
              </a:rPr>
              <a:t>DecT</a:t>
            </a:r>
            <a:r>
              <a:rPr lang="en-US" dirty="0" smtClean="0">
                <a:solidFill>
                  <a:srgbClr val="002060"/>
                </a:solidFill>
              </a:rPr>
              <a:t> is slightly higher here.</a:t>
            </a:r>
          </a:p>
        </p:txBody>
      </p:sp>
    </p:spTree>
    <p:extLst>
      <p:ext uri="{BB962C8B-B14F-4D97-AF65-F5344CB8AC3E}">
        <p14:creationId xmlns:p14="http://schemas.microsoft.com/office/powerpoint/2010/main" val="1348991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78011"/>
            <a:ext cx="8229600" cy="5280453"/>
          </a:xfrm>
        </p:spPr>
        <p:txBody>
          <a:bodyPr/>
          <a:lstStyle/>
          <a:p>
            <a:r>
              <a:rPr lang="en-US" dirty="0" smtClean="0"/>
              <a:t>Higher computational cost</a:t>
            </a:r>
          </a:p>
          <a:p>
            <a:pPr lvl="1"/>
            <a:r>
              <a:rPr lang="en-US" dirty="0" smtClean="0"/>
              <a:t>Half-</a:t>
            </a:r>
            <a:r>
              <a:rPr lang="en-US" dirty="0" err="1" smtClean="0"/>
              <a:t>pel</a:t>
            </a:r>
            <a:r>
              <a:rPr lang="en-US" dirty="0" smtClean="0"/>
              <a:t> distance refinement requires 3 planes of interpolation</a:t>
            </a:r>
          </a:p>
          <a:p>
            <a:pPr lvl="1"/>
            <a:r>
              <a:rPr lang="en-US" dirty="0" smtClean="0"/>
              <a:t>Quarter-</a:t>
            </a:r>
            <a:r>
              <a:rPr lang="en-US" dirty="0" err="1" smtClean="0"/>
              <a:t>pel</a:t>
            </a:r>
            <a:r>
              <a:rPr lang="en-US" dirty="0" smtClean="0"/>
              <a:t> and lower refinements require more planes of interpolation</a:t>
            </a:r>
          </a:p>
          <a:p>
            <a:pPr marL="342900" lvl="1" indent="0">
              <a:buNone/>
            </a:pPr>
            <a:endParaRPr lang="en-US" dirty="0" smtClean="0"/>
          </a:p>
          <a:p>
            <a:r>
              <a:rPr lang="en-US" dirty="0" smtClean="0"/>
              <a:t>Better concurrent SAD evaluations </a:t>
            </a:r>
            <a:r>
              <a:rPr lang="en-US" dirty="0" smtClean="0"/>
              <a:t>across the planes requires </a:t>
            </a:r>
            <a:r>
              <a:rPr lang="en-US" dirty="0" smtClean="0"/>
              <a:t>more internal memory buffers to hold the interpolation </a:t>
            </a:r>
            <a:r>
              <a:rPr lang="en-US" dirty="0" smtClean="0"/>
              <a:t>planes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If DCTIF is used during integer-distance refinement and half-pixel distance refinements, only one of th</a:t>
            </a:r>
            <a:r>
              <a:rPr lang="en-US" dirty="0" smtClean="0"/>
              <a:t>e 4 planes can be used for final exact MC</a:t>
            </a:r>
          </a:p>
          <a:p>
            <a:pPr lvl="1"/>
            <a:r>
              <a:rPr lang="en-US" dirty="0" smtClean="0"/>
              <a:t>Using DCTIF will increase interpolation cycles 4-fold</a:t>
            </a:r>
          </a:p>
          <a:p>
            <a:pPr lvl="1"/>
            <a:endParaRPr lang="en-US" dirty="0"/>
          </a:p>
          <a:p>
            <a:r>
              <a:rPr lang="en-US" dirty="0" smtClean="0"/>
              <a:t>BDRATE gains with half-pixel distance is not negligible to ignore</a:t>
            </a:r>
          </a:p>
          <a:p>
            <a:endParaRPr lang="en-US" dirty="0"/>
          </a:p>
          <a:p>
            <a:r>
              <a:rPr lang="en-US" dirty="0" smtClean="0"/>
              <a:t>A faster method which does not require additional internal memory buffers is preferred</a:t>
            </a:r>
          </a:p>
          <a:p>
            <a:pPr lvl="1"/>
            <a:r>
              <a:rPr lang="en-US" dirty="0"/>
              <a:t>Given the negligible BDRATE impact with bilinear interpolation, remaining results use bilinear interpolation (except, of course,  for final exact MC)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Sub-pixel distance refinement 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49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397" y="878043"/>
            <a:ext cx="2774089" cy="252660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Proposed Parametric Error Surface based Sub-</a:t>
            </a:r>
            <a:r>
              <a:rPr lang="en-US" sz="1800" dirty="0" err="1" smtClean="0"/>
              <a:t>pel</a:t>
            </a:r>
            <a:r>
              <a:rPr lang="en-US" sz="1800" dirty="0" smtClean="0"/>
              <a:t> Dist. Refinement</a:t>
            </a:r>
            <a:endParaRPr lang="en-US" sz="1800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449263" y="1196950"/>
            <a:ext cx="6215148" cy="474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Let E(0,0</a:t>
            </a:r>
            <a:r>
              <a:rPr lang="en-US" dirty="0" smtClean="0"/>
              <a:t>),E(-1,0),E(0,-1),E(1,0) and E(0,1) </a:t>
            </a:r>
            <a:r>
              <a:rPr lang="en-US" dirty="0" smtClean="0"/>
              <a:t>be cost </a:t>
            </a:r>
            <a:r>
              <a:rPr lang="en-US" dirty="0" smtClean="0"/>
              <a:t>values obtained using the Integer-distance </a:t>
            </a:r>
            <a:r>
              <a:rPr lang="en-US" dirty="0" smtClean="0"/>
              <a:t>refinement at the center and its left, top, right, bottom 1-pixel distance positions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2D separable parabolic </a:t>
            </a:r>
            <a:r>
              <a:rPr lang="en-US" dirty="0" smtClean="0"/>
              <a:t>function* </a:t>
            </a:r>
            <a:r>
              <a:rPr lang="en-US" dirty="0" smtClean="0"/>
              <a:t>is used for the error surface</a:t>
            </a:r>
            <a:endParaRPr lang="en-US" dirty="0" smtClean="0"/>
          </a:p>
          <a:p>
            <a:pPr marL="342900" lvl="1" indent="0">
              <a:buNone/>
            </a:pPr>
            <a:r>
              <a:rPr lang="en-US" b="1" dirty="0"/>
              <a:t>	</a:t>
            </a:r>
            <a:r>
              <a:rPr lang="en-US" b="1" dirty="0" smtClean="0"/>
              <a:t>E(</a:t>
            </a:r>
            <a:r>
              <a:rPr lang="en-US" b="1" dirty="0" err="1" smtClean="0"/>
              <a:t>x,y</a:t>
            </a:r>
            <a:r>
              <a:rPr lang="en-US" b="1" dirty="0"/>
              <a:t>) = A*(x-x</a:t>
            </a:r>
            <a:r>
              <a:rPr lang="en-US" b="1" baseline="-25000" dirty="0"/>
              <a:t>0</a:t>
            </a:r>
            <a:r>
              <a:rPr lang="en-US" b="1" dirty="0"/>
              <a:t>)</a:t>
            </a:r>
            <a:r>
              <a:rPr lang="en-US" b="1" baseline="30000" dirty="0"/>
              <a:t>2</a:t>
            </a:r>
            <a:r>
              <a:rPr lang="en-US" b="1" dirty="0"/>
              <a:t> + B*(y-y</a:t>
            </a:r>
            <a:r>
              <a:rPr lang="en-US" b="1" baseline="-25000" dirty="0"/>
              <a:t>0</a:t>
            </a:r>
            <a:r>
              <a:rPr lang="en-US" b="1" dirty="0"/>
              <a:t>)</a:t>
            </a:r>
            <a:r>
              <a:rPr lang="en-US" b="1" baseline="30000" dirty="0"/>
              <a:t>2</a:t>
            </a:r>
            <a:r>
              <a:rPr lang="en-US" b="1" dirty="0"/>
              <a:t> + </a:t>
            </a:r>
            <a:r>
              <a:rPr lang="en-US" b="1" dirty="0" smtClean="0"/>
              <a:t>C</a:t>
            </a:r>
          </a:p>
          <a:p>
            <a:pPr marL="342900" lvl="1" indent="0">
              <a:buNone/>
            </a:pPr>
            <a:endParaRPr lang="en-US" b="1" dirty="0"/>
          </a:p>
          <a:p>
            <a:r>
              <a:rPr lang="en-US" dirty="0"/>
              <a:t>Solving the 5 equations using the 5 available evaluated cost function values, (x</a:t>
            </a:r>
            <a:r>
              <a:rPr lang="en-US" sz="1200" dirty="0"/>
              <a:t>0</a:t>
            </a:r>
            <a:r>
              <a:rPr lang="en-US" dirty="0"/>
              <a:t>, </a:t>
            </a:r>
            <a:r>
              <a:rPr lang="en-US" dirty="0" smtClean="0"/>
              <a:t>y</a:t>
            </a:r>
            <a:r>
              <a:rPr lang="en-US" sz="1200" dirty="0" smtClean="0"/>
              <a:t>0</a:t>
            </a:r>
            <a:r>
              <a:rPr lang="en-US" dirty="0" smtClean="0"/>
              <a:t>) </a:t>
            </a:r>
            <a:r>
              <a:rPr lang="en-US" dirty="0"/>
              <a:t>can be computed as follows:</a:t>
            </a:r>
            <a:endParaRPr lang="en-US" sz="2000" b="1" dirty="0"/>
          </a:p>
          <a:p>
            <a:pPr marL="0" indent="0">
              <a:buNone/>
            </a:pPr>
            <a:r>
              <a:rPr lang="en-US" sz="1400" dirty="0" smtClean="0"/>
              <a:t> </a:t>
            </a:r>
            <a:r>
              <a:rPr lang="en-US" sz="1400" dirty="0" smtClean="0"/>
              <a:t>	</a:t>
            </a:r>
            <a:r>
              <a:rPr lang="en-US" sz="1400" b="1" dirty="0" smtClean="0"/>
              <a:t>x</a:t>
            </a:r>
            <a:r>
              <a:rPr lang="en-US" sz="1400" b="1" baseline="-25000" dirty="0" smtClean="0"/>
              <a:t>0</a:t>
            </a:r>
            <a:r>
              <a:rPr lang="en-US" sz="1400" b="1" dirty="0" smtClean="0"/>
              <a:t> </a:t>
            </a:r>
            <a:r>
              <a:rPr lang="en-US" sz="1400" b="1" dirty="0"/>
              <a:t>= (E(-1,0) – E(1,0)) / (2*N*(E(-1,0) + E(1,0) – 2* E(0,0)))</a:t>
            </a:r>
            <a:endParaRPr lang="en-US" sz="1600" b="1" dirty="0"/>
          </a:p>
          <a:p>
            <a:pPr marL="0" indent="0">
              <a:buNone/>
            </a:pPr>
            <a:r>
              <a:rPr lang="en-US" sz="1400" b="1" dirty="0" smtClean="0"/>
              <a:t>	y</a:t>
            </a:r>
            <a:r>
              <a:rPr lang="en-US" sz="1400" b="1" baseline="-25000" dirty="0" smtClean="0"/>
              <a:t>0</a:t>
            </a:r>
            <a:r>
              <a:rPr lang="en-US" sz="1400" b="1" dirty="0" smtClean="0"/>
              <a:t> </a:t>
            </a:r>
            <a:r>
              <a:rPr lang="en-US" sz="1400" b="1" dirty="0"/>
              <a:t>= (E(0,-1) – E(0,1)) / (2*N*(E(0,-1) + E(0,1) – 2* E(0,0</a:t>
            </a:r>
            <a:r>
              <a:rPr lang="en-US" sz="1400" b="1" dirty="0" smtClean="0"/>
              <a:t>)))</a:t>
            </a:r>
          </a:p>
          <a:p>
            <a:pPr marL="0" indent="0">
              <a:buNone/>
            </a:pPr>
            <a:r>
              <a:rPr lang="en-US" sz="1400" dirty="0" smtClean="0"/>
              <a:t>where </a:t>
            </a:r>
            <a:r>
              <a:rPr lang="en-US" sz="1400" dirty="0"/>
              <a:t>N=1,2,4 and 8 for 1/2, 1/4, 1/8 and 1/16 of a pixel </a:t>
            </a:r>
            <a:r>
              <a:rPr lang="en-US" sz="1400" dirty="0" smtClean="0"/>
              <a:t>distance accuracy </a:t>
            </a:r>
            <a:r>
              <a:rPr lang="en-US" sz="1400" dirty="0"/>
              <a:t>respectively</a:t>
            </a:r>
            <a:r>
              <a:rPr lang="en-US" sz="1400" dirty="0" smtClean="0"/>
              <a:t>.  Shaded square portion is the range of sub-pixel position obtained using the above equation. Since only N bits of quotient are required, fast implementation of </a:t>
            </a:r>
            <a:r>
              <a:rPr lang="en-US" sz="1400" dirty="0" smtClean="0"/>
              <a:t>the above division </a:t>
            </a:r>
            <a:r>
              <a:rPr lang="en-US" sz="1400" dirty="0" smtClean="0"/>
              <a:t>is possible.</a:t>
            </a:r>
            <a:endParaRPr lang="en-US" sz="1600" b="1" dirty="0"/>
          </a:p>
          <a:p>
            <a:pPr marL="342900" lvl="1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108625" y="5979190"/>
            <a:ext cx="8079557" cy="54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r>
              <a:rPr lang="en-US" sz="1800" dirty="0"/>
              <a:t>*</a:t>
            </a:r>
            <a:r>
              <a:rPr lang="en-US" sz="900" b="1" dirty="0" smtClean="0"/>
              <a:t>Reference</a:t>
            </a:r>
            <a:r>
              <a:rPr lang="en-US" sz="900" dirty="0" smtClean="0"/>
              <a:t>: </a:t>
            </a:r>
            <a:r>
              <a:rPr lang="en-CA" sz="900" dirty="0"/>
              <a:t>Cheng Du, Yun He, and </a:t>
            </a:r>
            <a:r>
              <a:rPr lang="en-CA" sz="900" dirty="0" err="1"/>
              <a:t>Junli</a:t>
            </a:r>
            <a:r>
              <a:rPr lang="en-CA" sz="900" dirty="0"/>
              <a:t> </a:t>
            </a:r>
            <a:r>
              <a:rPr lang="en-CA" sz="900" dirty="0" err="1"/>
              <a:t>Zheng</a:t>
            </a:r>
            <a:r>
              <a:rPr lang="en-CA" sz="900" dirty="0"/>
              <a:t>, “PPHPS: A Parabolic Prediction-Based, Fast Half-Pixel Search Algorithm for Very Low Bit-Rate </a:t>
            </a:r>
            <a:r>
              <a:rPr lang="en-CA" sz="900" dirty="0" smtClean="0"/>
              <a:t>Moving-Picture </a:t>
            </a:r>
            <a:r>
              <a:rPr lang="en-CA" sz="900" dirty="0"/>
              <a:t>Coding”, IEEE Transaction of circuits and systems for video technology, Vol. 13, No. 6, June </a:t>
            </a:r>
            <a:r>
              <a:rPr lang="en-CA" sz="900" dirty="0" smtClean="0"/>
              <a:t>2003</a:t>
            </a:r>
            <a:endParaRPr lang="en-US" sz="900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6076060" y="3997775"/>
            <a:ext cx="2783546" cy="144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8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57213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65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500" b="0" kern="1200">
                <a:solidFill>
                  <a:srgbClr val="6F6F6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35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93D2E"/>
              </a:buClr>
              <a:buFont typeface="Wingdings" pitchFamily="2" charset="2"/>
              <a:buChar char="§"/>
              <a:defRPr sz="1200" b="0" kern="1200">
                <a:solidFill>
                  <a:srgbClr val="6F6F6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buNone/>
            </a:pPr>
            <a:endParaRPr lang="en-US" dirty="0" smtClean="0"/>
          </a:p>
          <a:p>
            <a:pPr marL="3429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664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5283</TotalTime>
  <Words>3766</Words>
  <Application>Microsoft Office PowerPoint</Application>
  <PresentationFormat>On-screen Show (4:3)</PresentationFormat>
  <Paragraphs>1445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SimSun</vt:lpstr>
      <vt:lpstr>SimSun</vt:lpstr>
      <vt:lpstr>Arial</vt:lpstr>
      <vt:lpstr>Arial Narrow</vt:lpstr>
      <vt:lpstr>Calibri</vt:lpstr>
      <vt:lpstr>Times New Roman</vt:lpstr>
      <vt:lpstr>Wingdings</vt:lpstr>
      <vt:lpstr>Ittiam Template</vt:lpstr>
      <vt:lpstr>JVET-K0041   Decoder Side MV Refinement/Derivation with CTB-level concurrency and other normative complexity reduction techniques</vt:lpstr>
      <vt:lpstr>Proposals (related to CE9)</vt:lpstr>
      <vt:lpstr>DMVR based on Bilateral Matching</vt:lpstr>
      <vt:lpstr>Common Integer Dist. Search Patterns used in DMVR/PMMVD</vt:lpstr>
      <vt:lpstr>Proposed hardware implementation friendly search pattern</vt:lpstr>
      <vt:lpstr>Results: Proposed pattern w/ 8-tap DCTIF for Interpolation</vt:lpstr>
      <vt:lpstr>Results: Proposed pattern w/ Bilinear Interpolation</vt:lpstr>
      <vt:lpstr>Sub-pixel distance refinement issues</vt:lpstr>
      <vt:lpstr>Proposed Parametric Error Surface based Sub-pel Dist. Refinement</vt:lpstr>
      <vt:lpstr>Proposed Parametric Error Surface based Sub-pel Dist. Refinement</vt:lpstr>
      <vt:lpstr>Results: A Parametric error surface based sub-pixel offset determination</vt:lpstr>
      <vt:lpstr>MV Dependency Problem</vt:lpstr>
      <vt:lpstr>Proposed refined MV availability rules for concurrent processing</vt:lpstr>
      <vt:lpstr>Concurrency across CUs within a CTB through refined MV availability rules</vt:lpstr>
      <vt:lpstr>Results: Concurrency across CUs within a CTB through refined MV availability rules</vt:lpstr>
      <vt:lpstr>Conclusions</vt:lpstr>
      <vt:lpstr>   THANK YOU</vt:lpstr>
      <vt:lpstr>Results: by using MRSAD instead of SAD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110</cp:revision>
  <dcterms:created xsi:type="dcterms:W3CDTF">2018-06-26T03:17:57Z</dcterms:created>
  <dcterms:modified xsi:type="dcterms:W3CDTF">2018-07-13T22:09:29Z</dcterms:modified>
</cp:coreProperties>
</file>