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718" r:id="rId4"/>
  </p:sldMasterIdLst>
  <p:notesMasterIdLst>
    <p:notesMasterId r:id="rId11"/>
  </p:notesMasterIdLst>
  <p:handoutMasterIdLst>
    <p:handoutMasterId r:id="rId12"/>
  </p:handoutMasterIdLst>
  <p:sldIdLst>
    <p:sldId id="285" r:id="rId5"/>
    <p:sldId id="280" r:id="rId6"/>
    <p:sldId id="374" r:id="rId7"/>
    <p:sldId id="376" r:id="rId8"/>
    <p:sldId id="377" r:id="rId9"/>
    <p:sldId id="378" r:id="rId10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2B30F9"/>
    <a:srgbClr val="007AC2"/>
    <a:srgbClr val="ADB7FD"/>
    <a:srgbClr val="C9D1FB"/>
    <a:srgbClr val="BFD4F7"/>
    <a:srgbClr val="8CE8EA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6014" autoAdjust="0"/>
  </p:normalViewPr>
  <p:slideViewPr>
    <p:cSldViewPr snapToGrid="0" snapToObjects="1">
      <p:cViewPr varScale="1">
        <p:scale>
          <a:sx n="66" d="100"/>
          <a:sy n="66" d="100"/>
        </p:scale>
        <p:origin x="1310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ena\AppData\Local\Temp\Temp3_JVET-J0072-v4.zip\JVET-J0072_Operation%20poin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C807ADDE-D000-47D3-BB17-23CABD7DFE5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E2C-4088-A25C-17E4398D0BB6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7FD6A9F-0C9C-43CB-AE64-C7C7AE0543D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BB8F6C5-2DA7-4871-A1AC-E648282E70E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4EDC63D-09FF-4C82-8254-31D64CC5B59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>
                <c:manualLayout>
                  <c:x val="1.1421413544460326E-2"/>
                  <c:y val="5.0158302042739036E-2"/>
                </c:manualLayout>
              </c:layout>
              <c:tx>
                <c:rich>
                  <a:bodyPr/>
                  <a:lstStyle/>
                  <a:p>
                    <a:fld id="{394BE4A0-EA3F-4FFB-A184-B9CBFB77AC13}" type="CELLRANGE">
                      <a:rPr lang="en-US" sz="1600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DAD04FB-704A-430E-BF52-66651ED097C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D479A7C-8DC7-4580-9787-0853A4DB5EE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>
                <c:manualLayout>
                  <c:x val="1.305304405081174E-2"/>
                  <c:y val="4.5598456402490039E-3"/>
                </c:manualLayout>
              </c:layout>
              <c:tx>
                <c:rich>
                  <a:bodyPr/>
                  <a:lstStyle/>
                  <a:p>
                    <a:fld id="{3F30B1ED-29CD-4AC0-A516-997C1FC99AD7}" type="CELLRANGE">
                      <a:rPr lang="en-US" sz="1600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EB10BC95-9C9C-4C9E-A4EC-384474EB65F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1E8E4F47-F8A1-4A94-8FAB-12830D35504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layout>
                <c:manualLayout>
                  <c:x val="1.6316305063514752E-2"/>
                  <c:y val="1.8239382560996015E-2"/>
                </c:manualLayout>
              </c:layout>
              <c:tx>
                <c:rich>
                  <a:bodyPr/>
                  <a:lstStyle/>
                  <a:p>
                    <a:fld id="{E62EA16F-C546-42B0-964C-8A8FDFC61FCB}" type="CELLRANGE">
                      <a:rPr lang="en-US" sz="1600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D9B4486C-15AC-480D-A3F7-E1E1D8FB306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FE095807-A9EC-4F0F-BF16-C8B2B33EF5D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D4EEA773-8458-4263-B68A-3165F3790CE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fld id="{EBB3066E-0185-499E-A490-E819F8DADAED}" type="CELLRANGE">
                      <a:rPr lang="en-US" sz="1600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EB0B3F10-F8D3-4253-B66B-156CF2B93DB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6"/>
              <c:layout/>
              <c:tx>
                <c:rich>
                  <a:bodyPr/>
                  <a:lstStyle/>
                  <a:p>
                    <a:fld id="{8123B709-6C2E-4E46-87D6-876ED034FBAD}" type="CELLRANGE">
                      <a:rPr lang="en-US" sz="1600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18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19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0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1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2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D8C-40AC-9FAF-C90044654C2F}"/>
                </c:ext>
                <c:ext xmlns:c15="http://schemas.microsoft.com/office/drawing/2012/chart" uri="{CE6537A1-D6FC-4f65-9D91-7224C49458BB}"/>
              </c:extLst>
            </c:dLbl>
            <c:dLbl>
              <c:idx val="23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D8C-40AC-9FAF-C90044654C2F}"/>
                </c:ex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'[JVET-J0072_Operation points.xlsx]Sheet1'!$H$3:$H$26</c:f>
              <c:numCache>
                <c:formatCode>0.0</c:formatCode>
                <c:ptCount val="24"/>
                <c:pt idx="0">
                  <c:v>2.1800000000000002</c:v>
                </c:pt>
                <c:pt idx="1">
                  <c:v>2.1616666666666666</c:v>
                </c:pt>
                <c:pt idx="2">
                  <c:v>1.2566666666666668</c:v>
                </c:pt>
                <c:pt idx="3">
                  <c:v>1.1616666666666666</c:v>
                </c:pt>
                <c:pt idx="4">
                  <c:v>1.1833333333333333</c:v>
                </c:pt>
                <c:pt idx="5">
                  <c:v>0.93166666666666664</c:v>
                </c:pt>
                <c:pt idx="6">
                  <c:v>3.0399999999999996</c:v>
                </c:pt>
                <c:pt idx="7">
                  <c:v>0.61499999999999988</c:v>
                </c:pt>
                <c:pt idx="8">
                  <c:v>0.625</c:v>
                </c:pt>
                <c:pt idx="9">
                  <c:v>0.66</c:v>
                </c:pt>
                <c:pt idx="10">
                  <c:v>0.66833333333333333</c:v>
                </c:pt>
                <c:pt idx="11">
                  <c:v>0.8716666666666667</c:v>
                </c:pt>
                <c:pt idx="12">
                  <c:v>1.6283333333333332</c:v>
                </c:pt>
                <c:pt idx="13">
                  <c:v>1.5933333333333335</c:v>
                </c:pt>
                <c:pt idx="14">
                  <c:v>3.2733333333333334</c:v>
                </c:pt>
                <c:pt idx="15">
                  <c:v>3.1833333333333336</c:v>
                </c:pt>
                <c:pt idx="16">
                  <c:v>3.7866666666666666</c:v>
                </c:pt>
              </c:numCache>
            </c:numRef>
          </c:xVal>
          <c:yVal>
            <c:numRef>
              <c:f>'[JVET-J0072_Operation points.xlsx]Sheet1'!$G$3:$G$26</c:f>
              <c:numCache>
                <c:formatCode>0%</c:formatCode>
                <c:ptCount val="24"/>
                <c:pt idx="0">
                  <c:v>0.34409999999999996</c:v>
                </c:pt>
                <c:pt idx="1">
                  <c:v>0.34304999999999997</c:v>
                </c:pt>
                <c:pt idx="2">
                  <c:v>0.29979999999999996</c:v>
                </c:pt>
                <c:pt idx="3">
                  <c:v>0.29309999999999997</c:v>
                </c:pt>
                <c:pt idx="4">
                  <c:v>0.29084999999999994</c:v>
                </c:pt>
                <c:pt idx="5">
                  <c:v>0.253</c:v>
                </c:pt>
                <c:pt idx="6">
                  <c:v>0.35899999999999999</c:v>
                </c:pt>
                <c:pt idx="7">
                  <c:v>0.12638125911151804</c:v>
                </c:pt>
                <c:pt idx="8">
                  <c:v>0.13024840829752146</c:v>
                </c:pt>
                <c:pt idx="9">
                  <c:v>0.17883829795111461</c:v>
                </c:pt>
                <c:pt idx="10">
                  <c:v>0.18590934997915723</c:v>
                </c:pt>
                <c:pt idx="11">
                  <c:v>0.23740878796612347</c:v>
                </c:pt>
                <c:pt idx="12">
                  <c:v>0.32063517941121139</c:v>
                </c:pt>
                <c:pt idx="13">
                  <c:v>0.32403391310025337</c:v>
                </c:pt>
                <c:pt idx="14">
                  <c:v>0.35860623433766387</c:v>
                </c:pt>
                <c:pt idx="15">
                  <c:v>0.35735783569189516</c:v>
                </c:pt>
                <c:pt idx="16">
                  <c:v>0.36966908997630066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5D8-4FE3-9A83-2058FCC950FA}"/>
            </c:ext>
            <c:ext xmlns:c15="http://schemas.microsoft.com/office/drawing/2012/chart" uri="{02D57815-91ED-43cb-92C2-25804820EDAC}">
              <c15:datalabelsRange>
                <c15:f>'[JVET-J0072_Operation points.xlsx]Sheet1'!$A$3:$A$21</c15:f>
                <c15:dlblRangeCache>
                  <c:ptCount val="19"/>
                  <c:pt idx="4">
                    <c:v>x2 HM encoder</c:v>
                  </c:pt>
                  <c:pt idx="7">
                    <c:v>miminal tools set</c:v>
                  </c:pt>
                  <c:pt idx="10">
                    <c:v>x1 of HM encoder</c:v>
                  </c:pt>
                  <c:pt idx="14">
                    <c:v>J0072</c:v>
                  </c:pt>
                  <c:pt idx="16">
                    <c:v>J0024</c:v>
                  </c:pt>
                </c15:dlblRangeCache>
              </c15:datalabelsRang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761537200"/>
        <c:axId val="761543864"/>
      </c:scatterChart>
      <c:valAx>
        <c:axId val="7615372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1543864"/>
        <c:crosses val="autoZero"/>
        <c:crossBetween val="midCat"/>
      </c:valAx>
      <c:valAx>
        <c:axId val="761543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15372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2018-04-15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2018-04-15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3166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38380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1943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8271672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580948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042818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01875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60992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1750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64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68548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07911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9669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63148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08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dirty="0" smtClean="0"/>
              <a:t>JVET-J0072</a:t>
            </a:r>
            <a:br>
              <a:rPr lang="en-CA" altLang="en-US" b="1" dirty="0" smtClean="0"/>
            </a:br>
            <a:r>
              <a:rPr lang="en-US" altLang="en-US" b="1" dirty="0"/>
              <a:t>SW for technology proposal by Samsung, Huawei, GoPro, and </a:t>
            </a:r>
            <a:r>
              <a:rPr lang="en-US" altLang="en-US" b="1" dirty="0" err="1"/>
              <a:t>HiSilicon</a:t>
            </a:r>
            <a:r>
              <a:rPr lang="en-US" altLang="en-US" b="1" dirty="0"/>
              <a:t> </a:t>
            </a:r>
            <a:r>
              <a:rPr lang="en-US" altLang="en-US" dirty="0"/>
              <a:t>– mobile application scenario </a:t>
            </a:r>
            <a:r>
              <a:rPr lang="en-US" altLang="en-US" b="1" dirty="0"/>
              <a:t>(JVET-J0024)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4153312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April </a:t>
            </a:r>
            <a:r>
              <a:rPr kumimoji="1" lang="en-US" altLang="ko-KR" sz="1500" dirty="0" smtClean="0">
                <a:solidFill>
                  <a:schemeClr val="bg2">
                    <a:lumMod val="10000"/>
                  </a:schemeClr>
                </a:solidFill>
              </a:rPr>
              <a:t>15,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SW has been provided </a:t>
            </a:r>
          </a:p>
          <a:p>
            <a:pPr lvl="1"/>
            <a:r>
              <a:rPr lang="en-US" altLang="ko-KR" sz="2000" dirty="0" smtClean="0"/>
              <a:t>For better understanding details J0024 tools</a:t>
            </a:r>
          </a:p>
          <a:p>
            <a:pPr lvl="1"/>
            <a:r>
              <a:rPr lang="en-US" altLang="ko-KR" sz="2000" dirty="0" smtClean="0"/>
              <a:t>Demonstrating different operation point</a:t>
            </a:r>
            <a:r>
              <a:rPr lang="en-US" altLang="zh-CN" sz="2000" dirty="0" smtClean="0"/>
              <a:t>s</a:t>
            </a:r>
            <a:endParaRPr lang="en-US" altLang="ko-KR" sz="2000" dirty="0" smtClean="0"/>
          </a:p>
          <a:p>
            <a:r>
              <a:rPr lang="en-US" altLang="ko-KR" sz="2200" dirty="0" smtClean="0"/>
              <a:t>Tool no/off result</a:t>
            </a:r>
            <a:r>
              <a:rPr lang="en-US" altLang="zh-CN" sz="2200" dirty="0" smtClean="0"/>
              <a:t>s</a:t>
            </a:r>
            <a:r>
              <a:rPr lang="en-US" altLang="ko-KR" sz="2200" dirty="0" smtClean="0"/>
              <a:t> for selected tools from J0024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63552"/>
              </p:ext>
            </p:extLst>
          </p:nvPr>
        </p:nvGraphicFramePr>
        <p:xfrm>
          <a:off x="167420" y="2307659"/>
          <a:ext cx="8565679" cy="39253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5634"/>
                <a:gridCol w="597159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</a:tblGrid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Tool-On test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Tool-Off test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BD-rate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BD-rate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</a:rPr>
                        <a:t>Y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Enc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</a:rPr>
                        <a:t>Y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Enc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AFFINE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ALF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AMVR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DMVR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IPR (~LIC)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Multiple TR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Noise Sup</a:t>
                      </a:r>
                      <a:r>
                        <a:rPr lang="en-CA" sz="1600" baseline="0" dirty="0" smtClean="0">
                          <a:effectLst/>
                        </a:rPr>
                        <a:t> </a:t>
                      </a:r>
                      <a:r>
                        <a:rPr lang="en-CA" sz="1600" dirty="0" smtClean="0">
                          <a:effectLst/>
                        </a:rPr>
                        <a:t>Filter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TD-RSP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Secondary TR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UMVE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65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2594222"/>
          </a:xfrm>
        </p:spPr>
        <p:txBody>
          <a:bodyPr>
            <a:normAutofit/>
          </a:bodyPr>
          <a:lstStyle/>
          <a:p>
            <a:r>
              <a:rPr lang="en-US" dirty="0"/>
              <a:t>Difference from SW in </a:t>
            </a:r>
            <a:r>
              <a:rPr lang="en-US" dirty="0" err="1" smtClean="0"/>
              <a:t>CfP</a:t>
            </a:r>
            <a:r>
              <a:rPr lang="en-US" dirty="0" smtClean="0"/>
              <a:t> </a:t>
            </a:r>
            <a:r>
              <a:rPr lang="en-US" dirty="0"/>
              <a:t>response streams generation </a:t>
            </a:r>
            <a:endParaRPr lang="en-US" dirty="0" smtClean="0"/>
          </a:p>
          <a:p>
            <a:pPr lvl="1"/>
            <a:r>
              <a:rPr lang="en-US" dirty="0" smtClean="0"/>
              <a:t>Same tools set</a:t>
            </a:r>
          </a:p>
          <a:p>
            <a:pPr lvl="1"/>
            <a:r>
              <a:rPr lang="en-US" dirty="0" smtClean="0"/>
              <a:t>Bug-fixes</a:t>
            </a:r>
          </a:p>
          <a:p>
            <a:pPr lvl="1"/>
            <a:r>
              <a:rPr lang="en-US" dirty="0" smtClean="0"/>
              <a:t>Early termination during Encoder search</a:t>
            </a:r>
          </a:p>
          <a:p>
            <a:r>
              <a:rPr lang="en-US" dirty="0" smtClean="0"/>
              <a:t>Main factor affecting decoder speed</a:t>
            </a:r>
          </a:p>
          <a:p>
            <a:pPr lvl="1"/>
            <a:r>
              <a:rPr lang="en-US" dirty="0" smtClean="0"/>
              <a:t>Considering complexity as key factor for tools selection</a:t>
            </a:r>
          </a:p>
          <a:p>
            <a:pPr lvl="2"/>
            <a:r>
              <a:rPr lang="en-US" dirty="0" smtClean="0"/>
              <a:t>No template matching</a:t>
            </a:r>
          </a:p>
          <a:p>
            <a:pPr lvl="2"/>
            <a:r>
              <a:rPr lang="en-US" dirty="0" smtClean="0"/>
              <a:t>No int64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dirty="0" smtClean="0"/>
              <a:t>Brief SW overview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672581"/>
              </p:ext>
            </p:extLst>
          </p:nvPr>
        </p:nvGraphicFramePr>
        <p:xfrm>
          <a:off x="355922" y="3802284"/>
          <a:ext cx="7896828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7954"/>
                <a:gridCol w="1148746"/>
                <a:gridCol w="1148746"/>
                <a:gridCol w="1076949"/>
                <a:gridCol w="1076949"/>
                <a:gridCol w="1076949"/>
                <a:gridCol w="940535"/>
              </a:tblGrid>
              <a:tr h="23232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HM </a:t>
                      </a:r>
                      <a:r>
                        <a:rPr lang="en-US" sz="1600" dirty="0" smtClean="0">
                          <a:effectLst/>
                        </a:rPr>
                        <a:t>16.16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JVET-J0024 CfP response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J0072 software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2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BD-rate(Y)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BD-rate(U)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BD-rate(Y)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BD-rate(U)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2323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Average SDR-A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-41.2%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-35.2%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-37.1%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-40.2%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-37.0%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2323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Average SDR-B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-32.8%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-36.7%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-37.7%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-37.3%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-37.9%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2323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Average 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-37.0%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-36.0%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-37.4%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-35.8%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-36.2%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-37.4%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2323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 Time[%]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494%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23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 Time[%]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274%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292%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318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operation points for J0072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1006997" y="2772137"/>
          <a:ext cx="7783625" cy="2785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6300" y="1035763"/>
          <a:ext cx="8935654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1583"/>
                <a:gridCol w="1462198"/>
                <a:gridCol w="1290174"/>
                <a:gridCol w="1376186"/>
                <a:gridCol w="1032139"/>
                <a:gridCol w="1113374"/>
              </a:tblGrid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SW from J0072 vs HM16.16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Cb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Cr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“minimal set of tools”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-12.5%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-13.5%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-13.7%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“×1 HM encoder speed”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-18.6%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-18.6%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-18.8%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1.0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“×2 HM encoder speed”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-29.2%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-30.5%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2.0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1.0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“J0024 set of tools”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-35.8%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-36.2%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-37.4%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4.9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2.9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86537" y="5619509"/>
            <a:ext cx="3478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 (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EncTim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 + 5*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DecTime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)/6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445" y="2461627"/>
            <a:ext cx="707886" cy="352340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dirty="0" smtClean="0"/>
              <a:t>Benefit </a:t>
            </a:r>
          </a:p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=(18*BD-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rateY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BD-rateCb+BD-rateCr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)/20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77923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details for operation points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514291"/>
              </p:ext>
            </p:extLst>
          </p:nvPr>
        </p:nvGraphicFramePr>
        <p:xfrm>
          <a:off x="108018" y="313037"/>
          <a:ext cx="8927966" cy="5777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414"/>
                <a:gridCol w="2219537"/>
                <a:gridCol w="1735830"/>
                <a:gridCol w="2037492"/>
                <a:gridCol w="1768693"/>
              </a:tblGrid>
              <a:tr h="34131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Category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Minimal</a:t>
                      </a:r>
                      <a:r>
                        <a:rPr lang="en-US" sz="1600" baseline="0" dirty="0" smtClean="0"/>
                        <a:t> tools set</a:t>
                      </a:r>
                    </a:p>
                    <a:p>
                      <a:pPr algn="ctr"/>
                      <a:r>
                        <a:rPr lang="en-US" sz="1600" baseline="0" dirty="0" smtClean="0"/>
                        <a:t>13%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0.8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0.6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“×1 HM encoder”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/>
                        <a:t>13%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0.8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0.6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“×2 HM encoder”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/>
                        <a:t>29%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2.0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1.0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“J0024 full set”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/>
                        <a:t>36%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4.9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 </a:t>
                      </a:r>
                      <a:r>
                        <a:rPr lang="en-US" sz="1600" baseline="0" dirty="0" smtClean="0"/>
                        <a:t>2.9</a:t>
                      </a:r>
                      <a:endParaRPr lang="en-US" sz="1600" dirty="0" smtClean="0"/>
                    </a:p>
                  </a:txBody>
                  <a:tcPr/>
                </a:tc>
              </a:tr>
              <a:tr h="927310"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Block structure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285750" marR="0" lvl="0" indent="-285750" algn="l" defTabSz="685800" rtl="0" eaLnBrk="1" latinLnBrk="0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QT &amp; BT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&amp; BT </a:t>
                      </a:r>
                    </a:p>
                    <a:p>
                      <a:pPr marL="285750" marR="0" lvl="0" indent="-285750" algn="l" defTabSz="6858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separate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tree</a:t>
                      </a:r>
                    </a:p>
                    <a:p>
                      <a:pPr marL="285750" marR="0" lvl="0" indent="-285750" algn="l" defTabSz="6858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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 1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latinLnBrk="0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separate tree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939113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Intra prediction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 angular + DC+ Planar; 2-taps filter; </a:t>
                      </a: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MPM + 6 bits</a:t>
                      </a: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reference filter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“LM-Chroma”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DWDIP &amp; MIP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013254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 prediction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8/4-tap L/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DCT-IF</a:t>
                      </a: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Simplified 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motion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Merge and AMVP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+Affine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+AMVR</a:t>
                      </a:r>
                    </a:p>
                    <a:p>
                      <a:pPr marL="285750" marR="0" lvl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+DMVR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+UMVE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BIO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IPR (~LIC)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16943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Transform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DCT-II, 8b, 4 / 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Secondary TR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+Multiple TR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SVT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81693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Entropy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16-bits arithmetic coder, 1 window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85750" marR="0" lvl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16-bits arithmetic coder,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windows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75415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Coefficient coding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SRCC 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 SW can be reverted to run-length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coding)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scan order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Sign Hiding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RSP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81693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In-Loop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HEVC de-block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+SAO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ALF 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Noise Suppress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Long de-block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617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3" y="895546"/>
            <a:ext cx="8565679" cy="5221214"/>
          </a:xfrm>
        </p:spPr>
        <p:txBody>
          <a:bodyPr/>
          <a:lstStyle/>
          <a:p>
            <a:r>
              <a:rPr lang="en-US" altLang="en-US" b="0" dirty="0" smtClean="0"/>
              <a:t>Consider complexity as key-factor during tools selection</a:t>
            </a:r>
          </a:p>
          <a:p>
            <a:r>
              <a:rPr lang="en-US" altLang="en-US" b="0" dirty="0" smtClean="0"/>
              <a:t>Straight forward extension of well (long time) known tools are preferred as start point for new standard development</a:t>
            </a:r>
          </a:p>
          <a:p>
            <a:r>
              <a:rPr lang="en-US" altLang="en-US" b="0" dirty="0" smtClean="0"/>
              <a:t>The </a:t>
            </a:r>
            <a:r>
              <a:rPr lang="en-US" altLang="en-US" b="0" dirty="0"/>
              <a:t>proponents suggest </a:t>
            </a:r>
            <a:r>
              <a:rPr lang="en-US" altLang="en-US" dirty="0"/>
              <a:t>considering the provided SW </a:t>
            </a:r>
            <a:r>
              <a:rPr lang="en-US" altLang="en-US" b="0" dirty="0"/>
              <a:t>as the basis for tools </a:t>
            </a:r>
          </a:p>
          <a:p>
            <a:pPr marL="0" indent="0">
              <a:buNone/>
            </a:pPr>
            <a:r>
              <a:rPr lang="en-US" altLang="en-US" b="0" dirty="0" smtClean="0"/>
              <a:t>      testing </a:t>
            </a:r>
            <a:r>
              <a:rPr lang="en-US" altLang="en-US" b="0" dirty="0"/>
              <a:t>during Test Model </a:t>
            </a:r>
            <a:r>
              <a:rPr lang="en-US" altLang="en-US" b="0" dirty="0" smtClean="0"/>
              <a:t>selection</a:t>
            </a:r>
            <a:endParaRPr lang="en-US" altLang="en-US" b="0" dirty="0"/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159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A30DF9F47E88B047A0695E9C3DC9F515" ma:contentTypeVersion="0" ma:contentTypeDescription="새 문서를 만듭니다." ma:contentTypeScope="" ma:versionID="47b515163c9168915aada0812911783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C50B79-4E34-417B-A5DD-A8C13FFC75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7395CC-644E-48FB-96D0-740D594744D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3EAFE4A-3630-47FB-BD6A-C87D97D0C1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3155</TotalTime>
  <Words>789</Words>
  <Application>Microsoft Office PowerPoint</Application>
  <PresentationFormat>On-screen Show (4:3)</PresentationFormat>
  <Paragraphs>286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1</vt:i4>
      </vt:variant>
    </vt:vector>
  </HeadingPairs>
  <TitlesOfParts>
    <vt:vector size="21" baseType="lpstr">
      <vt:lpstr>Batang</vt:lpstr>
      <vt:lpstr>等线</vt:lpstr>
      <vt:lpstr>等线 Light</vt:lpstr>
      <vt:lpstr>Exo 2</vt:lpstr>
      <vt:lpstr>Malgun Gothic</vt:lpstr>
      <vt:lpstr>Malgun Gothic</vt:lpstr>
      <vt:lpstr>Noto Sans CJK KR</vt:lpstr>
      <vt:lpstr>Titillium</vt:lpstr>
      <vt:lpstr>Arial</vt:lpstr>
      <vt:lpstr>Calibri</vt:lpstr>
      <vt:lpstr>Calibri Light</vt:lpstr>
      <vt:lpstr>Symbol</vt:lpstr>
      <vt:lpstr>Times New Roman</vt:lpstr>
      <vt:lpstr>Office Theme</vt:lpstr>
      <vt:lpstr>JVET-J0072 SW for technology proposal by Samsung, Huawei, GoPro, and HiSilicon – mobile application scenario (JVET-J0024)</vt:lpstr>
      <vt:lpstr>Motivation</vt:lpstr>
      <vt:lpstr>Brief SW overview</vt:lpstr>
      <vt:lpstr>Different operation points for J0072</vt:lpstr>
      <vt:lpstr>Some details for operation points</vt:lpstr>
      <vt:lpstr>Conclusion</vt:lpstr>
      <vt:lpstr>재구성한 쇼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Alshina Elena</cp:lastModifiedBy>
  <cp:revision>278</cp:revision>
  <dcterms:created xsi:type="dcterms:W3CDTF">2017-08-28T02:36:56Z</dcterms:created>
  <dcterms:modified xsi:type="dcterms:W3CDTF">2018-04-15T18:47:45Z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ContentTypeId">
    <vt:lpwstr>0x010100A30DF9F47E88B047A0695E9C3DC9F515</vt:lpwstr>
  </property>
  <property fmtid="{D5CDD505-2E9C-101B-9397-08002B2CF9AE}" pid="4" name="NSCPROP_SA">
    <vt:lpwstr>http://teamdocs.mosaic.sec.samsung.net/sites/COMTY_2912720/MENU_2912720_2912725/Shared%20Documents/%5b26%5d%20WG%20-%20Post-HEVC/%5b30%5d%20CfP%20Preparation/Tool_description_PPT_Template.pptx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1523606496</vt:lpwstr>
  </property>
</Properties>
</file>